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1"/>
    <p:sldMasterId id="2147484585" r:id="rId2"/>
    <p:sldMasterId id="2147484701" r:id="rId3"/>
  </p:sldMasterIdLst>
  <p:notesMasterIdLst>
    <p:notesMasterId r:id="rId34"/>
  </p:notesMasterIdLst>
  <p:handoutMasterIdLst>
    <p:handoutMasterId r:id="rId35"/>
  </p:handoutMasterIdLst>
  <p:sldIdLst>
    <p:sldId id="2076137641" r:id="rId4"/>
    <p:sldId id="2076137564" r:id="rId5"/>
    <p:sldId id="2076137565" r:id="rId6"/>
    <p:sldId id="2076136442" r:id="rId7"/>
    <p:sldId id="2076136454" r:id="rId8"/>
    <p:sldId id="2076137574" r:id="rId9"/>
    <p:sldId id="2076137575" r:id="rId10"/>
    <p:sldId id="2076137576" r:id="rId11"/>
    <p:sldId id="2076137577" r:id="rId12"/>
    <p:sldId id="2076137578" r:id="rId13"/>
    <p:sldId id="2076137579" r:id="rId14"/>
    <p:sldId id="1661" r:id="rId15"/>
    <p:sldId id="2076136452" r:id="rId16"/>
    <p:sldId id="2076136424" r:id="rId17"/>
    <p:sldId id="2076136425" r:id="rId18"/>
    <p:sldId id="1658" r:id="rId19"/>
    <p:sldId id="1659" r:id="rId20"/>
    <p:sldId id="1657" r:id="rId21"/>
    <p:sldId id="1655" r:id="rId22"/>
    <p:sldId id="1656" r:id="rId23"/>
    <p:sldId id="8624" r:id="rId24"/>
    <p:sldId id="8623" r:id="rId25"/>
    <p:sldId id="1662" r:id="rId26"/>
    <p:sldId id="1663" r:id="rId27"/>
    <p:sldId id="1664" r:id="rId28"/>
    <p:sldId id="1665" r:id="rId29"/>
    <p:sldId id="2076136456" r:id="rId30"/>
    <p:sldId id="11331" r:id="rId31"/>
    <p:sldId id="2076136806" r:id="rId32"/>
    <p:sldId id="2134804656" r:id="rId3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62A55AF-265B-42B3-9CB6-40C6288A9B30}">
          <p14:sldIdLst>
            <p14:sldId id="2076137641"/>
          </p14:sldIdLst>
        </p14:section>
        <p14:section name="Customer stories" id="{085124E1-5461-4363-BD32-9956301219AC}">
          <p14:sldIdLst>
            <p14:sldId id="2076137564"/>
            <p14:sldId id="2076137565"/>
            <p14:sldId id="2076136442"/>
            <p14:sldId id="2076136454"/>
            <p14:sldId id="2076137574"/>
            <p14:sldId id="2076137575"/>
            <p14:sldId id="2076137576"/>
            <p14:sldId id="2076137577"/>
            <p14:sldId id="2076137578"/>
            <p14:sldId id="2076137579"/>
            <p14:sldId id="1661"/>
            <p14:sldId id="2076136452"/>
            <p14:sldId id="2076136424"/>
            <p14:sldId id="2076136425"/>
            <p14:sldId id="1658"/>
            <p14:sldId id="1659"/>
            <p14:sldId id="1657"/>
            <p14:sldId id="1655"/>
            <p14:sldId id="1656"/>
            <p14:sldId id="8624"/>
            <p14:sldId id="8623"/>
            <p14:sldId id="1662"/>
            <p14:sldId id="1663"/>
            <p14:sldId id="1664"/>
            <p14:sldId id="1665"/>
            <p14:sldId id="2076136456"/>
            <p14:sldId id="11331"/>
            <p14:sldId id="2076136806"/>
            <p14:sldId id="213480465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5" name="Author" initials="A" lastIdx="52"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3C3C41"/>
    <a:srgbClr val="2C292A"/>
    <a:srgbClr val="75757A"/>
    <a:srgbClr val="FFFFFF"/>
    <a:srgbClr val="FFFF99"/>
    <a:srgbClr val="0F78D4"/>
    <a:srgbClr val="3C3C3C"/>
    <a:srgbClr val="EBEBEB"/>
    <a:srgbClr val="0066C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1FCA7D-7D4D-49D8-A999-917C82FCB9A6}" v="1966" dt="2021-10-08T16:55:38.8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9" autoAdjust="0"/>
    <p:restoredTop sz="86424" autoAdjust="0"/>
  </p:normalViewPr>
  <p:slideViewPr>
    <p:cSldViewPr snapToGrid="0">
      <p:cViewPr varScale="1">
        <p:scale>
          <a:sx n="67" d="100"/>
          <a:sy n="67" d="100"/>
        </p:scale>
        <p:origin x="48" y="678"/>
      </p:cViewPr>
      <p:guideLst/>
    </p:cSldViewPr>
  </p:slideViewPr>
  <p:outlineViewPr>
    <p:cViewPr>
      <p:scale>
        <a:sx n="33" d="100"/>
        <a:sy n="33" d="100"/>
      </p:scale>
      <p:origin x="0" y="-4788"/>
    </p:cViewPr>
  </p:outlineViewPr>
  <p:notesTextViewPr>
    <p:cViewPr>
      <p:scale>
        <a:sx n="1" d="1"/>
        <a:sy n="1" d="1"/>
      </p:scale>
      <p:origin x="0" y="0"/>
    </p:cViewPr>
  </p:notesTextViewPr>
  <p:sorterViewPr>
    <p:cViewPr>
      <p:scale>
        <a:sx n="70" d="100"/>
        <a:sy n="70" d="100"/>
      </p:scale>
      <p:origin x="0" y="-25128"/>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handoutMaster" Target="handoutMasters/handout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5/18/2023 11:18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5/18/2023 11:18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ustomers.microsoft.com/en-us/story/815549-pet-care-leader-turns-monolith-app-into-a-global-distributed-solution-on-azur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ustomers.microsoft.com/en-us/story/784791-mercedes-benz-r-and-d-creates-container-driven-cars-powered-by-microsoft-azur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ustomers.microsoft.com/en-us/story/751345-ey-partner-professional-services-azur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zure.microsoft.com/mediahandler/files/resourcefiles/devops-at-microsoft-game-streaming-sre/DevOps%20at%20Microsoft%20-%20Xbox%20game%20streaming%20SRE.pdf"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94122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dirty="0">
                <a:hlinkClick r:id="rId3"/>
              </a:rPr>
              <a:t>https://customers.microsoft.com/en-us/story/815549-pet-care-leader-turns-monolith-app-into-a-global-distributed-solution-on-azure</a:t>
            </a: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866244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5119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30568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371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269470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1704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195863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159887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089615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704816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dirty="0">
                <a:hlinkClick r:id="rId3"/>
              </a:rPr>
              <a:t>https://customers.microsoft.com/en-us/story/784791-mercedes-benz-r-and-d-creates-container-driven-cars-powered-by-microsoft-azure</a:t>
            </a: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562125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062316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937105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680367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646563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055088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891839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948045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815569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71149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dirty="0">
                <a:hlinkClick r:id="rId3"/>
              </a:rPr>
              <a:t>https://customers.microsoft.com/en-us/story/751345-ey-partner-professional-services-azure</a:t>
            </a: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16689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95114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dirty="0"/>
              <a:t>https://azure.microsoft.com/en-us/solutions/devops/devops-at-microsoft/xbox-sre/</a:t>
            </a:r>
          </a:p>
          <a:p>
            <a:pPr>
              <a:lnSpc>
                <a:spcPct val="90000"/>
              </a:lnSpc>
              <a:spcAft>
                <a:spcPts val="600"/>
              </a:spcAft>
            </a:pPr>
            <a:endParaRPr lang="en-US" sz="900" dirty="0">
              <a:gradFill>
                <a:gsLst>
                  <a:gs pos="2917">
                    <a:schemeClr val="tx1"/>
                  </a:gs>
                  <a:gs pos="30000">
                    <a:schemeClr val="tx1"/>
                  </a:gs>
                </a:gsLst>
                <a:lin ang="5400000" scaled="0"/>
              </a:gradFill>
            </a:endParaRPr>
          </a:p>
          <a:p>
            <a:pPr marL="0" algn="l" defTabSz="932742" rtl="0" eaLnBrk="1" latinLnBrk="0" hangingPunct="1">
              <a:lnSpc>
                <a:spcPct val="90000"/>
              </a:lnSpc>
              <a:spcAft>
                <a:spcPts val="600"/>
              </a:spcAft>
            </a:pPr>
            <a:r>
              <a:rPr lang="en-US" sz="900" u="none" kern="1200" dirty="0">
                <a:solidFill>
                  <a:schemeClr val="tx1"/>
                </a:solidFill>
                <a:latin typeface="Segoe UI Light" pitchFamily="34" charset="0"/>
                <a:ea typeface="+mn-ea"/>
                <a:cs typeface="+mn-cs"/>
                <a:hlinkClick r:id="rId3">
                  <a:extLst>
                    <a:ext uri="{A12FA001-AC4F-418D-AE19-62706E023703}">
                      <ahyp:hlinkClr xmlns:ahyp="http://schemas.microsoft.com/office/drawing/2018/hyperlinkcolor" val="tx"/>
                    </a:ext>
                  </a:extLst>
                </a:hlinkClick>
              </a:rPr>
              <a:t>https://azure.microsoft.com/mediahandler/files/resourcefiles/devops-at-microsoft-game-streaming-sre/DevOps%20at%20Microsoft%20-%20Xbox%20game%20streaming%20SRE.pdf</a:t>
            </a:r>
            <a:r>
              <a:rPr lang="en-US" sz="900" u="none" kern="1200" dirty="0">
                <a:solidFill>
                  <a:schemeClr val="tx1"/>
                </a:solidFill>
                <a:latin typeface="Segoe UI Light" pitchFamily="34" charset="0"/>
                <a:ea typeface="+mn-ea"/>
                <a:cs typeface="+mn-cs"/>
              </a:rPr>
              <a: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7117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292106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5011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20132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9505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13797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56460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308972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4DD7E-EE1C-400C-9060-766A6BA6E37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049703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28"/>
            <a:ext cx="12436474" cy="6992469"/>
          </a:xfrm>
          <a:prstGeom prst="rect">
            <a:avLst/>
          </a:prstGeom>
        </p:spPr>
      </p:pic>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3025833"/>
            <a:ext cx="12436475" cy="3967664"/>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82006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915805"/>
            <a:ext cx="2045182" cy="436810"/>
          </a:xfrm>
          <a:prstGeom prst="rect">
            <a:avLst/>
          </a:prstGeom>
        </p:spPr>
      </p:pic>
    </p:spTree>
    <p:extLst>
      <p:ext uri="{BB962C8B-B14F-4D97-AF65-F5344CB8AC3E}">
        <p14:creationId xmlns:p14="http://schemas.microsoft.com/office/powerpoint/2010/main" val="109288215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4265363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0001627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3234968"/>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5906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75064" y="1929502"/>
            <a:ext cx="11889141" cy="1905395"/>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74641" y="1123199"/>
            <a:ext cx="11889141" cy="456587"/>
          </a:xfrm>
          <a:prstGeom prst="rect">
            <a:avLst/>
          </a:prstGeom>
        </p:spPr>
        <p:txBody>
          <a:bodyPr/>
          <a:lstStyle>
            <a:lvl1pPr marL="0" indent="0">
              <a:buNone/>
              <a:defRPr sz="2040" b="0">
                <a:solidFill>
                  <a:schemeClr val="accent1"/>
                </a:solidFill>
                <a:latin typeface="+mn-lt"/>
              </a:defRPr>
            </a:lvl1pPr>
            <a:lvl2pPr marL="342834" indent="0">
              <a:buNone/>
              <a:defRPr/>
            </a:lvl2pPr>
          </a:lstStyle>
          <a:p>
            <a:pPr lvl="0"/>
            <a:r>
              <a:rPr lang="en-US"/>
              <a:t>Click to edit Master text styles</a:t>
            </a:r>
          </a:p>
        </p:txBody>
      </p:sp>
    </p:spTree>
    <p:extLst>
      <p:ext uri="{BB962C8B-B14F-4D97-AF65-F5344CB8AC3E}">
        <p14:creationId xmlns:p14="http://schemas.microsoft.com/office/powerpoint/2010/main" val="24811477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32552676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descr="A person sitting at a desk looking at a computer&#10;&#10;Description automatically generated">
            <a:extLst>
              <a:ext uri="{FF2B5EF4-FFF2-40B4-BE49-F238E27FC236}">
                <a16:creationId xmlns:a16="http://schemas.microsoft.com/office/drawing/2014/main" id="{3BF2A54C-9AF8-44DD-9719-AAE6C72D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2" y="0"/>
            <a:ext cx="12436475"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330903"/>
            <a:ext cx="11889141" cy="4643587"/>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751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5416" y="1123198"/>
            <a:ext cx="11888787" cy="352327"/>
          </a:xfrm>
          <a:prstGeom prst="rect">
            <a:avLst/>
          </a:prstGeom>
        </p:spPr>
        <p:txBody>
          <a:bodyPr tIns="0" bIns="0"/>
          <a:lstStyle>
            <a:lvl1pPr marL="0" indent="0">
              <a:buNone/>
              <a:defRPr lang="en-US" sz="2040" kern="1200" spc="-30" baseline="0" dirty="0">
                <a:solidFill>
                  <a:srgbClr val="ED6722"/>
                </a:solidFill>
                <a:latin typeface="+mn-lt"/>
                <a:ea typeface="+mn-ea"/>
                <a:cs typeface="Bodoni Std Bold Italic"/>
              </a:defRPr>
            </a:lvl1pPr>
            <a:lvl2pPr marL="0" indent="0">
              <a:buNone/>
              <a:defRPr/>
            </a:lvl2pPr>
          </a:lstStyle>
          <a:p>
            <a:pPr marL="0" lvl="0" algn="l" defTabSz="914224" rtl="0" eaLnBrk="1" latinLnBrk="0" hangingPunct="1"/>
            <a:r>
              <a:rPr lang="en-US"/>
              <a:t>Click to edit Master text styles</a:t>
            </a:r>
          </a:p>
        </p:txBody>
      </p:sp>
      <p:sp>
        <p:nvSpPr>
          <p:cNvPr id="4" name="Content Placeholder 3"/>
          <p:cNvSpPr>
            <a:spLocks noGrp="1"/>
          </p:cNvSpPr>
          <p:nvPr>
            <p:ph sz="quarter" idx="11"/>
          </p:nvPr>
        </p:nvSpPr>
        <p:spPr>
          <a:xfrm>
            <a:off x="275289" y="1633675"/>
            <a:ext cx="11889141" cy="4810355"/>
          </a:xfrm>
          <a:prstGeom prst="rect">
            <a:avLst/>
          </a:prstGeom>
        </p:spPr>
        <p:txBody>
          <a:bodyPr/>
          <a:lstStyle>
            <a:lvl1pPr>
              <a:defRPr sz="3672">
                <a:solidFill>
                  <a:schemeClr val="bg2"/>
                </a:solidFill>
                <a:latin typeface="+mn-lt"/>
              </a:defRPr>
            </a:lvl1pPr>
            <a:lvl2pPr>
              <a:defRPr sz="2040">
                <a:solidFill>
                  <a:schemeClr val="bg2"/>
                </a:solidFill>
                <a:latin typeface="+mn-lt"/>
              </a:defRPr>
            </a:lvl2pPr>
            <a:lvl3pPr>
              <a:defRPr sz="1836">
                <a:solidFill>
                  <a:schemeClr val="bg2"/>
                </a:solidFill>
                <a:latin typeface="+mn-lt"/>
              </a:defRPr>
            </a:lvl3pPr>
            <a:lvl4pPr>
              <a:defRPr sz="1632">
                <a:solidFill>
                  <a:schemeClr val="bg2"/>
                </a:solidFill>
                <a:latin typeface="+mn-lt"/>
              </a:defRPr>
            </a:lvl4pPr>
            <a:lvl5pPr>
              <a:defRPr sz="1632">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3401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8477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259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81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681330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tx1">
                    <a:lumMod val="25000"/>
                    <a:lumOff val="75000"/>
                  </a:schemeClr>
                </a:solidFill>
                <a:cs typeface="Segoe UI" pitchFamily="34" charset="0"/>
              </a:rPr>
              <a:t>©</a:t>
            </a:r>
            <a:r>
              <a:rPr lang="en-US" sz="700" baseline="0">
                <a:solidFill>
                  <a:schemeClr val="tx1">
                    <a:lumMod val="25000"/>
                    <a:lumOff val="75000"/>
                  </a:schemeClr>
                </a:solidFill>
                <a:cs typeface="Segoe UI" pitchFamily="34" charset="0"/>
              </a:rPr>
              <a:t> Copyright</a:t>
            </a:r>
            <a:r>
              <a:rPr lang="en-US" sz="70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918" y="2732932"/>
            <a:ext cx="4156312" cy="1528663"/>
          </a:xfrm>
          <a:prstGeom prst="rect">
            <a:avLst/>
          </a:prstGeom>
        </p:spPr>
      </p:pic>
    </p:spTree>
    <p:extLst>
      <p:ext uri="{BB962C8B-B14F-4D97-AF65-F5344CB8AC3E}">
        <p14:creationId xmlns:p14="http://schemas.microsoft.com/office/powerpoint/2010/main" val="2882882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911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6114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076836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83017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440958" y="0"/>
            <a:ext cx="6995517" cy="6994525"/>
          </a:xfrm>
          <a:prstGeom prst="rect">
            <a:avLst/>
          </a:prstGeom>
        </p:spPr>
      </p:pic>
    </p:spTree>
    <p:extLst>
      <p:ext uri="{BB962C8B-B14F-4D97-AF65-F5344CB8AC3E}">
        <p14:creationId xmlns:p14="http://schemas.microsoft.com/office/powerpoint/2010/main" val="2747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440958" y="0"/>
            <a:ext cx="6995517" cy="6994525"/>
          </a:xfrm>
          <a:prstGeom prst="rect">
            <a:avLst/>
          </a:prstGeom>
        </p:spPr>
      </p:pic>
    </p:spTree>
    <p:extLst>
      <p:ext uri="{BB962C8B-B14F-4D97-AF65-F5344CB8AC3E}">
        <p14:creationId xmlns:p14="http://schemas.microsoft.com/office/powerpoint/2010/main" val="246840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587497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70526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260897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15082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06365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8212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08064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7440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003120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934378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115984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46011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508079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6079942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71332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59868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688658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610633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679222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9973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249953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60647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4475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0703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896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6895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86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50569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2">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68D3F81-D33A-4477-9264-787EC813B25B}"/>
              </a:ext>
            </a:extLst>
          </p:cNvPr>
          <p:cNvSpPr/>
          <p:nvPr userDrawn="1"/>
        </p:nvSpPr>
        <p:spPr bwMode="auto">
          <a:xfrm>
            <a:off x="4828974" y="597450"/>
            <a:ext cx="7307924" cy="6097542"/>
          </a:xfrm>
          <a:prstGeom prst="roundRect">
            <a:avLst>
              <a:gd name="adj" fmla="val 134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F502489-B80D-4ACF-AD37-6EECABD966C5}"/>
              </a:ext>
            </a:extLst>
          </p:cNvPr>
          <p:cNvSpPr>
            <a:spLocks noGrp="1"/>
          </p:cNvSpPr>
          <p:nvPr>
            <p:ph type="title"/>
          </p:nvPr>
        </p:nvSpPr>
        <p:spPr>
          <a:xfrm>
            <a:off x="600058" y="466301"/>
            <a:ext cx="4016393" cy="1130181"/>
          </a:xfrm>
        </p:spPr>
        <p:txBody>
          <a:bodyPr/>
          <a:lstStyle/>
          <a:p>
            <a:r>
              <a:rPr lang="en-US"/>
              <a:t>Click to edit Master title style</a:t>
            </a:r>
          </a:p>
        </p:txBody>
      </p:sp>
      <p:sp>
        <p:nvSpPr>
          <p:cNvPr id="11" name="Text Placeholder 3">
            <a:extLst>
              <a:ext uri="{FF2B5EF4-FFF2-40B4-BE49-F238E27FC236}">
                <a16:creationId xmlns:a16="http://schemas.microsoft.com/office/drawing/2014/main" id="{3C7637A7-066F-4922-97A1-55BE20FD8113}"/>
              </a:ext>
            </a:extLst>
          </p:cNvPr>
          <p:cNvSpPr>
            <a:spLocks noGrp="1"/>
          </p:cNvSpPr>
          <p:nvPr>
            <p:ph type="body" sz="quarter" idx="11"/>
          </p:nvPr>
        </p:nvSpPr>
        <p:spPr>
          <a:xfrm>
            <a:off x="595915" y="1817823"/>
            <a:ext cx="4019526" cy="2084319"/>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100A1780-E790-456E-83A2-D3AB9381FE1E}"/>
              </a:ext>
            </a:extLst>
          </p:cNvPr>
          <p:cNvSpPr>
            <a:spLocks noGrp="1"/>
          </p:cNvSpPr>
          <p:nvPr>
            <p:ph type="body" sz="quarter" idx="13"/>
          </p:nvPr>
        </p:nvSpPr>
        <p:spPr>
          <a:xfrm>
            <a:off x="9706281" y="172297"/>
            <a:ext cx="2730195" cy="960473"/>
          </a:xfrm>
          <a:solidFill>
            <a:schemeClr val="accent2"/>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12"/>
              </a:spcAft>
              <a:buNone/>
              <a:defRPr lang="en-US" sz="1224" smtClean="0">
                <a:solidFill>
                  <a:schemeClr val="tx1"/>
                </a:solidFill>
                <a:latin typeface="Segoe UI Semibold"/>
                <a:cs typeface="Segoe UI Semilight" panose="020B0402040204020203" pitchFamily="34" charset="0"/>
              </a:defRPr>
            </a:lvl1pPr>
            <a:lvl2pPr marL="233132" indent="0">
              <a:buNone/>
              <a:defRPr lang="en-US" sz="1800" smtClean="0">
                <a:solidFill>
                  <a:schemeClr val="bg1"/>
                </a:solidFill>
              </a:defRPr>
            </a:lvl2pPr>
            <a:lvl3pPr marL="728557" indent="0">
              <a:buNone/>
              <a:defRPr lang="en-US" sz="1800" smtClean="0">
                <a:solidFill>
                  <a:schemeClr val="bg1"/>
                </a:solidFill>
              </a:defRPr>
            </a:lvl3pPr>
            <a:lvl4pPr marL="1214267" indent="0">
              <a:buNone/>
              <a:defRPr lang="en-US" sz="1800" smtClean="0">
                <a:solidFill>
                  <a:schemeClr val="bg1"/>
                </a:solidFill>
              </a:defRPr>
            </a:lvl4pPr>
            <a:lvl5pPr marL="1693502" indent="0">
              <a:buNone/>
              <a:defRPr lang="en-US" sz="1800">
                <a:solidFill>
                  <a:schemeClr val="bg1"/>
                </a:solidFill>
              </a:defRPr>
            </a:lvl5pPr>
          </a:lstStyle>
          <a:p>
            <a:pPr marL="0" lvl="0" defTabSz="951121"/>
            <a:r>
              <a:rPr lang="en-US"/>
              <a:t>Click to edit Master text styles</a:t>
            </a:r>
          </a:p>
        </p:txBody>
      </p:sp>
      <p:sp>
        <p:nvSpPr>
          <p:cNvPr id="9" name="Content Placeholder 5">
            <a:extLst>
              <a:ext uri="{FF2B5EF4-FFF2-40B4-BE49-F238E27FC236}">
                <a16:creationId xmlns:a16="http://schemas.microsoft.com/office/drawing/2014/main" id="{67765A1A-88A4-4C05-9563-0447410C9003}"/>
              </a:ext>
              <a:ext uri="{C183D7F6-B498-43B3-948B-1728B52AA6E4}">
                <adec:decorative xmlns:adec="http://schemas.microsoft.com/office/drawing/2017/decorative" val="1"/>
              </a:ext>
            </a:extLst>
          </p:cNvPr>
          <p:cNvSpPr txBox="1">
            <a:spLocks/>
          </p:cNvSpPr>
          <p:nvPr userDrawn="1"/>
        </p:nvSpPr>
        <p:spPr>
          <a:xfrm>
            <a:off x="9613007" y="172189"/>
            <a:ext cx="93274" cy="960581"/>
          </a:xfrm>
          <a:prstGeom prst="rect">
            <a:avLst/>
          </a:prstGeom>
          <a:solidFill>
            <a:srgbClr val="50E6FF"/>
          </a:solidFill>
        </p:spPr>
        <p:txBody>
          <a:bodyPr vert="horz" wrap="non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02"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986161378"/>
      </p:ext>
    </p:extLst>
  </p:cSld>
  <p:clrMapOvr>
    <a:masterClrMapping/>
  </p:clrMapOvr>
  <p:transition>
    <p:fade/>
  </p:transition>
  <p:extLst>
    <p:ext uri="{DCECCB84-F9BA-43D5-87BE-67443E8EF086}">
      <p15:sldGuideLst xmlns:p15="http://schemas.microsoft.com/office/powerpoint/2012/main">
        <p15:guide id="1" orient="horz" pos="1176">
          <p15:clr>
            <a:srgbClr val="FBAE40"/>
          </p15:clr>
        </p15:guide>
        <p15:guide id="2" orient="horz" pos="112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CC1758B-C1C8-41CB-A2D4-C338D555FEC0}"/>
              </a:ext>
            </a:extLst>
          </p:cNvPr>
          <p:cNvSpPr/>
          <p:nvPr userDrawn="1"/>
        </p:nvSpPr>
        <p:spPr bwMode="auto">
          <a:xfrm>
            <a:off x="5453913" y="597450"/>
            <a:ext cx="6682985" cy="6097542"/>
          </a:xfrm>
          <a:prstGeom prst="roundRect">
            <a:avLst>
              <a:gd name="adj" fmla="val 134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2"/>
            <a:ext cx="4243947" cy="1130181"/>
          </a:xfrm>
        </p:spPr>
        <p:txBody>
          <a:bodyPr/>
          <a:lstStyle/>
          <a:p>
            <a:r>
              <a:rPr lang="en-US"/>
              <a:t>Click to edit Master title style</a:t>
            </a:r>
          </a:p>
        </p:txBody>
      </p:sp>
      <p:sp>
        <p:nvSpPr>
          <p:cNvPr id="4" name="Text Placeholder 3"/>
          <p:cNvSpPr>
            <a:spLocks noGrp="1"/>
          </p:cNvSpPr>
          <p:nvPr>
            <p:ph type="body" sz="quarter" idx="10"/>
          </p:nvPr>
        </p:nvSpPr>
        <p:spPr>
          <a:xfrm>
            <a:off x="595914" y="2059499"/>
            <a:ext cx="4243947" cy="1152026"/>
          </a:xfrm>
        </p:spPr>
        <p:txBody>
          <a:bodyPr wrap="square">
            <a:noAutofit/>
          </a:bodyPr>
          <a:lstStyle>
            <a:lvl1pPr marL="0" indent="0">
              <a:lnSpc>
                <a:spcPct val="90000"/>
              </a:lnSpc>
              <a:spcBef>
                <a:spcPts val="0"/>
              </a:spcBef>
              <a:spcAft>
                <a:spcPts val="612"/>
              </a:spcAft>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74" indent="0">
              <a:lnSpc>
                <a:spcPct val="90000"/>
              </a:lnSpc>
              <a:spcBef>
                <a:spcPts val="0"/>
              </a:spcBef>
              <a:spcAft>
                <a:spcPts val="612"/>
              </a:spcAft>
              <a:buFont typeface="Arial" panose="020B0604020202020204" pitchFamily="34" charset="0"/>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p:txBody>
      </p:sp>
      <p:sp>
        <p:nvSpPr>
          <p:cNvPr id="7" name="Text Placeholder 8">
            <a:extLst>
              <a:ext uri="{FF2B5EF4-FFF2-40B4-BE49-F238E27FC236}">
                <a16:creationId xmlns:a16="http://schemas.microsoft.com/office/drawing/2014/main" id="{15AEC45E-1235-4BFF-B027-916FFEC9E4AD}"/>
              </a:ext>
            </a:extLst>
          </p:cNvPr>
          <p:cNvSpPr>
            <a:spLocks noGrp="1"/>
          </p:cNvSpPr>
          <p:nvPr>
            <p:ph type="body" sz="quarter" idx="13"/>
          </p:nvPr>
        </p:nvSpPr>
        <p:spPr>
          <a:xfrm>
            <a:off x="9706281" y="172297"/>
            <a:ext cx="2730195" cy="960473"/>
          </a:xfrm>
          <a:solidFill>
            <a:schemeClr val="accent2"/>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12"/>
              </a:spcAft>
              <a:buNone/>
              <a:defRPr lang="en-US" sz="1224" smtClean="0">
                <a:solidFill>
                  <a:schemeClr val="tx1"/>
                </a:solidFill>
                <a:latin typeface="Segoe UI Semibold"/>
                <a:cs typeface="Segoe UI Semilight" panose="020B0402040204020203" pitchFamily="34" charset="0"/>
              </a:defRPr>
            </a:lvl1pPr>
            <a:lvl2pPr marL="233132" indent="0">
              <a:buNone/>
              <a:defRPr lang="en-US" sz="1800" smtClean="0">
                <a:solidFill>
                  <a:schemeClr val="bg1"/>
                </a:solidFill>
              </a:defRPr>
            </a:lvl2pPr>
            <a:lvl3pPr marL="728557" indent="0">
              <a:buNone/>
              <a:defRPr lang="en-US" sz="1800" smtClean="0">
                <a:solidFill>
                  <a:schemeClr val="bg1"/>
                </a:solidFill>
              </a:defRPr>
            </a:lvl3pPr>
            <a:lvl4pPr marL="1214267" indent="0">
              <a:buNone/>
              <a:defRPr lang="en-US" sz="1800" smtClean="0">
                <a:solidFill>
                  <a:schemeClr val="bg1"/>
                </a:solidFill>
              </a:defRPr>
            </a:lvl4pPr>
            <a:lvl5pPr marL="1693502" indent="0">
              <a:buNone/>
              <a:defRPr lang="en-US" sz="1800">
                <a:solidFill>
                  <a:schemeClr val="bg1"/>
                </a:solidFill>
              </a:defRPr>
            </a:lvl5pPr>
          </a:lstStyle>
          <a:p>
            <a:pPr marL="0" lvl="0" defTabSz="951121"/>
            <a:r>
              <a:rPr lang="en-US"/>
              <a:t>Click to edit Master text styles</a:t>
            </a:r>
          </a:p>
        </p:txBody>
      </p:sp>
      <p:sp>
        <p:nvSpPr>
          <p:cNvPr id="10" name="Content Placeholder 5">
            <a:extLst>
              <a:ext uri="{FF2B5EF4-FFF2-40B4-BE49-F238E27FC236}">
                <a16:creationId xmlns:a16="http://schemas.microsoft.com/office/drawing/2014/main" id="{437FC640-0610-4128-8B50-5F3A069001A4}"/>
              </a:ext>
              <a:ext uri="{C183D7F6-B498-43B3-948B-1728B52AA6E4}">
                <adec:decorative xmlns:adec="http://schemas.microsoft.com/office/drawing/2017/decorative" val="1"/>
              </a:ext>
            </a:extLst>
          </p:cNvPr>
          <p:cNvSpPr txBox="1">
            <a:spLocks/>
          </p:cNvSpPr>
          <p:nvPr userDrawn="1"/>
        </p:nvSpPr>
        <p:spPr>
          <a:xfrm>
            <a:off x="9613007" y="172189"/>
            <a:ext cx="93274" cy="960581"/>
          </a:xfrm>
          <a:prstGeom prst="rect">
            <a:avLst/>
          </a:prstGeom>
          <a:solidFill>
            <a:srgbClr val="50E6FF"/>
          </a:solidFill>
        </p:spPr>
        <p:txBody>
          <a:bodyPr vert="horz" wrap="non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02"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3055769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wo Column Non-bulleted text">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CC1758B-C1C8-41CB-A2D4-C338D555FEC0}"/>
              </a:ext>
            </a:extLst>
          </p:cNvPr>
          <p:cNvSpPr/>
          <p:nvPr userDrawn="1"/>
        </p:nvSpPr>
        <p:spPr bwMode="auto">
          <a:xfrm>
            <a:off x="5453913" y="597450"/>
            <a:ext cx="6682985" cy="6097542"/>
          </a:xfrm>
          <a:prstGeom prst="roundRect">
            <a:avLst>
              <a:gd name="adj" fmla="val 134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2"/>
            <a:ext cx="4243947" cy="1130181"/>
          </a:xfrm>
        </p:spPr>
        <p:txBody>
          <a:bodyPr/>
          <a:lstStyle/>
          <a:p>
            <a:r>
              <a:rPr lang="en-US"/>
              <a:t>Click to edit Master title style</a:t>
            </a:r>
          </a:p>
        </p:txBody>
      </p:sp>
      <p:sp>
        <p:nvSpPr>
          <p:cNvPr id="4" name="Text Placeholder 3"/>
          <p:cNvSpPr>
            <a:spLocks noGrp="1"/>
          </p:cNvSpPr>
          <p:nvPr>
            <p:ph type="body" sz="quarter" idx="10"/>
          </p:nvPr>
        </p:nvSpPr>
        <p:spPr>
          <a:xfrm>
            <a:off x="595914" y="2059499"/>
            <a:ext cx="4243947" cy="1152026"/>
          </a:xfrm>
        </p:spPr>
        <p:txBody>
          <a:bodyPr wrap="square">
            <a:noAutofit/>
          </a:bodyPr>
          <a:lstStyle>
            <a:lvl1pPr marL="0" indent="0">
              <a:lnSpc>
                <a:spcPct val="90000"/>
              </a:lnSpc>
              <a:spcBef>
                <a:spcPts val="0"/>
              </a:spcBef>
              <a:spcAft>
                <a:spcPts val="612"/>
              </a:spcAft>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74" indent="0">
              <a:lnSpc>
                <a:spcPct val="90000"/>
              </a:lnSpc>
              <a:spcBef>
                <a:spcPts val="0"/>
              </a:spcBef>
              <a:spcAft>
                <a:spcPts val="612"/>
              </a:spcAft>
              <a:buFont typeface="Arial" panose="020B0604020202020204" pitchFamily="34" charset="0"/>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83938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72DBE22-58E6-4617-B323-4DFC45FCF055}"/>
              </a:ext>
            </a:extLst>
          </p:cNvPr>
          <p:cNvSpPr/>
          <p:nvPr userDrawn="1"/>
        </p:nvSpPr>
        <p:spPr bwMode="auto">
          <a:xfrm>
            <a:off x="6218238" y="597450"/>
            <a:ext cx="5918660" cy="6097542"/>
          </a:xfrm>
          <a:prstGeom prst="roundRect">
            <a:avLst>
              <a:gd name="adj" fmla="val 134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2"/>
            <a:ext cx="5409867" cy="1130181"/>
          </a:xfrm>
        </p:spPr>
        <p:txBody>
          <a:bodyPr/>
          <a:lstStyle/>
          <a:p>
            <a:r>
              <a:rPr lang="en-US"/>
              <a:t>Click to edit Master title style</a:t>
            </a:r>
          </a:p>
        </p:txBody>
      </p:sp>
      <p:sp>
        <p:nvSpPr>
          <p:cNvPr id="4" name="Text Placeholder 3"/>
          <p:cNvSpPr>
            <a:spLocks noGrp="1"/>
          </p:cNvSpPr>
          <p:nvPr>
            <p:ph type="body" sz="quarter" idx="10"/>
          </p:nvPr>
        </p:nvSpPr>
        <p:spPr>
          <a:xfrm>
            <a:off x="595914" y="2059499"/>
            <a:ext cx="5409867" cy="1152026"/>
          </a:xfrm>
        </p:spPr>
        <p:txBody>
          <a:bodyPr wrap="square">
            <a:noAutofit/>
          </a:bodyPr>
          <a:lstStyle>
            <a:lvl1pPr marL="0" indent="0">
              <a:lnSpc>
                <a:spcPct val="90000"/>
              </a:lnSpc>
              <a:spcBef>
                <a:spcPts val="0"/>
              </a:spcBef>
              <a:spcAft>
                <a:spcPts val="612"/>
              </a:spcAft>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lnSpc>
                <a:spcPct val="90000"/>
              </a:lnSpc>
              <a:spcBef>
                <a:spcPts val="0"/>
              </a:spcBef>
              <a:spcAft>
                <a:spcPts val="612"/>
              </a:spcAft>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p:txBody>
      </p:sp>
      <p:sp>
        <p:nvSpPr>
          <p:cNvPr id="7" name="Text Placeholder 8">
            <a:extLst>
              <a:ext uri="{FF2B5EF4-FFF2-40B4-BE49-F238E27FC236}">
                <a16:creationId xmlns:a16="http://schemas.microsoft.com/office/drawing/2014/main" id="{15AEC45E-1235-4BFF-B027-916FFEC9E4AD}"/>
              </a:ext>
            </a:extLst>
          </p:cNvPr>
          <p:cNvSpPr>
            <a:spLocks noGrp="1"/>
          </p:cNvSpPr>
          <p:nvPr>
            <p:ph type="body" sz="quarter" idx="13"/>
          </p:nvPr>
        </p:nvSpPr>
        <p:spPr>
          <a:xfrm>
            <a:off x="9706281" y="172297"/>
            <a:ext cx="2730195" cy="960473"/>
          </a:xfrm>
          <a:solidFill>
            <a:schemeClr val="accent2"/>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12"/>
              </a:spcAft>
              <a:buNone/>
              <a:defRPr lang="en-US" sz="1224" smtClean="0">
                <a:solidFill>
                  <a:schemeClr val="tx1"/>
                </a:solidFill>
                <a:latin typeface="Segoe UI Semibold"/>
                <a:cs typeface="Segoe UI Semilight" panose="020B0402040204020203" pitchFamily="34" charset="0"/>
              </a:defRPr>
            </a:lvl1pPr>
            <a:lvl2pPr marL="233132" indent="0">
              <a:buNone/>
              <a:defRPr lang="en-US" sz="1800" smtClean="0">
                <a:solidFill>
                  <a:schemeClr val="bg1"/>
                </a:solidFill>
              </a:defRPr>
            </a:lvl2pPr>
            <a:lvl3pPr marL="728557" indent="0">
              <a:buNone/>
              <a:defRPr lang="en-US" sz="1800" smtClean="0">
                <a:solidFill>
                  <a:schemeClr val="bg1"/>
                </a:solidFill>
              </a:defRPr>
            </a:lvl3pPr>
            <a:lvl4pPr marL="1214267" indent="0">
              <a:buNone/>
              <a:defRPr lang="en-US" sz="1800" smtClean="0">
                <a:solidFill>
                  <a:schemeClr val="bg1"/>
                </a:solidFill>
              </a:defRPr>
            </a:lvl4pPr>
            <a:lvl5pPr marL="1693502" indent="0">
              <a:buNone/>
              <a:defRPr lang="en-US" sz="1800">
                <a:solidFill>
                  <a:schemeClr val="bg1"/>
                </a:solidFill>
              </a:defRPr>
            </a:lvl5pPr>
          </a:lstStyle>
          <a:p>
            <a:pPr marL="0" lvl="0" defTabSz="951121"/>
            <a:r>
              <a:rPr lang="en-US"/>
              <a:t>Click to edit Master text styles</a:t>
            </a:r>
          </a:p>
        </p:txBody>
      </p:sp>
      <p:sp>
        <p:nvSpPr>
          <p:cNvPr id="10" name="Content Placeholder 5">
            <a:extLst>
              <a:ext uri="{FF2B5EF4-FFF2-40B4-BE49-F238E27FC236}">
                <a16:creationId xmlns:a16="http://schemas.microsoft.com/office/drawing/2014/main" id="{437FC640-0610-4128-8B50-5F3A069001A4}"/>
              </a:ext>
              <a:ext uri="{C183D7F6-B498-43B3-948B-1728B52AA6E4}">
                <adec:decorative xmlns:adec="http://schemas.microsoft.com/office/drawing/2017/decorative" val="1"/>
              </a:ext>
            </a:extLst>
          </p:cNvPr>
          <p:cNvSpPr txBox="1">
            <a:spLocks/>
          </p:cNvSpPr>
          <p:nvPr userDrawn="1"/>
        </p:nvSpPr>
        <p:spPr>
          <a:xfrm>
            <a:off x="9613007" y="172189"/>
            <a:ext cx="93274" cy="960581"/>
          </a:xfrm>
          <a:prstGeom prst="rect">
            <a:avLst/>
          </a:prstGeom>
          <a:solidFill>
            <a:srgbClr val="50E6FF"/>
          </a:solidFill>
        </p:spPr>
        <p:txBody>
          <a:bodyPr vert="horz" wrap="non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02"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35433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60" y="466301"/>
            <a:ext cx="8805025"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3F4CF1FA-2F01-4544-A6DE-64F7D003DA67}"/>
              </a:ext>
            </a:extLst>
          </p:cNvPr>
          <p:cNvSpPr>
            <a:spLocks noGrp="1"/>
          </p:cNvSpPr>
          <p:nvPr>
            <p:ph type="body" sz="quarter" idx="13"/>
          </p:nvPr>
        </p:nvSpPr>
        <p:spPr>
          <a:xfrm>
            <a:off x="9706281" y="172297"/>
            <a:ext cx="2730195" cy="960473"/>
          </a:xfrm>
          <a:solidFill>
            <a:schemeClr val="accent2"/>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12"/>
              </a:spcAft>
              <a:buNone/>
              <a:defRPr lang="en-US" sz="1224" smtClean="0">
                <a:solidFill>
                  <a:schemeClr val="tx1"/>
                </a:solidFill>
                <a:latin typeface="Segoe UI Semibold"/>
                <a:cs typeface="Segoe UI Semilight" panose="020B0402040204020203" pitchFamily="34" charset="0"/>
              </a:defRPr>
            </a:lvl1pPr>
            <a:lvl2pPr marL="233132" indent="0">
              <a:buNone/>
              <a:defRPr lang="en-US" sz="1800" smtClean="0">
                <a:solidFill>
                  <a:schemeClr val="bg1"/>
                </a:solidFill>
              </a:defRPr>
            </a:lvl2pPr>
            <a:lvl3pPr marL="728557" indent="0">
              <a:buNone/>
              <a:defRPr lang="en-US" sz="1800" smtClean="0">
                <a:solidFill>
                  <a:schemeClr val="bg1"/>
                </a:solidFill>
              </a:defRPr>
            </a:lvl3pPr>
            <a:lvl4pPr marL="1214267" indent="0">
              <a:buNone/>
              <a:defRPr lang="en-US" sz="1800" smtClean="0">
                <a:solidFill>
                  <a:schemeClr val="bg1"/>
                </a:solidFill>
              </a:defRPr>
            </a:lvl4pPr>
            <a:lvl5pPr marL="1693502" indent="0">
              <a:buNone/>
              <a:defRPr lang="en-US" sz="1800">
                <a:solidFill>
                  <a:schemeClr val="bg1"/>
                </a:solidFill>
              </a:defRPr>
            </a:lvl5pPr>
          </a:lstStyle>
          <a:p>
            <a:pPr marL="0" lvl="0" defTabSz="951121"/>
            <a:r>
              <a:rPr lang="en-US"/>
              <a:t>Click to edit Master text styles</a:t>
            </a:r>
          </a:p>
        </p:txBody>
      </p:sp>
      <p:sp>
        <p:nvSpPr>
          <p:cNvPr id="10" name="Content Placeholder 5">
            <a:extLst>
              <a:ext uri="{FF2B5EF4-FFF2-40B4-BE49-F238E27FC236}">
                <a16:creationId xmlns:a16="http://schemas.microsoft.com/office/drawing/2014/main" id="{B771D319-4895-48C5-9DC3-C248B23C7FB1}"/>
              </a:ext>
              <a:ext uri="{C183D7F6-B498-43B3-948B-1728B52AA6E4}">
                <adec:decorative xmlns:adec="http://schemas.microsoft.com/office/drawing/2017/decorative" val="1"/>
              </a:ext>
            </a:extLst>
          </p:cNvPr>
          <p:cNvSpPr txBox="1">
            <a:spLocks/>
          </p:cNvSpPr>
          <p:nvPr userDrawn="1"/>
        </p:nvSpPr>
        <p:spPr>
          <a:xfrm>
            <a:off x="9613007" y="172189"/>
            <a:ext cx="93274" cy="960581"/>
          </a:xfrm>
          <a:prstGeom prst="rect">
            <a:avLst/>
          </a:prstGeom>
          <a:solidFill>
            <a:srgbClr val="50E6FF"/>
          </a:solidFill>
        </p:spPr>
        <p:txBody>
          <a:bodyPr vert="horz" wrap="non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02"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2383642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085021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43063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14.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image" Target="../media/image20.emf"/><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theme" Target="../theme/theme3.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6" r:id="rId13"/>
    <p:sldLayoutId id="2147484567" r:id="rId14"/>
    <p:sldLayoutId id="2147484568" r:id="rId15"/>
    <p:sldLayoutId id="2147484577" r:id="rId16"/>
    <p:sldLayoutId id="2147484570" r:id="rId17"/>
    <p:sldLayoutId id="2147484571" r:id="rId18"/>
    <p:sldLayoutId id="2147484572" r:id="rId19"/>
    <p:sldLayoutId id="2147484576" r:id="rId20"/>
    <p:sldLayoutId id="2147484582" r:id="rId21"/>
    <p:sldLayoutId id="2147484696" r:id="rId22"/>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19"/>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534918669"/>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98" r:id="rId16"/>
    <p:sldLayoutId id="2147484699" r:id="rId17"/>
  </p:sldLayoutIdLst>
  <p:transition>
    <p:fade/>
  </p:transition>
  <p:txStyles>
    <p:titleStyle>
      <a:lvl1pPr algn="l" defTabSz="932563" rtl="0" eaLnBrk="1" latinLnBrk="0" hangingPunct="1">
        <a:lnSpc>
          <a:spcPct val="90000"/>
        </a:lnSpc>
        <a:spcBef>
          <a:spcPct val="0"/>
        </a:spcBef>
        <a:buNone/>
        <a:defRPr lang="en-US" sz="4080"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064329008"/>
      </p:ext>
    </p:extLst>
  </p:cSld>
  <p:clrMap bg1="dk1" tx1="lt1" bg2="dk2" tx2="lt2" accent1="accent1" accent2="accent2" accent3="accent3" accent4="accent4" accent5="accent5" accent6="accent6" hlink="hlink" folHlink="folHlink"/>
  <p:sldLayoutIdLst>
    <p:sldLayoutId id="2147484702" r:id="rId1"/>
    <p:sldLayoutId id="2147484703" r:id="rId2"/>
    <p:sldLayoutId id="2147484704" r:id="rId3"/>
    <p:sldLayoutId id="2147484705" r:id="rId4"/>
    <p:sldLayoutId id="2147484706" r:id="rId5"/>
    <p:sldLayoutId id="2147484707" r:id="rId6"/>
    <p:sldLayoutId id="2147484708" r:id="rId7"/>
    <p:sldLayoutId id="2147484709" r:id="rId8"/>
    <p:sldLayoutId id="2147484710" r:id="rId9"/>
    <p:sldLayoutId id="2147484711" r:id="rId10"/>
    <p:sldLayoutId id="2147484712" r:id="rId11"/>
    <p:sldLayoutId id="2147484713" r:id="rId12"/>
    <p:sldLayoutId id="2147484714" r:id="rId13"/>
    <p:sldLayoutId id="2147484715" r:id="rId14"/>
    <p:sldLayoutId id="2147484716" r:id="rId15"/>
    <p:sldLayoutId id="2147484717" r:id="rId16"/>
    <p:sldLayoutId id="2147484718" r:id="rId17"/>
    <p:sldLayoutId id="2147484719" r:id="rId18"/>
    <p:sldLayoutId id="2147484720" r:id="rId19"/>
    <p:sldLayoutId id="2147484721" r:id="rId20"/>
    <p:sldLayoutId id="2147484722" r:id="rId21"/>
    <p:sldLayoutId id="2147484723" r:id="rId22"/>
    <p:sldLayoutId id="2147484724" r:id="rId23"/>
    <p:sldLayoutId id="2147484725" r:id="rId24"/>
    <p:sldLayoutId id="2147484726" r:id="rId25"/>
    <p:sldLayoutId id="2147484727" r:id="rId26"/>
    <p:sldLayoutId id="2147484728" r:id="rId27"/>
    <p:sldLayoutId id="2147484729" r:id="rId28"/>
    <p:sldLayoutId id="2147484730" r:id="rId29"/>
    <p:sldLayoutId id="2147484731" r:id="rId30"/>
    <p:sldLayoutId id="2147484732" r:id="rId31"/>
    <p:sldLayoutId id="2147484733" r:id="rId32"/>
    <p:sldLayoutId id="2147484734" r:id="rId33"/>
    <p:sldLayoutId id="2147484735" r:id="rId34"/>
    <p:sldLayoutId id="2147484736" r:id="rId35"/>
    <p:sldLayoutId id="2147484737" r:id="rId36"/>
    <p:sldLayoutId id="2147484738" r:id="rId3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0.xml"/><Relationship Id="rId1" Type="http://schemas.openxmlformats.org/officeDocument/2006/relationships/slideLayout" Target="../slideLayouts/slideLayout38.xml"/><Relationship Id="rId5" Type="http://schemas.openxmlformats.org/officeDocument/2006/relationships/hyperlink" Target="https://customers.microsoft.com/en-us/story/815549-pet-care-leader-turns-monolith-app-into-a-global-distributed-solution-on-azure" TargetMode="External"/><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1.png"/><Relationship Id="rId7" Type="http://schemas.openxmlformats.org/officeDocument/2006/relationships/image" Target="../media/image50.svg"/><Relationship Id="rId12"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image" Target="../media/image49.png"/><Relationship Id="rId11" Type="http://schemas.openxmlformats.org/officeDocument/2006/relationships/image" Target="../media/image62.png"/><Relationship Id="rId5" Type="http://schemas.openxmlformats.org/officeDocument/2006/relationships/image" Target="../media/image45.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2.xml"/><Relationship Id="rId1" Type="http://schemas.openxmlformats.org/officeDocument/2006/relationships/slideLayout" Target="../slideLayouts/slideLayout38.xml"/><Relationship Id="rId5" Type="http://schemas.openxmlformats.org/officeDocument/2006/relationships/image" Target="../media/image67.jpeg"/><Relationship Id="rId4" Type="http://schemas.openxmlformats.org/officeDocument/2006/relationships/hyperlink" Target="https://customers.microsoft.com/en-us/story/hafslund-nett-power-and-utilities-azure"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6.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71.svg"/><Relationship Id="rId11" Type="http://schemas.openxmlformats.org/officeDocument/2006/relationships/image" Target="../media/image31.svg"/><Relationship Id="rId5" Type="http://schemas.openxmlformats.org/officeDocument/2006/relationships/image" Target="../media/image70.png"/><Relationship Id="rId10" Type="http://schemas.openxmlformats.org/officeDocument/2006/relationships/image" Target="../media/image30.png"/><Relationship Id="rId4" Type="http://schemas.openxmlformats.org/officeDocument/2006/relationships/image" Target="../media/image69.svg"/><Relationship Id="rId9" Type="http://schemas.openxmlformats.org/officeDocument/2006/relationships/image" Target="../media/image74.png"/></Relationships>
</file>

<file path=ppt/slides/_rels/slide1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78.tiff"/></Relationships>
</file>

<file path=ppt/slides/_rels/slide15.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31.svg"/><Relationship Id="rId2" Type="http://schemas.openxmlformats.org/officeDocument/2006/relationships/notesSlide" Target="../notesSlides/notesSlide15.xml"/><Relationship Id="rId1" Type="http://schemas.openxmlformats.org/officeDocument/2006/relationships/slideLayout" Target="../slideLayouts/slideLayout38.xml"/><Relationship Id="rId6" Type="http://schemas.openxmlformats.org/officeDocument/2006/relationships/image" Target="../media/image82.svg"/><Relationship Id="rId11" Type="http://schemas.openxmlformats.org/officeDocument/2006/relationships/image" Target="../media/image30.pn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svg"/><Relationship Id="rId9" Type="http://schemas.openxmlformats.org/officeDocument/2006/relationships/image" Target="../media/image85.png"/></Relationships>
</file>

<file path=ppt/slides/_rels/slide1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6.xml"/><Relationship Id="rId1" Type="http://schemas.openxmlformats.org/officeDocument/2006/relationships/slideLayout" Target="../slideLayouts/slideLayout38.xml"/><Relationship Id="rId5" Type="http://schemas.openxmlformats.org/officeDocument/2006/relationships/hyperlink" Target="http://customers.microsoft.com/en-us/story/maersk-travel-transportation-azure" TargetMode="External"/><Relationship Id="rId4" Type="http://schemas.openxmlformats.org/officeDocument/2006/relationships/image" Target="../media/image88.png"/></Relationships>
</file>

<file path=ppt/slides/_rels/slide17.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38.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1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8.xml"/><Relationship Id="rId1" Type="http://schemas.openxmlformats.org/officeDocument/2006/relationships/slideLayout" Target="../slideLayouts/slideLayout38.xml"/><Relationship Id="rId4" Type="http://schemas.openxmlformats.org/officeDocument/2006/relationships/image" Target="../media/image96.png"/></Relationships>
</file>

<file path=ppt/slides/_rels/slide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xml"/><Relationship Id="rId1" Type="http://schemas.openxmlformats.org/officeDocument/2006/relationships/slideLayout" Target="../slideLayouts/slideLayout38.xml"/><Relationship Id="rId5" Type="http://schemas.openxmlformats.org/officeDocument/2006/relationships/hyperlink" Target="https://customers.microsoft.com/en-us/story/784791-mercedes-benz-r-and-d-creates-container-driven-cars-powered-by-microsoft-azure" TargetMode="External"/><Relationship Id="rId4" Type="http://schemas.openxmlformats.org/officeDocument/2006/relationships/image" Target="../media/image28.tiff"/></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38.xml"/><Relationship Id="rId5" Type="http://schemas.openxmlformats.org/officeDocument/2006/relationships/image" Target="../media/image99.svg"/><Relationship Id="rId4" Type="http://schemas.openxmlformats.org/officeDocument/2006/relationships/image" Target="../media/image98.png"/></Relationships>
</file>

<file path=ppt/slides/_rels/slide2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1.xml"/><Relationship Id="rId1" Type="http://schemas.openxmlformats.org/officeDocument/2006/relationships/slideLayout" Target="../slideLayouts/slideLayout38.xml"/><Relationship Id="rId5" Type="http://schemas.openxmlformats.org/officeDocument/2006/relationships/hyperlink" Target="https://customers.microsoft.com/en-us/story/siemens-healthineers-health-provider-azure" TargetMode="External"/><Relationship Id="rId4" Type="http://schemas.openxmlformats.org/officeDocument/2006/relationships/image" Target="../media/image101.jpeg"/></Relationships>
</file>

<file path=ppt/slides/_rels/slide2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38.xml"/><Relationship Id="rId4" Type="http://schemas.openxmlformats.org/officeDocument/2006/relationships/image" Target="../media/image103.jpeg"/></Relationships>
</file>

<file path=ppt/slides/_rels/slide2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3.xml"/><Relationship Id="rId1" Type="http://schemas.openxmlformats.org/officeDocument/2006/relationships/slideLayout" Target="../slideLayouts/slideLayout38.xml"/><Relationship Id="rId5" Type="http://schemas.openxmlformats.org/officeDocument/2006/relationships/image" Target="../media/image105.png"/><Relationship Id="rId4" Type="http://schemas.openxmlformats.org/officeDocument/2006/relationships/hyperlink" Target="http://customers.microsoft.com/en-us/story/altair-manufacturing-azur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24.xml"/><Relationship Id="rId1" Type="http://schemas.openxmlformats.org/officeDocument/2006/relationships/slideLayout" Target="../slideLayouts/slideLayout38.xml"/><Relationship Id="rId5" Type="http://schemas.openxmlformats.org/officeDocument/2006/relationships/image" Target="../media/image107.png"/><Relationship Id="rId4" Type="http://schemas.openxmlformats.org/officeDocument/2006/relationships/hyperlink" Target="http://customers.microsoft.com/en-us/story/varian-health-provider-azur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5.xml"/><Relationship Id="rId1" Type="http://schemas.openxmlformats.org/officeDocument/2006/relationships/slideLayout" Target="../slideLayouts/slideLayout38.xml"/><Relationship Id="rId4" Type="http://schemas.openxmlformats.org/officeDocument/2006/relationships/image" Target="../media/image109.jpeg"/></Relationships>
</file>

<file path=ppt/slides/_rels/slide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6.xml"/><Relationship Id="rId1" Type="http://schemas.openxmlformats.org/officeDocument/2006/relationships/slideLayout" Target="../slideLayouts/slideLayout38.xml"/><Relationship Id="rId5" Type="http://schemas.openxmlformats.org/officeDocument/2006/relationships/hyperlink" Target="https://kubernetes.io/case-studies/openai/" TargetMode="External"/><Relationship Id="rId4" Type="http://schemas.openxmlformats.org/officeDocument/2006/relationships/image" Target="../media/image111.jpeg"/></Relationships>
</file>

<file path=ppt/slides/_rels/slide2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27.xml"/><Relationship Id="rId1" Type="http://schemas.openxmlformats.org/officeDocument/2006/relationships/slideLayout" Target="../slideLayouts/slideLayout38.xml"/><Relationship Id="rId5" Type="http://schemas.openxmlformats.org/officeDocument/2006/relationships/image" Target="../media/image113.png"/><Relationship Id="rId4" Type="http://schemas.openxmlformats.org/officeDocument/2006/relationships/hyperlink" Target="https://customers.microsoft.com/en-us/story/742170-eni-quickly-delivers-business-applications-using-azure-kubernetes-servic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28.xml"/><Relationship Id="rId1" Type="http://schemas.openxmlformats.org/officeDocument/2006/relationships/slideLayout" Target="../slideLayouts/slideLayout38.xml"/><Relationship Id="rId4" Type="http://schemas.openxmlformats.org/officeDocument/2006/relationships/image" Target="../media/image115.png"/></Relationships>
</file>

<file path=ppt/slides/_rels/slide2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29.xml"/><Relationship Id="rId1" Type="http://schemas.openxmlformats.org/officeDocument/2006/relationships/slideLayout" Target="../slideLayouts/slideLayout38.xml"/><Relationship Id="rId5" Type="http://schemas.openxmlformats.org/officeDocument/2006/relationships/hyperlink" Target="https://customers.microsoft.com/en-us/story/751345-ey-partner-professional-services-azure" TargetMode="External"/><Relationship Id="rId4" Type="http://schemas.openxmlformats.org/officeDocument/2006/relationships/image" Target="../media/image117.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hyperlink" Target="https://azure.microsoft.com/solutions/devops/devops-at-microsoft/xbox-sre/" TargetMode="External"/><Relationship Id="rId2" Type="http://schemas.openxmlformats.org/officeDocument/2006/relationships/notesSlide" Target="../notesSlides/notesSlide30.xml"/><Relationship Id="rId1" Type="http://schemas.openxmlformats.org/officeDocument/2006/relationships/slideLayout" Target="../slideLayouts/slideLayout38.xml"/><Relationship Id="rId6" Type="http://schemas.openxmlformats.org/officeDocument/2006/relationships/image" Target="../media/image119.png"/><Relationship Id="rId5" Type="http://schemas.openxmlformats.org/officeDocument/2006/relationships/hyperlink" Target="https://azure.microsoft.com/global-infrastructure/" TargetMode="External"/><Relationship Id="rId4" Type="http://schemas.openxmlformats.org/officeDocument/2006/relationships/hyperlink" Target="https://www.xbox.com/xbox-game-streaming/project-xclou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38.xml"/><Relationship Id="rId5" Type="http://schemas.openxmlformats.org/officeDocument/2006/relationships/image" Target="../media/image35.png"/><Relationship Id="rId4" Type="http://schemas.openxmlformats.org/officeDocument/2006/relationships/hyperlink" Target="https://aka.ms/aks/story/bosch"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 Id="rId9"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xml"/><Relationship Id="rId1" Type="http://schemas.openxmlformats.org/officeDocument/2006/relationships/slideLayout" Target="../slideLayouts/slideLayout38.xml"/><Relationship Id="rId4" Type="http://schemas.openxmlformats.org/officeDocument/2006/relationships/image" Target="../media/image42.jpeg"/></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png"/><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53.jpe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38.xml"/><Relationship Id="rId6" Type="http://schemas.openxmlformats.org/officeDocument/2006/relationships/image" Target="../media/image55.png"/><Relationship Id="rId5" Type="http://schemas.openxmlformats.org/officeDocument/2006/relationships/image" Target="../media/image51.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a:spLocks noGrp="1"/>
          </p:cNvSpPr>
          <p:nvPr>
            <p:ph type="title"/>
          </p:nvPr>
        </p:nvSpPr>
        <p:spPr>
          <a:xfrm>
            <a:off x="821960" y="2730874"/>
            <a:ext cx="6981472" cy="1828800"/>
          </a:xfrm>
        </p:spPr>
        <p:txBody>
          <a:bodyPr/>
          <a:lstStyle/>
          <a:p>
            <a:r>
              <a:rPr lang="en-US" sz="4400" dirty="0"/>
              <a:t>Customer stories</a:t>
            </a:r>
            <a:endParaRPr lang="en-US" dirty="0"/>
          </a:p>
        </p:txBody>
      </p:sp>
      <p:sp>
        <p:nvSpPr>
          <p:cNvPr id="11" name="Text Placeholder 7"/>
          <p:cNvSpPr>
            <a:spLocks noGrp="1"/>
          </p:cNvSpPr>
          <p:nvPr>
            <p:ph type="body" sz="quarter" idx="15"/>
          </p:nvPr>
        </p:nvSpPr>
        <p:spPr/>
        <p:txBody>
          <a:bodyPr/>
          <a:lstStyle/>
          <a:p>
            <a:r>
              <a:rPr lang="en-US" dirty="0"/>
              <a:t>Author name</a:t>
            </a:r>
          </a:p>
          <a:p>
            <a:pPr lvl="1"/>
            <a:r>
              <a:rPr lang="en-US" dirty="0"/>
              <a:t>Date</a:t>
            </a:r>
          </a:p>
        </p:txBody>
      </p:sp>
    </p:spTree>
    <p:extLst>
      <p:ext uri="{BB962C8B-B14F-4D97-AF65-F5344CB8AC3E}">
        <p14:creationId xmlns:p14="http://schemas.microsoft.com/office/powerpoint/2010/main" val="67058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35A4E1-F937-4846-808A-73A4067E3C5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295422" y="0"/>
            <a:ext cx="4140171" cy="6994525"/>
          </a:xfrm>
          <a:prstGeom prst="rect">
            <a:avLst/>
          </a:prstGeom>
        </p:spPr>
      </p:pic>
      <p:sp>
        <p:nvSpPr>
          <p:cNvPr id="10" name="Rectangle 9">
            <a:extLst>
              <a:ext uri="{FF2B5EF4-FFF2-40B4-BE49-F238E27FC236}">
                <a16:creationId xmlns:a16="http://schemas.microsoft.com/office/drawing/2014/main" id="{7F12A732-E633-4054-A3FE-7FA4E002E8F0}"/>
              </a:ext>
              <a:ext uri="{C183D7F6-B498-43B3-948B-1728B52AA6E4}">
                <adec:decorative xmlns:adec="http://schemas.microsoft.com/office/drawing/2017/decorative" val="1"/>
              </a:ext>
            </a:extLst>
          </p:cNvPr>
          <p:cNvSpPr/>
          <p:nvPr/>
        </p:nvSpPr>
        <p:spPr bwMode="auto">
          <a:xfrm>
            <a:off x="8295422" y="0"/>
            <a:ext cx="4141053" cy="5437378"/>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956" y="633186"/>
            <a:ext cx="7620842" cy="820738"/>
          </a:xfrm>
        </p:spPr>
        <p:txBody>
          <a:bodyPr/>
          <a:lstStyle/>
          <a:p>
            <a:r>
              <a:rPr lang="en-US" b="1" dirty="0"/>
              <a:t>Pet care leader turns monolithic app into a global distributed solution on Azure</a:t>
            </a:r>
            <a:endParaRPr lang="en-US" dirty="0"/>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nvGraphicFramePr>
        <p:xfrm>
          <a:off x="465954" y="1714207"/>
          <a:ext cx="7480738" cy="4644226"/>
        </p:xfrm>
        <a:graphic>
          <a:graphicData uri="http://schemas.openxmlformats.org/drawingml/2006/table">
            <a:tbl>
              <a:tblPr firstRow="1" bandRow="1">
                <a:tableStyleId>{5C22544A-7EE6-4342-B048-85BDC9FD1C3A}</a:tableStyleId>
              </a:tblPr>
              <a:tblGrid>
                <a:gridCol w="1838454">
                  <a:extLst>
                    <a:ext uri="{9D8B030D-6E8A-4147-A177-3AD203B41FA5}">
                      <a16:colId xmlns:a16="http://schemas.microsoft.com/office/drawing/2014/main" val="493828438"/>
                    </a:ext>
                  </a:extLst>
                </a:gridCol>
                <a:gridCol w="5642284">
                  <a:extLst>
                    <a:ext uri="{9D8B030D-6E8A-4147-A177-3AD203B41FA5}">
                      <a16:colId xmlns:a16="http://schemas.microsoft.com/office/drawing/2014/main" val="108782897"/>
                    </a:ext>
                  </a:extLst>
                </a:gridCol>
              </a:tblGrid>
              <a:tr h="128016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29"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a:solidFill>
                            <a:srgbClr val="000000"/>
                          </a:solidFill>
                        </a:rPr>
                        <a:t>VCA, a subsidiary of Mars Petcare, is one of the largest pet healthcare companies in the United States. It wanted to streamline referrals across more than 800 of its veterinary hospitals. VCA also recognized the need to improve its practice management software (PMS) to resolve duplication and communication issues in the system.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73736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a:solidFill>
                            <a:srgbClr val="000000"/>
                          </a:solidFill>
                        </a:rPr>
                        <a:t>VCA turned to Microsoft Gold Certified Partner CloudIQ Technologies, which created a cloud-native application on Azure that solved </a:t>
                      </a:r>
                      <a:br>
                        <a:rPr lang="en-US" sz="1400" b="0" dirty="0">
                          <a:solidFill>
                            <a:srgbClr val="000000"/>
                          </a:solidFill>
                        </a:rPr>
                      </a:br>
                      <a:r>
                        <a:rPr lang="en-US" sz="1400" b="0" dirty="0">
                          <a:solidFill>
                            <a:srgbClr val="000000"/>
                          </a:solidFill>
                        </a:rPr>
                        <a:t>the messy referrals problem. The resulting application, Automated Referral Function (ARF), uses containerized microservices, three data repositories, and serverless functions to eliminate duplication and to automate communications. Azure Kubernetes Service serves the key orchestration role in the automated CI/CD pipeline.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626706">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b="0" dirty="0">
                          <a:solidFill>
                            <a:srgbClr val="000000"/>
                          </a:solidFill>
                        </a:rPr>
                        <a:t>The extension of the PMS software to the cloud has been a great success, giving the company the flexibility to expand its services without a big investment in additional servers. With Azure, VCA </a:t>
                      </a:r>
                      <a:br>
                        <a:rPr lang="en-US" sz="1400" b="0" dirty="0">
                          <a:solidFill>
                            <a:srgbClr val="000000"/>
                          </a:solidFill>
                        </a:rPr>
                      </a:br>
                      <a:r>
                        <a:rPr lang="en-US" sz="1400" b="0" dirty="0">
                          <a:solidFill>
                            <a:srgbClr val="000000"/>
                          </a:solidFill>
                        </a:rPr>
                        <a:t>has seen improved security, faster release cycles, easier management, and lower costs. Most importantly, the solution has improved communications for the veterinary hospitals and clients. </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462124" y="757937"/>
            <a:ext cx="3777157" cy="673646"/>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7"/>
              </a:spcAft>
              <a:buNone/>
            </a:pPr>
            <a:r>
              <a:rPr lang="en-US" sz="1399" dirty="0">
                <a:solidFill>
                  <a:schemeClr val="bg1"/>
                </a:solidFill>
                <a:latin typeface="+mn-lt"/>
              </a:rPr>
              <a:t>The new system on Azure is even better than we expected. It’s had a huge impact on our business and operations.”</a:t>
            </a:r>
          </a:p>
        </p:txBody>
      </p:sp>
      <p:sp>
        <p:nvSpPr>
          <p:cNvPr id="14" name="Rectangle 13">
            <a:extLst>
              <a:ext uri="{FF2B5EF4-FFF2-40B4-BE49-F238E27FC236}">
                <a16:creationId xmlns:a16="http://schemas.microsoft.com/office/drawing/2014/main" id="{C92B9A04-3745-4B40-9D8F-B40B62363DB4}"/>
              </a:ext>
            </a:extLst>
          </p:cNvPr>
          <p:cNvSpPr/>
          <p:nvPr/>
        </p:nvSpPr>
        <p:spPr>
          <a:xfrm>
            <a:off x="8462126" y="1420333"/>
            <a:ext cx="3444739" cy="522964"/>
          </a:xfrm>
          <a:prstGeom prst="rect">
            <a:avLst/>
          </a:prstGeom>
        </p:spPr>
        <p:txBody>
          <a:bodyPr wrap="square">
            <a:spAutoFit/>
          </a:bodyPr>
          <a:lstStyle/>
          <a:p>
            <a:pPr marL="285695" indent="-285695">
              <a:buFont typeface="Segoe UI" panose="020B0502040204020203" pitchFamily="34" charset="0"/>
              <a:buChar char="—"/>
            </a:pPr>
            <a:r>
              <a:rPr lang="en-US" sz="1399" i="1" dirty="0">
                <a:solidFill>
                  <a:schemeClr val="bg1"/>
                </a:solidFill>
              </a:rPr>
              <a:t>Adam Lind, Vice President of Software Development, VCA</a:t>
            </a:r>
          </a:p>
        </p:txBody>
      </p:sp>
      <p:sp>
        <p:nvSpPr>
          <p:cNvPr id="15" name="TextBox 14">
            <a:extLst>
              <a:ext uri="{FF2B5EF4-FFF2-40B4-BE49-F238E27FC236}">
                <a16:creationId xmlns:a16="http://schemas.microsoft.com/office/drawing/2014/main" id="{17D5C344-11EB-4F6A-B0EF-BBE78C155968}"/>
              </a:ext>
              <a:ext uri="{C183D7F6-B498-43B3-948B-1728B52AA6E4}">
                <adec:decorative xmlns:adec="http://schemas.microsoft.com/office/drawing/2017/decorative" val="1"/>
              </a:ext>
            </a:extLst>
          </p:cNvPr>
          <p:cNvSpPr txBox="1"/>
          <p:nvPr/>
        </p:nvSpPr>
        <p:spPr>
          <a:xfrm>
            <a:off x="8283110" y="115933"/>
            <a:ext cx="947258" cy="1227586"/>
          </a:xfrm>
          <a:prstGeom prst="rect">
            <a:avLst/>
          </a:prstGeom>
          <a:noFill/>
        </p:spPr>
        <p:txBody>
          <a:bodyPr wrap="square" lIns="182854" tIns="146283" rIns="182854" bIns="146283" rtlCol="0">
            <a:spAutoFit/>
          </a:bodyPr>
          <a:lstStyle/>
          <a:p>
            <a:pPr algn="ctr">
              <a:lnSpc>
                <a:spcPct val="90000"/>
              </a:lnSpc>
              <a:spcAft>
                <a:spcPts val="600"/>
              </a:spcAft>
            </a:pPr>
            <a:r>
              <a:rPr lang="en-US" sz="6599" dirty="0">
                <a:solidFill>
                  <a:schemeClr val="bg1"/>
                </a:solidFill>
                <a:latin typeface="Arial Black" panose="020B0A04020102020204" pitchFamily="34" charset="0"/>
              </a:rPr>
              <a:t>“</a:t>
            </a:r>
          </a:p>
        </p:txBody>
      </p:sp>
      <p:sp>
        <p:nvSpPr>
          <p:cNvPr id="3" name="Rectangle 2">
            <a:extLst>
              <a:ext uri="{FF2B5EF4-FFF2-40B4-BE49-F238E27FC236}">
                <a16:creationId xmlns:a16="http://schemas.microsoft.com/office/drawing/2014/main" id="{CF05A930-5E33-B847-BAAD-8052DC8AA32D}"/>
              </a:ext>
              <a:ext uri="{C183D7F6-B498-43B3-948B-1728B52AA6E4}">
                <adec:decorative xmlns:adec="http://schemas.microsoft.com/office/drawing/2017/decorative" val="1"/>
              </a:ext>
            </a:extLst>
          </p:cNvPr>
          <p:cNvSpPr>
            <a:spLocks noChangeArrowheads="1"/>
          </p:cNvSpPr>
          <p:nvPr/>
        </p:nvSpPr>
        <p:spPr bwMode="auto">
          <a:xfrm>
            <a:off x="882" y="-191155"/>
            <a:ext cx="188409" cy="3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endParaRPr lang="en-US" sz="1836"/>
          </a:p>
        </p:txBody>
      </p:sp>
      <p:pic>
        <p:nvPicPr>
          <p:cNvPr id="2" name="Picture 1">
            <a:extLst>
              <a:ext uri="{FF2B5EF4-FFF2-40B4-BE49-F238E27FC236}">
                <a16:creationId xmlns:a16="http://schemas.microsoft.com/office/drawing/2014/main" id="{D9C6557C-2265-424F-8BD5-00FFE7ECD512}"/>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34851" y="297960"/>
            <a:ext cx="1212052" cy="316188"/>
          </a:xfrm>
          <a:prstGeom prst="rect">
            <a:avLst/>
          </a:prstGeom>
        </p:spPr>
      </p:pic>
      <p:sp>
        <p:nvSpPr>
          <p:cNvPr id="11" name="globe_2" title="Icon of a sphere made of lines">
            <a:hlinkClick r:id="rId5"/>
            <a:extLst>
              <a:ext uri="{FF2B5EF4-FFF2-40B4-BE49-F238E27FC236}">
                <a16:creationId xmlns:a16="http://schemas.microsoft.com/office/drawing/2014/main" id="{9480FA2D-4FD8-47FF-B3C0-AEF0F979755E}"/>
              </a:ext>
            </a:extLst>
          </p:cNvPr>
          <p:cNvSpPr>
            <a:spLocks noChangeAspect="1" noEditPoints="1"/>
          </p:cNvSpPr>
          <p:nvPr/>
        </p:nvSpPr>
        <p:spPr bwMode="auto">
          <a:xfrm>
            <a:off x="8478610" y="6512501"/>
            <a:ext cx="279781" cy="27978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Rectangle 15">
            <a:extLst>
              <a:ext uri="{FF2B5EF4-FFF2-40B4-BE49-F238E27FC236}">
                <a16:creationId xmlns:a16="http://schemas.microsoft.com/office/drawing/2014/main" id="{C8338668-74E3-4E61-99ED-2B4EC9D00FEE}"/>
              </a:ext>
            </a:extLst>
          </p:cNvPr>
          <p:cNvSpPr/>
          <p:nvPr/>
        </p:nvSpPr>
        <p:spPr>
          <a:xfrm>
            <a:off x="8838725" y="6516602"/>
            <a:ext cx="2176731" cy="313904"/>
          </a:xfrm>
          <a:prstGeom prst="rect">
            <a:avLst/>
          </a:prstGeom>
        </p:spPr>
        <p:txBody>
          <a:bodyPr wrap="square">
            <a:spAutoFit/>
          </a:bodyPr>
          <a:lstStyle/>
          <a:p>
            <a:r>
              <a:rPr lang="en-US" sz="1400" dirty="0">
                <a:solidFill>
                  <a:schemeClr val="bg1"/>
                </a:solidFill>
              </a:rPr>
              <a:t>Click icon to learn more</a:t>
            </a:r>
          </a:p>
        </p:txBody>
      </p:sp>
    </p:spTree>
    <p:extLst>
      <p:ext uri="{BB962C8B-B14F-4D97-AF65-F5344CB8AC3E}">
        <p14:creationId xmlns:p14="http://schemas.microsoft.com/office/powerpoint/2010/main" val="198607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955" y="633186"/>
            <a:ext cx="6894804" cy="411103"/>
          </a:xfrm>
        </p:spPr>
        <p:txBody>
          <a:bodyPr/>
          <a:lstStyle/>
          <a:p>
            <a:r>
              <a:rPr lang="en-US" dirty="0"/>
              <a:t>Mars Petcare/VCA/</a:t>
            </a:r>
            <a:r>
              <a:rPr lang="en-US" dirty="0" err="1"/>
              <a:t>CloudIQ</a:t>
            </a:r>
            <a:r>
              <a:rPr lang="en-US" dirty="0"/>
              <a:t>: </a:t>
            </a:r>
            <a:r>
              <a:rPr lang="en-US" dirty="0">
                <a:solidFill>
                  <a:srgbClr val="0F78D4"/>
                </a:solidFill>
              </a:rPr>
              <a:t>architecture</a:t>
            </a: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84717" y="1437505"/>
            <a:ext cx="3909218" cy="546772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A client application accesses the ARF API through Azure API Management</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On the back end, microservices run in containers</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Azure App Configuration provides a central store for all the environment-specific application settings used by the microservices</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Programmers also use Azure Key Vault to store the passwords and other secrets that enable microservices to communicate</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The team monitors the Kubernetes environment using Azure Monitor and </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Azure Log Analytics, which also track performance metrics</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Azure SQL Database, Azure Cosmos DB, </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and Azure Cache for Redis are used for </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key workflows</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The team also used Azure Pipelines to create a continuous integration (CI) and continuous deployment (CD) pipeline</a:t>
            </a:r>
          </a:p>
        </p:txBody>
      </p:sp>
      <p:grpSp>
        <p:nvGrpSpPr>
          <p:cNvPr id="102" name="Group 101" descr="Mars Petcare/VCA/CloudIQ case study architecture">
            <a:extLst>
              <a:ext uri="{FF2B5EF4-FFF2-40B4-BE49-F238E27FC236}">
                <a16:creationId xmlns:a16="http://schemas.microsoft.com/office/drawing/2014/main" id="{3B3DD0FD-25C4-4754-95FC-5E07136230C7}"/>
              </a:ext>
            </a:extLst>
          </p:cNvPr>
          <p:cNvGrpSpPr/>
          <p:nvPr/>
        </p:nvGrpSpPr>
        <p:grpSpPr>
          <a:xfrm>
            <a:off x="5263501" y="1017674"/>
            <a:ext cx="6966515" cy="5756505"/>
            <a:chOff x="5353586" y="1008666"/>
            <a:chExt cx="6966515" cy="5756505"/>
          </a:xfrm>
        </p:grpSpPr>
        <p:cxnSp>
          <p:nvCxnSpPr>
            <p:cNvPr id="531" name="Straight Arrow Connector 530">
              <a:extLst>
                <a:ext uri="{FF2B5EF4-FFF2-40B4-BE49-F238E27FC236}">
                  <a16:creationId xmlns:a16="http://schemas.microsoft.com/office/drawing/2014/main" id="{1FDDBE8E-B9CD-4A12-874F-CA08C4AED121}"/>
                </a:ext>
              </a:extLst>
            </p:cNvPr>
            <p:cNvCxnSpPr>
              <a:cxnSpLocks/>
            </p:cNvCxnSpPr>
            <p:nvPr/>
          </p:nvCxnSpPr>
          <p:spPr>
            <a:xfrm flipH="1">
              <a:off x="5962132" y="4887422"/>
              <a:ext cx="1179364" cy="0"/>
            </a:xfrm>
            <a:prstGeom prst="straightConnector1">
              <a:avLst/>
            </a:prstGeom>
            <a:ln w="12700">
              <a:solidFill>
                <a:schemeClr val="tx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67" name="Rectangle: Rounded Corners 366">
              <a:extLst>
                <a:ext uri="{FF2B5EF4-FFF2-40B4-BE49-F238E27FC236}">
                  <a16:creationId xmlns:a16="http://schemas.microsoft.com/office/drawing/2014/main" id="{40F61FB8-F76B-48B1-93AE-53EC0F9F1BC7}"/>
                </a:ext>
              </a:extLst>
            </p:cNvPr>
            <p:cNvSpPr/>
            <p:nvPr/>
          </p:nvSpPr>
          <p:spPr bwMode="auto">
            <a:xfrm>
              <a:off x="7136091" y="2215292"/>
              <a:ext cx="4039889" cy="3431357"/>
            </a:xfrm>
            <a:prstGeom prst="roundRect">
              <a:avLst>
                <a:gd name="adj" fmla="val 1551"/>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5509036B-B634-4446-A97C-3725B675C25F}"/>
                </a:ext>
              </a:extLst>
            </p:cNvPr>
            <p:cNvGrpSpPr/>
            <p:nvPr/>
          </p:nvGrpSpPr>
          <p:grpSpPr>
            <a:xfrm>
              <a:off x="10528323" y="5979572"/>
              <a:ext cx="813816" cy="785599"/>
              <a:chOff x="10539951" y="5800860"/>
              <a:chExt cx="813816" cy="785599"/>
            </a:xfrm>
          </p:grpSpPr>
          <p:sp>
            <p:nvSpPr>
              <p:cNvPr id="212" name="TextBox 211">
                <a:extLst>
                  <a:ext uri="{FF2B5EF4-FFF2-40B4-BE49-F238E27FC236}">
                    <a16:creationId xmlns:a16="http://schemas.microsoft.com/office/drawing/2014/main" id="{A6C2DCD4-EA9B-4A27-9928-D6E2E9E580F4}"/>
                  </a:ext>
                </a:extLst>
              </p:cNvPr>
              <p:cNvSpPr txBox="1"/>
              <p:nvPr/>
            </p:nvSpPr>
            <p:spPr>
              <a:xfrm>
                <a:off x="10539951" y="5800860"/>
                <a:ext cx="813816"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Key Vault</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13" name="Rectangle: Rounded Corners 212">
                <a:extLst>
                  <a:ext uri="{FF2B5EF4-FFF2-40B4-BE49-F238E27FC236}">
                    <a16:creationId xmlns:a16="http://schemas.microsoft.com/office/drawing/2014/main" id="{77FE3633-CE09-4497-B1D9-2DD34C9C2804}"/>
                  </a:ext>
                </a:extLst>
              </p:cNvPr>
              <p:cNvSpPr/>
              <p:nvPr/>
            </p:nvSpPr>
            <p:spPr bwMode="auto">
              <a:xfrm>
                <a:off x="10672539" y="6037819"/>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503" name="Group 502">
                <a:extLst>
                  <a:ext uri="{FF2B5EF4-FFF2-40B4-BE49-F238E27FC236}">
                    <a16:creationId xmlns:a16="http://schemas.microsoft.com/office/drawing/2014/main" id="{0A489B20-C167-4A94-83A7-EC3B4D642E5C}"/>
                  </a:ext>
                </a:extLst>
              </p:cNvPr>
              <p:cNvGrpSpPr/>
              <p:nvPr/>
            </p:nvGrpSpPr>
            <p:grpSpPr>
              <a:xfrm>
                <a:off x="10747469" y="6112749"/>
                <a:ext cx="398780" cy="398780"/>
                <a:chOff x="8706269" y="6061675"/>
                <a:chExt cx="297187" cy="297187"/>
              </a:xfrm>
            </p:grpSpPr>
            <p:sp>
              <p:nvSpPr>
                <p:cNvPr id="497" name="Freeform: Shape 496">
                  <a:extLst>
                    <a:ext uri="{FF2B5EF4-FFF2-40B4-BE49-F238E27FC236}">
                      <a16:creationId xmlns:a16="http://schemas.microsoft.com/office/drawing/2014/main" id="{195A718A-7468-4AF4-8095-088F54E33D28}"/>
                    </a:ext>
                  </a:extLst>
                </p:cNvPr>
                <p:cNvSpPr/>
                <p:nvPr/>
              </p:nvSpPr>
              <p:spPr>
                <a:xfrm>
                  <a:off x="8706269" y="6061675"/>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98" name="Freeform: Shape 497">
                  <a:extLst>
                    <a:ext uri="{FF2B5EF4-FFF2-40B4-BE49-F238E27FC236}">
                      <a16:creationId xmlns:a16="http://schemas.microsoft.com/office/drawing/2014/main" id="{86F590EB-8BBE-4812-A95E-4AB5948CE33B}"/>
                    </a:ext>
                  </a:extLst>
                </p:cNvPr>
                <p:cNvSpPr/>
                <p:nvPr/>
              </p:nvSpPr>
              <p:spPr>
                <a:xfrm>
                  <a:off x="8726548" y="6081954"/>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99" name="Freeform: Shape 498">
                  <a:extLst>
                    <a:ext uri="{FF2B5EF4-FFF2-40B4-BE49-F238E27FC236}">
                      <a16:creationId xmlns:a16="http://schemas.microsoft.com/office/drawing/2014/main" id="{54D03428-E427-4FF8-B6D9-41118802D178}"/>
                    </a:ext>
                  </a:extLst>
                </p:cNvPr>
                <p:cNvSpPr/>
                <p:nvPr/>
              </p:nvSpPr>
              <p:spPr>
                <a:xfrm>
                  <a:off x="8767929" y="6071255"/>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00" name="Freeform: Shape 499">
                  <a:extLst>
                    <a:ext uri="{FF2B5EF4-FFF2-40B4-BE49-F238E27FC236}">
                      <a16:creationId xmlns:a16="http://schemas.microsoft.com/office/drawing/2014/main" id="{A6CAA6BD-1CCF-4613-9AC3-5066C80C6F64}"/>
                    </a:ext>
                  </a:extLst>
                </p:cNvPr>
                <p:cNvSpPr/>
                <p:nvPr/>
              </p:nvSpPr>
              <p:spPr>
                <a:xfrm>
                  <a:off x="8839294" y="6243379"/>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01" name="Freeform: Shape 500">
                  <a:extLst>
                    <a:ext uri="{FF2B5EF4-FFF2-40B4-BE49-F238E27FC236}">
                      <a16:creationId xmlns:a16="http://schemas.microsoft.com/office/drawing/2014/main" id="{90FD8B7E-252E-47F7-9862-261BE155467A}"/>
                    </a:ext>
                  </a:extLst>
                </p:cNvPr>
                <p:cNvSpPr/>
                <p:nvPr/>
              </p:nvSpPr>
              <p:spPr>
                <a:xfrm>
                  <a:off x="8810809" y="6154153"/>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02" name="Freeform: Shape 501">
                  <a:extLst>
                    <a:ext uri="{FF2B5EF4-FFF2-40B4-BE49-F238E27FC236}">
                      <a16:creationId xmlns:a16="http://schemas.microsoft.com/office/drawing/2014/main" id="{807E249D-AE1D-49DE-AD7B-FF22E66E776D}"/>
                    </a:ext>
                  </a:extLst>
                </p:cNvPr>
                <p:cNvSpPr/>
                <p:nvPr/>
              </p:nvSpPr>
              <p:spPr>
                <a:xfrm>
                  <a:off x="8810809" y="6171460"/>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DFF814E6-6BA2-470C-9D57-2F81DC03C3F4}"/>
                </a:ext>
              </a:extLst>
            </p:cNvPr>
            <p:cNvGrpSpPr/>
            <p:nvPr/>
          </p:nvGrpSpPr>
          <p:grpSpPr>
            <a:xfrm>
              <a:off x="5413492" y="4376143"/>
              <a:ext cx="548640" cy="785599"/>
              <a:chOff x="10071372" y="3824203"/>
              <a:chExt cx="548640" cy="785599"/>
            </a:xfrm>
          </p:grpSpPr>
          <p:sp>
            <p:nvSpPr>
              <p:cNvPr id="215" name="TextBox 214">
                <a:extLst>
                  <a:ext uri="{FF2B5EF4-FFF2-40B4-BE49-F238E27FC236}">
                    <a16:creationId xmlns:a16="http://schemas.microsoft.com/office/drawing/2014/main" id="{46982F76-EED3-4F86-9955-A897EBDD0070}"/>
                  </a:ext>
                </a:extLst>
              </p:cNvPr>
              <p:cNvSpPr txBox="1"/>
              <p:nvPr/>
            </p:nvSpPr>
            <p:spPr>
              <a:xfrm>
                <a:off x="10222264" y="3824203"/>
                <a:ext cx="246862"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ACR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16" name="Rectangle: Rounded Corners 215">
                <a:extLst>
                  <a:ext uri="{FF2B5EF4-FFF2-40B4-BE49-F238E27FC236}">
                    <a16:creationId xmlns:a16="http://schemas.microsoft.com/office/drawing/2014/main" id="{92FC36BA-3D69-400B-A443-84A546801501}"/>
                  </a:ext>
                </a:extLst>
              </p:cNvPr>
              <p:cNvSpPr/>
              <p:nvPr/>
            </p:nvSpPr>
            <p:spPr bwMode="auto">
              <a:xfrm>
                <a:off x="10071372" y="4061162"/>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511" name="Picture 510" descr="A close up of a sign&#10;&#10;Description automatically generated">
                <a:extLst>
                  <a:ext uri="{FF2B5EF4-FFF2-40B4-BE49-F238E27FC236}">
                    <a16:creationId xmlns:a16="http://schemas.microsoft.com/office/drawing/2014/main" id="{3F05E06E-D32D-4AD5-9EEF-7473256BEB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49096" y="4138886"/>
                <a:ext cx="393192" cy="393192"/>
              </a:xfrm>
              <a:prstGeom prst="rect">
                <a:avLst/>
              </a:prstGeom>
            </p:spPr>
          </p:pic>
        </p:grpSp>
        <p:grpSp>
          <p:nvGrpSpPr>
            <p:cNvPr id="24" name="Group 23">
              <a:extLst>
                <a:ext uri="{FF2B5EF4-FFF2-40B4-BE49-F238E27FC236}">
                  <a16:creationId xmlns:a16="http://schemas.microsoft.com/office/drawing/2014/main" id="{4FEB5061-2F32-46ED-ACA0-4E2B40BF535B}"/>
                </a:ext>
              </a:extLst>
            </p:cNvPr>
            <p:cNvGrpSpPr/>
            <p:nvPr/>
          </p:nvGrpSpPr>
          <p:grpSpPr>
            <a:xfrm>
              <a:off x="7198609" y="1008666"/>
              <a:ext cx="594360" cy="785599"/>
              <a:chOff x="10541037" y="4413088"/>
              <a:chExt cx="594360" cy="785599"/>
            </a:xfrm>
          </p:grpSpPr>
          <p:sp>
            <p:nvSpPr>
              <p:cNvPr id="155" name="TextBox 154">
                <a:extLst>
                  <a:ext uri="{FF2B5EF4-FFF2-40B4-BE49-F238E27FC236}">
                    <a16:creationId xmlns:a16="http://schemas.microsoft.com/office/drawing/2014/main" id="{1D668F43-7EDE-4848-B263-D493E1634730}"/>
                  </a:ext>
                </a:extLst>
              </p:cNvPr>
              <p:cNvSpPr txBox="1"/>
              <p:nvPr/>
            </p:nvSpPr>
            <p:spPr>
              <a:xfrm>
                <a:off x="10541037" y="4413088"/>
                <a:ext cx="594360"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Event Hub</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156" name="Rectangle: Rounded Corners 155">
                <a:extLst>
                  <a:ext uri="{FF2B5EF4-FFF2-40B4-BE49-F238E27FC236}">
                    <a16:creationId xmlns:a16="http://schemas.microsoft.com/office/drawing/2014/main" id="{CAA1B479-521B-463B-8E9A-AE0EE3F8A4A5}"/>
                  </a:ext>
                </a:extLst>
              </p:cNvPr>
              <p:cNvSpPr/>
              <p:nvPr/>
            </p:nvSpPr>
            <p:spPr bwMode="auto">
              <a:xfrm>
                <a:off x="10563897" y="4650047"/>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16" name="Picture 15" descr="A picture containing drawing, plate&#10;&#10;Description automatically generated">
                <a:extLst>
                  <a:ext uri="{FF2B5EF4-FFF2-40B4-BE49-F238E27FC236}">
                    <a16:creationId xmlns:a16="http://schemas.microsoft.com/office/drawing/2014/main" id="{1D660A94-367B-4CC8-A177-66C905F1FB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1621" y="4727771"/>
                <a:ext cx="393192" cy="393192"/>
              </a:xfrm>
              <a:prstGeom prst="rect">
                <a:avLst/>
              </a:prstGeom>
            </p:spPr>
          </p:pic>
        </p:grpSp>
        <p:sp>
          <p:nvSpPr>
            <p:cNvPr id="129" name="Rectangle: Rounded Corners 128">
              <a:extLst>
                <a:ext uri="{FF2B5EF4-FFF2-40B4-BE49-F238E27FC236}">
                  <a16:creationId xmlns:a16="http://schemas.microsoft.com/office/drawing/2014/main" id="{83E37E99-370E-4E1F-B312-9CFA40ADEB63}"/>
                </a:ext>
              </a:extLst>
            </p:cNvPr>
            <p:cNvSpPr/>
            <p:nvPr/>
          </p:nvSpPr>
          <p:spPr bwMode="auto">
            <a:xfrm>
              <a:off x="7352896" y="2582939"/>
              <a:ext cx="3606279" cy="2879888"/>
            </a:xfrm>
            <a:prstGeom prst="roundRect">
              <a:avLst>
                <a:gd name="adj" fmla="val 1551"/>
              </a:avLst>
            </a:prstGeom>
            <a:noFill/>
            <a:ln w="12700">
              <a:solidFill>
                <a:srgbClr val="3C3C4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8" name="Group 227">
              <a:extLst>
                <a:ext uri="{FF2B5EF4-FFF2-40B4-BE49-F238E27FC236}">
                  <a16:creationId xmlns:a16="http://schemas.microsoft.com/office/drawing/2014/main" id="{DCBC043D-8A0A-490F-91F3-310763043E11}"/>
                </a:ext>
              </a:extLst>
            </p:cNvPr>
            <p:cNvGrpSpPr/>
            <p:nvPr/>
          </p:nvGrpSpPr>
          <p:grpSpPr>
            <a:xfrm>
              <a:off x="8924137" y="1589950"/>
              <a:ext cx="548640" cy="785598"/>
              <a:chOff x="7480736" y="1038602"/>
              <a:chExt cx="548640" cy="785598"/>
            </a:xfrm>
          </p:grpSpPr>
          <p:sp>
            <p:nvSpPr>
              <p:cNvPr id="231" name="TextBox 230">
                <a:extLst>
                  <a:ext uri="{FF2B5EF4-FFF2-40B4-BE49-F238E27FC236}">
                    <a16:creationId xmlns:a16="http://schemas.microsoft.com/office/drawing/2014/main" id="{1BBD9E05-B953-4652-9ABD-DC0CB39E6663}"/>
                  </a:ext>
                </a:extLst>
              </p:cNvPr>
              <p:cNvSpPr txBox="1"/>
              <p:nvPr/>
            </p:nvSpPr>
            <p:spPr>
              <a:xfrm>
                <a:off x="7637242" y="1038602"/>
                <a:ext cx="235642"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AKS</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32" name="Rectangle: Rounded Corners 231">
                <a:extLst>
                  <a:ext uri="{FF2B5EF4-FFF2-40B4-BE49-F238E27FC236}">
                    <a16:creationId xmlns:a16="http://schemas.microsoft.com/office/drawing/2014/main" id="{DCB5E944-DB6C-499D-B2AC-F89157959B66}"/>
                  </a:ext>
                </a:extLst>
              </p:cNvPr>
              <p:cNvSpPr/>
              <p:nvPr/>
            </p:nvSpPr>
            <p:spPr bwMode="auto">
              <a:xfrm>
                <a:off x="7480736" y="1275560"/>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233" name="Group 232">
                <a:extLst>
                  <a:ext uri="{FF2B5EF4-FFF2-40B4-BE49-F238E27FC236}">
                    <a16:creationId xmlns:a16="http://schemas.microsoft.com/office/drawing/2014/main" id="{0CBA88BC-B3D0-40CB-9091-5DD24C2E6AF4}"/>
                  </a:ext>
                </a:extLst>
              </p:cNvPr>
              <p:cNvGrpSpPr/>
              <p:nvPr/>
            </p:nvGrpSpPr>
            <p:grpSpPr>
              <a:xfrm>
                <a:off x="7540230" y="1370369"/>
                <a:ext cx="429652" cy="359023"/>
                <a:chOff x="7754046" y="3607026"/>
                <a:chExt cx="435912" cy="364254"/>
              </a:xfrm>
            </p:grpSpPr>
            <p:grpSp>
              <p:nvGrpSpPr>
                <p:cNvPr id="237" name="Group 236">
                  <a:extLst>
                    <a:ext uri="{FF2B5EF4-FFF2-40B4-BE49-F238E27FC236}">
                      <a16:creationId xmlns:a16="http://schemas.microsoft.com/office/drawing/2014/main" id="{63B73A18-828C-4416-A132-8E148BE822C8}"/>
                    </a:ext>
                  </a:extLst>
                </p:cNvPr>
                <p:cNvGrpSpPr/>
                <p:nvPr/>
              </p:nvGrpSpPr>
              <p:grpSpPr>
                <a:xfrm>
                  <a:off x="7841527" y="3607026"/>
                  <a:ext cx="130987" cy="115214"/>
                  <a:chOff x="7841527" y="3607026"/>
                  <a:chExt cx="130987" cy="115214"/>
                </a:xfrm>
              </p:grpSpPr>
              <p:sp>
                <p:nvSpPr>
                  <p:cNvPr id="275" name="Freeform: Shape 274">
                    <a:extLst>
                      <a:ext uri="{FF2B5EF4-FFF2-40B4-BE49-F238E27FC236}">
                        <a16:creationId xmlns:a16="http://schemas.microsoft.com/office/drawing/2014/main" id="{937B3DE3-B1C3-4426-B2D2-6429B4A2B512}"/>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A05FFE3D-B881-4F9D-95F8-15D736C4AEE6}"/>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77D394D1-D59D-4769-B5D4-35AA2401FCE2}"/>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38" name="Group 237">
                  <a:extLst>
                    <a:ext uri="{FF2B5EF4-FFF2-40B4-BE49-F238E27FC236}">
                      <a16:creationId xmlns:a16="http://schemas.microsoft.com/office/drawing/2014/main" id="{F3222B8C-93C7-48BB-9542-DD1FFB41FD0D}"/>
                    </a:ext>
                  </a:extLst>
                </p:cNvPr>
                <p:cNvGrpSpPr/>
                <p:nvPr/>
              </p:nvGrpSpPr>
              <p:grpSpPr>
                <a:xfrm>
                  <a:off x="7993935" y="3607026"/>
                  <a:ext cx="130987" cy="115214"/>
                  <a:chOff x="7841527" y="3607026"/>
                  <a:chExt cx="130987" cy="115214"/>
                </a:xfrm>
              </p:grpSpPr>
              <p:sp>
                <p:nvSpPr>
                  <p:cNvPr id="272" name="Freeform: Shape 271">
                    <a:extLst>
                      <a:ext uri="{FF2B5EF4-FFF2-40B4-BE49-F238E27FC236}">
                        <a16:creationId xmlns:a16="http://schemas.microsoft.com/office/drawing/2014/main" id="{CD1037C9-2758-40DD-A421-9EC3077D0127}"/>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895D382B-275E-4848-9544-6DFD1010F81A}"/>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A0855714-7859-4916-8B35-9BF1DC309FC0}"/>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0" name="Group 239">
                  <a:extLst>
                    <a:ext uri="{FF2B5EF4-FFF2-40B4-BE49-F238E27FC236}">
                      <a16:creationId xmlns:a16="http://schemas.microsoft.com/office/drawing/2014/main" id="{47E2507E-F197-48CB-8B9B-DC56F2E55169}"/>
                    </a:ext>
                  </a:extLst>
                </p:cNvPr>
                <p:cNvGrpSpPr/>
                <p:nvPr/>
              </p:nvGrpSpPr>
              <p:grpSpPr>
                <a:xfrm>
                  <a:off x="7841527" y="3856066"/>
                  <a:ext cx="130987" cy="115214"/>
                  <a:chOff x="7841527" y="3607026"/>
                  <a:chExt cx="130987" cy="115214"/>
                </a:xfrm>
              </p:grpSpPr>
              <p:sp>
                <p:nvSpPr>
                  <p:cNvPr id="267" name="Freeform: Shape 266">
                    <a:extLst>
                      <a:ext uri="{FF2B5EF4-FFF2-40B4-BE49-F238E27FC236}">
                        <a16:creationId xmlns:a16="http://schemas.microsoft.com/office/drawing/2014/main" id="{25EB7281-19FB-4E10-B2B0-180CD1FF29D9}"/>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DB417685-87B8-446B-9121-77BFA1C49794}"/>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37B3E3E7-D9A8-4985-84C8-F608970F792D}"/>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1" name="Group 240">
                  <a:extLst>
                    <a:ext uri="{FF2B5EF4-FFF2-40B4-BE49-F238E27FC236}">
                      <a16:creationId xmlns:a16="http://schemas.microsoft.com/office/drawing/2014/main" id="{8FCFD053-6EA5-40D0-A1F5-EED95FDCA0CE}"/>
                    </a:ext>
                  </a:extLst>
                </p:cNvPr>
                <p:cNvGrpSpPr/>
                <p:nvPr/>
              </p:nvGrpSpPr>
              <p:grpSpPr>
                <a:xfrm>
                  <a:off x="7993935" y="3856066"/>
                  <a:ext cx="130987" cy="115214"/>
                  <a:chOff x="7841527" y="3607026"/>
                  <a:chExt cx="130987" cy="115214"/>
                </a:xfrm>
              </p:grpSpPr>
              <p:sp>
                <p:nvSpPr>
                  <p:cNvPr id="263" name="Freeform: Shape 262">
                    <a:extLst>
                      <a:ext uri="{FF2B5EF4-FFF2-40B4-BE49-F238E27FC236}">
                        <a16:creationId xmlns:a16="http://schemas.microsoft.com/office/drawing/2014/main" id="{9E1FF2BE-6B74-421A-8496-C806A66400D2}"/>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C87D616B-3FED-4912-A22C-030368A4A54A}"/>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113E8315-1EAD-4174-9441-0F425D6CBF10}"/>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2" name="Group 241">
                  <a:extLst>
                    <a:ext uri="{FF2B5EF4-FFF2-40B4-BE49-F238E27FC236}">
                      <a16:creationId xmlns:a16="http://schemas.microsoft.com/office/drawing/2014/main" id="{40357A7C-17DA-49F1-B6E1-FBA8F430A80F}"/>
                    </a:ext>
                  </a:extLst>
                </p:cNvPr>
                <p:cNvGrpSpPr/>
                <p:nvPr/>
              </p:nvGrpSpPr>
              <p:grpSpPr>
                <a:xfrm>
                  <a:off x="7754046" y="3732129"/>
                  <a:ext cx="130987" cy="115214"/>
                  <a:chOff x="7841527" y="3607026"/>
                  <a:chExt cx="130987" cy="115214"/>
                </a:xfrm>
              </p:grpSpPr>
              <p:sp>
                <p:nvSpPr>
                  <p:cNvPr id="260" name="Freeform: Shape 259">
                    <a:extLst>
                      <a:ext uri="{FF2B5EF4-FFF2-40B4-BE49-F238E27FC236}">
                        <a16:creationId xmlns:a16="http://schemas.microsoft.com/office/drawing/2014/main" id="{EC5B87AB-18DD-4BAE-B6F5-F8C3106A431B}"/>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BF0DD07D-A216-42C9-AC75-5F289E6ABEF1}"/>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D68EB7C3-A490-46BE-BB1F-9C87B177BE37}"/>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3" name="Group 242">
                  <a:extLst>
                    <a:ext uri="{FF2B5EF4-FFF2-40B4-BE49-F238E27FC236}">
                      <a16:creationId xmlns:a16="http://schemas.microsoft.com/office/drawing/2014/main" id="{C7E348E8-4D32-427C-962E-E0E33CEDE98F}"/>
                    </a:ext>
                  </a:extLst>
                </p:cNvPr>
                <p:cNvGrpSpPr/>
                <p:nvPr/>
              </p:nvGrpSpPr>
              <p:grpSpPr>
                <a:xfrm>
                  <a:off x="7906454" y="3732129"/>
                  <a:ext cx="130987" cy="115214"/>
                  <a:chOff x="7841527" y="3607026"/>
                  <a:chExt cx="130987" cy="115214"/>
                </a:xfrm>
              </p:grpSpPr>
              <p:sp>
                <p:nvSpPr>
                  <p:cNvPr id="256" name="Freeform: Shape 255">
                    <a:extLst>
                      <a:ext uri="{FF2B5EF4-FFF2-40B4-BE49-F238E27FC236}">
                        <a16:creationId xmlns:a16="http://schemas.microsoft.com/office/drawing/2014/main" id="{3CFFF24A-1CFF-4768-AC14-465C1134D2AB}"/>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0C07A57D-1CEB-4059-929B-2DD8ECBDE748}"/>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B8CB0B9C-2430-4284-90FD-B39DEE901A40}"/>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7" name="Group 246">
                  <a:extLst>
                    <a:ext uri="{FF2B5EF4-FFF2-40B4-BE49-F238E27FC236}">
                      <a16:creationId xmlns:a16="http://schemas.microsoft.com/office/drawing/2014/main" id="{E3BD3377-627E-4BDA-A4AC-E27673E5E6A3}"/>
                    </a:ext>
                  </a:extLst>
                </p:cNvPr>
                <p:cNvGrpSpPr/>
                <p:nvPr/>
              </p:nvGrpSpPr>
              <p:grpSpPr>
                <a:xfrm>
                  <a:off x="8058971" y="3732129"/>
                  <a:ext cx="130987" cy="115214"/>
                  <a:chOff x="7841527" y="3607026"/>
                  <a:chExt cx="130987" cy="115214"/>
                </a:xfrm>
              </p:grpSpPr>
              <p:sp>
                <p:nvSpPr>
                  <p:cNvPr id="252" name="Freeform: Shape 251">
                    <a:extLst>
                      <a:ext uri="{FF2B5EF4-FFF2-40B4-BE49-F238E27FC236}">
                        <a16:creationId xmlns:a16="http://schemas.microsoft.com/office/drawing/2014/main" id="{6DBAB1CD-3AEE-4AFD-A982-BA80A9A02168}"/>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991018D2-747E-422D-A128-42990AF43726}"/>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9D87C7C0-DDC3-4BB0-83DD-29931F9DEF35}"/>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grpSp>
        <p:grpSp>
          <p:nvGrpSpPr>
            <p:cNvPr id="8" name="Group 7">
              <a:extLst>
                <a:ext uri="{FF2B5EF4-FFF2-40B4-BE49-F238E27FC236}">
                  <a16:creationId xmlns:a16="http://schemas.microsoft.com/office/drawing/2014/main" id="{7F896A3E-762C-4AAA-8B96-FD657B6DBDB2}"/>
                </a:ext>
              </a:extLst>
            </p:cNvPr>
            <p:cNvGrpSpPr/>
            <p:nvPr/>
          </p:nvGrpSpPr>
          <p:grpSpPr>
            <a:xfrm>
              <a:off x="5353586" y="2503958"/>
              <a:ext cx="668453" cy="924098"/>
              <a:chOff x="6410900" y="2214869"/>
              <a:chExt cx="668453" cy="924098"/>
            </a:xfrm>
          </p:grpSpPr>
          <p:sp>
            <p:nvSpPr>
              <p:cNvPr id="196" name="TextBox 195">
                <a:extLst>
                  <a:ext uri="{FF2B5EF4-FFF2-40B4-BE49-F238E27FC236}">
                    <a16:creationId xmlns:a16="http://schemas.microsoft.com/office/drawing/2014/main" id="{7AEC11E1-18CC-4895-863B-C84D25030287}"/>
                  </a:ext>
                </a:extLst>
              </p:cNvPr>
              <p:cNvSpPr txBox="1"/>
              <p:nvPr/>
            </p:nvSpPr>
            <p:spPr>
              <a:xfrm>
                <a:off x="6410900" y="2214869"/>
                <a:ext cx="668453"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Application</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Gateway</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197" name="Rectangle: Rounded Corners 196">
                <a:extLst>
                  <a:ext uri="{FF2B5EF4-FFF2-40B4-BE49-F238E27FC236}">
                    <a16:creationId xmlns:a16="http://schemas.microsoft.com/office/drawing/2014/main" id="{8DD70CA3-557C-4E70-BF67-E289C48D83F1}"/>
                  </a:ext>
                </a:extLst>
              </p:cNvPr>
              <p:cNvSpPr/>
              <p:nvPr/>
            </p:nvSpPr>
            <p:spPr bwMode="auto">
              <a:xfrm>
                <a:off x="6470802" y="2590327"/>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198" name="Picture 197" descr="A sign on a pole&#10;&#10;Description automatically generated">
                <a:extLst>
                  <a:ext uri="{FF2B5EF4-FFF2-40B4-BE49-F238E27FC236}">
                    <a16:creationId xmlns:a16="http://schemas.microsoft.com/office/drawing/2014/main" id="{6C19C740-A896-44C0-A907-919BF7FF51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8526" y="2668051"/>
                <a:ext cx="393192" cy="393192"/>
              </a:xfrm>
              <a:prstGeom prst="rect">
                <a:avLst/>
              </a:prstGeom>
            </p:spPr>
          </p:pic>
        </p:grpSp>
        <p:grpSp>
          <p:nvGrpSpPr>
            <p:cNvPr id="54" name="Group 53">
              <a:extLst>
                <a:ext uri="{FF2B5EF4-FFF2-40B4-BE49-F238E27FC236}">
                  <a16:creationId xmlns:a16="http://schemas.microsoft.com/office/drawing/2014/main" id="{416E3C2F-A2BD-449E-A1E6-FAEF8FFC5EBB}"/>
                </a:ext>
              </a:extLst>
            </p:cNvPr>
            <p:cNvGrpSpPr/>
            <p:nvPr/>
          </p:nvGrpSpPr>
          <p:grpSpPr>
            <a:xfrm>
              <a:off x="8110911" y="5979572"/>
              <a:ext cx="813816" cy="785599"/>
              <a:chOff x="8087345" y="5792599"/>
              <a:chExt cx="813816" cy="785599"/>
            </a:xfrm>
          </p:grpSpPr>
          <p:sp>
            <p:nvSpPr>
              <p:cNvPr id="210" name="TextBox 209">
                <a:extLst>
                  <a:ext uri="{FF2B5EF4-FFF2-40B4-BE49-F238E27FC236}">
                    <a16:creationId xmlns:a16="http://schemas.microsoft.com/office/drawing/2014/main" id="{8B7EA1A7-F6EF-4611-BF2D-9511347A569A}"/>
                  </a:ext>
                </a:extLst>
              </p:cNvPr>
              <p:cNvSpPr txBox="1"/>
              <p:nvPr/>
            </p:nvSpPr>
            <p:spPr>
              <a:xfrm>
                <a:off x="8087345" y="5792599"/>
                <a:ext cx="813816"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AAD</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11" name="Rectangle: Rounded Corners 210">
                <a:extLst>
                  <a:ext uri="{FF2B5EF4-FFF2-40B4-BE49-F238E27FC236}">
                    <a16:creationId xmlns:a16="http://schemas.microsoft.com/office/drawing/2014/main" id="{A8C07539-1DBE-49A8-81E3-135444EB8C59}"/>
                  </a:ext>
                </a:extLst>
              </p:cNvPr>
              <p:cNvSpPr/>
              <p:nvPr/>
            </p:nvSpPr>
            <p:spPr bwMode="auto">
              <a:xfrm>
                <a:off x="8219933" y="6029558"/>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214" name="Graphic 213">
                <a:extLst>
                  <a:ext uri="{FF2B5EF4-FFF2-40B4-BE49-F238E27FC236}">
                    <a16:creationId xmlns:a16="http://schemas.microsoft.com/office/drawing/2014/main" id="{94FD5AC6-35B6-4C82-95AC-5B249E165B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97657" y="6107282"/>
                <a:ext cx="393192" cy="393192"/>
              </a:xfrm>
              <a:prstGeom prst="rect">
                <a:avLst/>
              </a:prstGeom>
            </p:spPr>
          </p:pic>
        </p:grpSp>
        <p:grpSp>
          <p:nvGrpSpPr>
            <p:cNvPr id="55" name="Group 54">
              <a:extLst>
                <a:ext uri="{FF2B5EF4-FFF2-40B4-BE49-F238E27FC236}">
                  <a16:creationId xmlns:a16="http://schemas.microsoft.com/office/drawing/2014/main" id="{8EEEE8C3-69A9-4CF2-A0DF-00E05DF930D8}"/>
                </a:ext>
              </a:extLst>
            </p:cNvPr>
            <p:cNvGrpSpPr/>
            <p:nvPr/>
          </p:nvGrpSpPr>
          <p:grpSpPr>
            <a:xfrm>
              <a:off x="8916715" y="5979572"/>
              <a:ext cx="813816" cy="785599"/>
              <a:chOff x="8773310" y="5828747"/>
              <a:chExt cx="813816" cy="785599"/>
            </a:xfrm>
          </p:grpSpPr>
          <p:sp>
            <p:nvSpPr>
              <p:cNvPr id="246" name="TextBox 245">
                <a:extLst>
                  <a:ext uri="{FF2B5EF4-FFF2-40B4-BE49-F238E27FC236}">
                    <a16:creationId xmlns:a16="http://schemas.microsoft.com/office/drawing/2014/main" id="{0988F10F-3C17-431D-9EDA-19C8D103224E}"/>
                  </a:ext>
                </a:extLst>
              </p:cNvPr>
              <p:cNvSpPr txBox="1"/>
              <p:nvPr/>
            </p:nvSpPr>
            <p:spPr>
              <a:xfrm>
                <a:off x="8773310" y="5828747"/>
                <a:ext cx="813816"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Monitor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48" name="Rectangle: Rounded Corners 247">
                <a:extLst>
                  <a:ext uri="{FF2B5EF4-FFF2-40B4-BE49-F238E27FC236}">
                    <a16:creationId xmlns:a16="http://schemas.microsoft.com/office/drawing/2014/main" id="{C1BA62D5-E48F-44F8-B68D-E931FB9A00D2}"/>
                  </a:ext>
                </a:extLst>
              </p:cNvPr>
              <p:cNvSpPr/>
              <p:nvPr/>
            </p:nvSpPr>
            <p:spPr bwMode="auto">
              <a:xfrm>
                <a:off x="8905898" y="6065706"/>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220" name="Picture 219" descr="A close up of a sign&#10;&#10;Description automatically generated">
                <a:extLst>
                  <a:ext uri="{FF2B5EF4-FFF2-40B4-BE49-F238E27FC236}">
                    <a16:creationId xmlns:a16="http://schemas.microsoft.com/office/drawing/2014/main" id="{5408904A-EA4C-45B8-9E6D-53ABEAF6FCB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75574" y="6135382"/>
                <a:ext cx="409288" cy="409288"/>
              </a:xfrm>
              <a:prstGeom prst="rect">
                <a:avLst/>
              </a:prstGeom>
            </p:spPr>
          </p:pic>
        </p:grpSp>
        <p:grpSp>
          <p:nvGrpSpPr>
            <p:cNvPr id="56" name="Group 55">
              <a:extLst>
                <a:ext uri="{FF2B5EF4-FFF2-40B4-BE49-F238E27FC236}">
                  <a16:creationId xmlns:a16="http://schemas.microsoft.com/office/drawing/2014/main" id="{3C3A0EB9-4E04-44D3-9437-E95D87696179}"/>
                </a:ext>
              </a:extLst>
            </p:cNvPr>
            <p:cNvGrpSpPr/>
            <p:nvPr/>
          </p:nvGrpSpPr>
          <p:grpSpPr>
            <a:xfrm>
              <a:off x="9722519" y="5841073"/>
              <a:ext cx="813816" cy="924098"/>
              <a:chOff x="9551286" y="5689211"/>
              <a:chExt cx="813816" cy="924098"/>
            </a:xfrm>
          </p:grpSpPr>
          <p:sp>
            <p:nvSpPr>
              <p:cNvPr id="365" name="TextBox 364">
                <a:extLst>
                  <a:ext uri="{FF2B5EF4-FFF2-40B4-BE49-F238E27FC236}">
                    <a16:creationId xmlns:a16="http://schemas.microsoft.com/office/drawing/2014/main" id="{2785125D-DBEF-44A9-AA0F-53E61F0D6E16}"/>
                  </a:ext>
                </a:extLst>
              </p:cNvPr>
              <p:cNvSpPr txBox="1"/>
              <p:nvPr/>
            </p:nvSpPr>
            <p:spPr>
              <a:xfrm>
                <a:off x="9551286" y="5689211"/>
                <a:ext cx="813816"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App</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Configuration</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366" name="Rectangle: Rounded Corners 365">
                <a:extLst>
                  <a:ext uri="{FF2B5EF4-FFF2-40B4-BE49-F238E27FC236}">
                    <a16:creationId xmlns:a16="http://schemas.microsoft.com/office/drawing/2014/main" id="{EA89DAFD-C7BC-4600-A32F-A06245E9EE87}"/>
                  </a:ext>
                </a:extLst>
              </p:cNvPr>
              <p:cNvSpPr/>
              <p:nvPr/>
            </p:nvSpPr>
            <p:spPr bwMode="auto">
              <a:xfrm>
                <a:off x="9683874" y="6064669"/>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46" name="Picture 45">
                <a:extLst>
                  <a:ext uri="{FF2B5EF4-FFF2-40B4-BE49-F238E27FC236}">
                    <a16:creationId xmlns:a16="http://schemas.microsoft.com/office/drawing/2014/main" id="{4D039680-8313-4B49-9190-629F0D2ABB17}"/>
                  </a:ext>
                </a:extLst>
              </p:cNvPr>
              <p:cNvPicPr>
                <a:picLocks noChangeAspect="1"/>
              </p:cNvPicPr>
              <p:nvPr/>
            </p:nvPicPr>
            <p:blipFill>
              <a:blip r:embed="rId9"/>
              <a:stretch>
                <a:fillRect/>
              </a:stretch>
            </p:blipFill>
            <p:spPr>
              <a:xfrm>
                <a:off x="9764996" y="6136083"/>
                <a:ext cx="386396" cy="405813"/>
              </a:xfrm>
              <a:prstGeom prst="rect">
                <a:avLst/>
              </a:prstGeom>
            </p:spPr>
          </p:pic>
        </p:grpSp>
        <p:grpSp>
          <p:nvGrpSpPr>
            <p:cNvPr id="58" name="Group 57">
              <a:extLst>
                <a:ext uri="{FF2B5EF4-FFF2-40B4-BE49-F238E27FC236}">
                  <a16:creationId xmlns:a16="http://schemas.microsoft.com/office/drawing/2014/main" id="{A5BDD53A-F8B6-40EB-9A2E-9B7CDFD0B360}"/>
                </a:ext>
              </a:extLst>
            </p:cNvPr>
            <p:cNvGrpSpPr/>
            <p:nvPr/>
          </p:nvGrpSpPr>
          <p:grpSpPr>
            <a:xfrm>
              <a:off x="11334126" y="5979572"/>
              <a:ext cx="813816" cy="785599"/>
              <a:chOff x="11310560" y="5826944"/>
              <a:chExt cx="813816" cy="785599"/>
            </a:xfrm>
          </p:grpSpPr>
          <p:sp>
            <p:nvSpPr>
              <p:cNvPr id="327" name="TextBox 326">
                <a:extLst>
                  <a:ext uri="{FF2B5EF4-FFF2-40B4-BE49-F238E27FC236}">
                    <a16:creationId xmlns:a16="http://schemas.microsoft.com/office/drawing/2014/main" id="{D80AC116-4267-4072-8F33-79F6D81B1F02}"/>
                  </a:ext>
                </a:extLst>
              </p:cNvPr>
              <p:cNvSpPr txBox="1"/>
              <p:nvPr/>
            </p:nvSpPr>
            <p:spPr>
              <a:xfrm>
                <a:off x="11310560" y="5826944"/>
                <a:ext cx="813816"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Functions</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363" name="Rectangle: Rounded Corners 362">
                <a:extLst>
                  <a:ext uri="{FF2B5EF4-FFF2-40B4-BE49-F238E27FC236}">
                    <a16:creationId xmlns:a16="http://schemas.microsoft.com/office/drawing/2014/main" id="{DDAC93EE-BE7A-4BFD-B4DA-23ADA804EBB9}"/>
                  </a:ext>
                </a:extLst>
              </p:cNvPr>
              <p:cNvSpPr/>
              <p:nvPr/>
            </p:nvSpPr>
            <p:spPr bwMode="auto">
              <a:xfrm>
                <a:off x="11443148" y="6063903"/>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50" name="Picture 49" descr="A picture containing plate&#10;&#10;Description automatically generated">
                <a:extLst>
                  <a:ext uri="{FF2B5EF4-FFF2-40B4-BE49-F238E27FC236}">
                    <a16:creationId xmlns:a16="http://schemas.microsoft.com/office/drawing/2014/main" id="{C608EF76-2548-4275-8B4D-977605CC2F9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504593" y="6125348"/>
                <a:ext cx="425751" cy="425751"/>
              </a:xfrm>
              <a:prstGeom prst="rect">
                <a:avLst/>
              </a:prstGeom>
            </p:spPr>
          </p:pic>
        </p:grpSp>
        <p:sp>
          <p:nvSpPr>
            <p:cNvPr id="145" name="TextBox 144">
              <a:extLst>
                <a:ext uri="{FF2B5EF4-FFF2-40B4-BE49-F238E27FC236}">
                  <a16:creationId xmlns:a16="http://schemas.microsoft.com/office/drawing/2014/main" id="{AB8AEE59-5A92-4111-BFAE-0DFAA7009AE6}"/>
                </a:ext>
              </a:extLst>
            </p:cNvPr>
            <p:cNvSpPr txBox="1"/>
            <p:nvPr/>
          </p:nvSpPr>
          <p:spPr>
            <a:xfrm>
              <a:off x="11443854" y="3531420"/>
              <a:ext cx="594360"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effectLst/>
                  <a:uLnTx/>
                  <a:uFillTx/>
                  <a:latin typeface="Segoe UI Semibold"/>
                  <a:ea typeface="+mn-ea"/>
                  <a:cs typeface="+mn-cs"/>
                </a:rPr>
                <a:t>CosmosDB</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146" name="Rectangle: Rounded Corners 145">
              <a:extLst>
                <a:ext uri="{FF2B5EF4-FFF2-40B4-BE49-F238E27FC236}">
                  <a16:creationId xmlns:a16="http://schemas.microsoft.com/office/drawing/2014/main" id="{A6D32C19-9703-41EF-85CB-7680075F63B9}"/>
                </a:ext>
              </a:extLst>
            </p:cNvPr>
            <p:cNvSpPr/>
            <p:nvPr/>
          </p:nvSpPr>
          <p:spPr bwMode="auto">
            <a:xfrm>
              <a:off x="11466714" y="3768379"/>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17" name="Group 16">
              <a:extLst>
                <a:ext uri="{FF2B5EF4-FFF2-40B4-BE49-F238E27FC236}">
                  <a16:creationId xmlns:a16="http://schemas.microsoft.com/office/drawing/2014/main" id="{694749B4-51CE-439D-9F5E-73F2D7736C7F}"/>
                </a:ext>
              </a:extLst>
            </p:cNvPr>
            <p:cNvGrpSpPr/>
            <p:nvPr/>
          </p:nvGrpSpPr>
          <p:grpSpPr>
            <a:xfrm>
              <a:off x="11542523" y="3845356"/>
              <a:ext cx="397023" cy="394686"/>
              <a:chOff x="8168841" y="4271499"/>
              <a:chExt cx="293625" cy="291897"/>
            </a:xfrm>
          </p:grpSpPr>
          <p:sp>
            <p:nvSpPr>
              <p:cNvPr id="169" name="Freeform: Shape 168">
                <a:extLst>
                  <a:ext uri="{FF2B5EF4-FFF2-40B4-BE49-F238E27FC236}">
                    <a16:creationId xmlns:a16="http://schemas.microsoft.com/office/drawing/2014/main" id="{72C7192C-749A-4E30-B188-247339BE2EAD}"/>
                  </a:ext>
                </a:extLst>
              </p:cNvPr>
              <p:cNvSpPr/>
              <p:nvPr/>
            </p:nvSpPr>
            <p:spPr>
              <a:xfrm>
                <a:off x="8171420" y="4271499"/>
                <a:ext cx="81351" cy="81351"/>
              </a:xfrm>
              <a:custGeom>
                <a:avLst/>
                <a:gdLst>
                  <a:gd name="connsiteX0" fmla="*/ 40589 w 81351"/>
                  <a:gd name="connsiteY0" fmla="*/ 81351 h 81351"/>
                  <a:gd name="connsiteX1" fmla="*/ 37653 w 81351"/>
                  <a:gd name="connsiteY1" fmla="*/ 78242 h 81351"/>
                  <a:gd name="connsiteX2" fmla="*/ 37653 w 81351"/>
                  <a:gd name="connsiteY2" fmla="*/ 78242 h 81351"/>
                  <a:gd name="connsiteX3" fmla="*/ 3109 w 81351"/>
                  <a:gd name="connsiteY3" fmla="*/ 43698 h 81351"/>
                  <a:gd name="connsiteX4" fmla="*/ 0 w 81351"/>
                  <a:gd name="connsiteY4" fmla="*/ 40762 h 81351"/>
                  <a:gd name="connsiteX5" fmla="*/ 0 w 81351"/>
                  <a:gd name="connsiteY5" fmla="*/ 40762 h 81351"/>
                  <a:gd name="connsiteX6" fmla="*/ 3109 w 81351"/>
                  <a:gd name="connsiteY6" fmla="*/ 37653 h 81351"/>
                  <a:gd name="connsiteX7" fmla="*/ 37653 w 81351"/>
                  <a:gd name="connsiteY7" fmla="*/ 3109 h 81351"/>
                  <a:gd name="connsiteX8" fmla="*/ 40589 w 81351"/>
                  <a:gd name="connsiteY8" fmla="*/ 0 h 81351"/>
                  <a:gd name="connsiteX9" fmla="*/ 40589 w 81351"/>
                  <a:gd name="connsiteY9" fmla="*/ 0 h 81351"/>
                  <a:gd name="connsiteX10" fmla="*/ 43698 w 81351"/>
                  <a:gd name="connsiteY10" fmla="*/ 3109 h 81351"/>
                  <a:gd name="connsiteX11" fmla="*/ 43698 w 81351"/>
                  <a:gd name="connsiteY11" fmla="*/ 3109 h 81351"/>
                  <a:gd name="connsiteX12" fmla="*/ 78242 w 81351"/>
                  <a:gd name="connsiteY12" fmla="*/ 37653 h 81351"/>
                  <a:gd name="connsiteX13" fmla="*/ 81351 w 81351"/>
                  <a:gd name="connsiteY13" fmla="*/ 40762 h 81351"/>
                  <a:gd name="connsiteX14" fmla="*/ 81351 w 81351"/>
                  <a:gd name="connsiteY14" fmla="*/ 40762 h 81351"/>
                  <a:gd name="connsiteX15" fmla="*/ 78242 w 81351"/>
                  <a:gd name="connsiteY15" fmla="*/ 43698 h 81351"/>
                  <a:gd name="connsiteX16" fmla="*/ 78242 w 81351"/>
                  <a:gd name="connsiteY16" fmla="*/ 43698 h 81351"/>
                  <a:gd name="connsiteX17" fmla="*/ 43698 w 81351"/>
                  <a:gd name="connsiteY17" fmla="*/ 78242 h 81351"/>
                  <a:gd name="connsiteX18" fmla="*/ 40589 w 81351"/>
                  <a:gd name="connsiteY18" fmla="*/ 81351 h 81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351" h="81351">
                    <a:moveTo>
                      <a:pt x="40589" y="81351"/>
                    </a:moveTo>
                    <a:cubicBezTo>
                      <a:pt x="38940" y="81259"/>
                      <a:pt x="37650" y="79894"/>
                      <a:pt x="37653" y="78242"/>
                    </a:cubicBezTo>
                    <a:lnTo>
                      <a:pt x="37653" y="78242"/>
                    </a:lnTo>
                    <a:cubicBezTo>
                      <a:pt x="37653" y="59164"/>
                      <a:pt x="22187" y="43698"/>
                      <a:pt x="3109" y="43698"/>
                    </a:cubicBezTo>
                    <a:cubicBezTo>
                      <a:pt x="1457" y="43701"/>
                      <a:pt x="92" y="42411"/>
                      <a:pt x="0" y="40762"/>
                    </a:cubicBezTo>
                    <a:lnTo>
                      <a:pt x="0" y="40762"/>
                    </a:lnTo>
                    <a:cubicBezTo>
                      <a:pt x="0" y="39045"/>
                      <a:pt x="1392" y="37653"/>
                      <a:pt x="3109" y="37653"/>
                    </a:cubicBezTo>
                    <a:cubicBezTo>
                      <a:pt x="22187" y="37653"/>
                      <a:pt x="37653" y="22187"/>
                      <a:pt x="37653" y="3109"/>
                    </a:cubicBezTo>
                    <a:cubicBezTo>
                      <a:pt x="37650" y="1457"/>
                      <a:pt x="38940" y="92"/>
                      <a:pt x="40589" y="0"/>
                    </a:cubicBezTo>
                    <a:lnTo>
                      <a:pt x="40589" y="0"/>
                    </a:lnTo>
                    <a:cubicBezTo>
                      <a:pt x="42306" y="0"/>
                      <a:pt x="43698" y="1392"/>
                      <a:pt x="43698" y="3109"/>
                    </a:cubicBezTo>
                    <a:lnTo>
                      <a:pt x="43698" y="3109"/>
                    </a:lnTo>
                    <a:cubicBezTo>
                      <a:pt x="43698" y="22187"/>
                      <a:pt x="59164" y="37653"/>
                      <a:pt x="78242" y="37653"/>
                    </a:cubicBezTo>
                    <a:cubicBezTo>
                      <a:pt x="79959" y="37653"/>
                      <a:pt x="81351" y="39045"/>
                      <a:pt x="81351" y="40762"/>
                    </a:cubicBezTo>
                    <a:lnTo>
                      <a:pt x="81351" y="40762"/>
                    </a:lnTo>
                    <a:cubicBezTo>
                      <a:pt x="81259" y="42411"/>
                      <a:pt x="79894" y="43701"/>
                      <a:pt x="78242" y="43698"/>
                    </a:cubicBezTo>
                    <a:lnTo>
                      <a:pt x="78242" y="43698"/>
                    </a:lnTo>
                    <a:cubicBezTo>
                      <a:pt x="59164" y="43698"/>
                      <a:pt x="43698" y="59164"/>
                      <a:pt x="43698" y="78242"/>
                    </a:cubicBezTo>
                    <a:cubicBezTo>
                      <a:pt x="43698" y="79959"/>
                      <a:pt x="42306" y="81351"/>
                      <a:pt x="40589" y="81351"/>
                    </a:cubicBezTo>
                    <a:close/>
                  </a:path>
                </a:pathLst>
              </a:custGeom>
              <a:solidFill>
                <a:schemeClr val="tx2"/>
              </a:solidFill>
              <a:ln w="16933"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AAC6622B-5B2E-47E6-A684-563514EDB04C}"/>
                  </a:ext>
                </a:extLst>
              </p:cNvPr>
              <p:cNvSpPr/>
              <p:nvPr/>
            </p:nvSpPr>
            <p:spPr>
              <a:xfrm>
                <a:off x="8397165" y="4498108"/>
                <a:ext cx="65288" cy="65288"/>
              </a:xfrm>
              <a:custGeom>
                <a:avLst/>
                <a:gdLst>
                  <a:gd name="connsiteX0" fmla="*/ 32644 w 65288"/>
                  <a:gd name="connsiteY0" fmla="*/ 65288 h 65288"/>
                  <a:gd name="connsiteX1" fmla="*/ 30226 w 65288"/>
                  <a:gd name="connsiteY1" fmla="*/ 62870 h 65288"/>
                  <a:gd name="connsiteX2" fmla="*/ 30226 w 65288"/>
                  <a:gd name="connsiteY2" fmla="*/ 62870 h 65288"/>
                  <a:gd name="connsiteX3" fmla="*/ 2418 w 65288"/>
                  <a:gd name="connsiteY3" fmla="*/ 35062 h 65288"/>
                  <a:gd name="connsiteX4" fmla="*/ 0 w 65288"/>
                  <a:gd name="connsiteY4" fmla="*/ 32644 h 65288"/>
                  <a:gd name="connsiteX5" fmla="*/ 0 w 65288"/>
                  <a:gd name="connsiteY5" fmla="*/ 32644 h 65288"/>
                  <a:gd name="connsiteX6" fmla="*/ 2418 w 65288"/>
                  <a:gd name="connsiteY6" fmla="*/ 30226 h 65288"/>
                  <a:gd name="connsiteX7" fmla="*/ 2418 w 65288"/>
                  <a:gd name="connsiteY7" fmla="*/ 30226 h 65288"/>
                  <a:gd name="connsiteX8" fmla="*/ 30226 w 65288"/>
                  <a:gd name="connsiteY8" fmla="*/ 2418 h 65288"/>
                  <a:gd name="connsiteX9" fmla="*/ 32644 w 65288"/>
                  <a:gd name="connsiteY9" fmla="*/ 0 h 65288"/>
                  <a:gd name="connsiteX10" fmla="*/ 32644 w 65288"/>
                  <a:gd name="connsiteY10" fmla="*/ 0 h 65288"/>
                  <a:gd name="connsiteX11" fmla="*/ 35062 w 65288"/>
                  <a:gd name="connsiteY11" fmla="*/ 2418 h 65288"/>
                  <a:gd name="connsiteX12" fmla="*/ 35062 w 65288"/>
                  <a:gd name="connsiteY12" fmla="*/ 2418 h 65288"/>
                  <a:gd name="connsiteX13" fmla="*/ 62870 w 65288"/>
                  <a:gd name="connsiteY13" fmla="*/ 30226 h 65288"/>
                  <a:gd name="connsiteX14" fmla="*/ 65288 w 65288"/>
                  <a:gd name="connsiteY14" fmla="*/ 32644 h 65288"/>
                  <a:gd name="connsiteX15" fmla="*/ 62870 w 65288"/>
                  <a:gd name="connsiteY15" fmla="*/ 35062 h 65288"/>
                  <a:gd name="connsiteX16" fmla="*/ 62870 w 65288"/>
                  <a:gd name="connsiteY16" fmla="*/ 35062 h 65288"/>
                  <a:gd name="connsiteX17" fmla="*/ 35062 w 65288"/>
                  <a:gd name="connsiteY17" fmla="*/ 62870 h 65288"/>
                  <a:gd name="connsiteX18" fmla="*/ 32644 w 65288"/>
                  <a:gd name="connsiteY18" fmla="*/ 65288 h 6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288" h="65288">
                    <a:moveTo>
                      <a:pt x="32644" y="65288"/>
                    </a:moveTo>
                    <a:cubicBezTo>
                      <a:pt x="31309" y="65288"/>
                      <a:pt x="30226" y="64205"/>
                      <a:pt x="30226" y="62870"/>
                    </a:cubicBezTo>
                    <a:lnTo>
                      <a:pt x="30226" y="62870"/>
                    </a:lnTo>
                    <a:cubicBezTo>
                      <a:pt x="30226" y="47512"/>
                      <a:pt x="17776" y="35062"/>
                      <a:pt x="2418" y="35062"/>
                    </a:cubicBezTo>
                    <a:cubicBezTo>
                      <a:pt x="1083" y="35062"/>
                      <a:pt x="0" y="33979"/>
                      <a:pt x="0" y="32644"/>
                    </a:cubicBezTo>
                    <a:lnTo>
                      <a:pt x="0" y="32644"/>
                    </a:lnTo>
                    <a:cubicBezTo>
                      <a:pt x="0" y="31309"/>
                      <a:pt x="1083" y="30226"/>
                      <a:pt x="2418" y="30226"/>
                    </a:cubicBezTo>
                    <a:lnTo>
                      <a:pt x="2418" y="30226"/>
                    </a:lnTo>
                    <a:cubicBezTo>
                      <a:pt x="17776" y="30226"/>
                      <a:pt x="30226" y="17776"/>
                      <a:pt x="30226" y="2418"/>
                    </a:cubicBezTo>
                    <a:cubicBezTo>
                      <a:pt x="30226" y="1083"/>
                      <a:pt x="31309" y="0"/>
                      <a:pt x="32644" y="0"/>
                    </a:cubicBezTo>
                    <a:lnTo>
                      <a:pt x="32644" y="0"/>
                    </a:lnTo>
                    <a:cubicBezTo>
                      <a:pt x="33979" y="0"/>
                      <a:pt x="35062" y="1083"/>
                      <a:pt x="35062" y="2418"/>
                    </a:cubicBezTo>
                    <a:lnTo>
                      <a:pt x="35062" y="2418"/>
                    </a:lnTo>
                    <a:cubicBezTo>
                      <a:pt x="35062" y="17776"/>
                      <a:pt x="47512" y="30226"/>
                      <a:pt x="62870" y="30226"/>
                    </a:cubicBezTo>
                    <a:cubicBezTo>
                      <a:pt x="64205" y="30226"/>
                      <a:pt x="65288" y="31309"/>
                      <a:pt x="65288" y="32644"/>
                    </a:cubicBezTo>
                    <a:cubicBezTo>
                      <a:pt x="65288" y="33979"/>
                      <a:pt x="64205" y="35062"/>
                      <a:pt x="62870" y="35062"/>
                    </a:cubicBezTo>
                    <a:lnTo>
                      <a:pt x="62870" y="35062"/>
                    </a:lnTo>
                    <a:cubicBezTo>
                      <a:pt x="47512" y="35062"/>
                      <a:pt x="35062" y="47512"/>
                      <a:pt x="35062" y="62870"/>
                    </a:cubicBezTo>
                    <a:cubicBezTo>
                      <a:pt x="35062" y="64205"/>
                      <a:pt x="33979" y="65288"/>
                      <a:pt x="32644" y="65288"/>
                    </a:cubicBezTo>
                    <a:close/>
                  </a:path>
                </a:pathLst>
              </a:custGeom>
              <a:solidFill>
                <a:schemeClr val="tx2"/>
              </a:solidFill>
              <a:ln w="16933"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45D6F198-B556-40EF-884C-7D9795F25E1E}"/>
                  </a:ext>
                </a:extLst>
              </p:cNvPr>
              <p:cNvSpPr/>
              <p:nvPr/>
            </p:nvSpPr>
            <p:spPr>
              <a:xfrm>
                <a:off x="8210071" y="4311052"/>
                <a:ext cx="212148" cy="212148"/>
              </a:xfrm>
              <a:custGeom>
                <a:avLst/>
                <a:gdLst>
                  <a:gd name="connsiteX0" fmla="*/ 209203 w 212148"/>
                  <a:gd name="connsiteY0" fmla="*/ 81352 h 212148"/>
                  <a:gd name="connsiteX1" fmla="*/ 130796 w 212148"/>
                  <a:gd name="connsiteY1" fmla="*/ 209203 h 212148"/>
                  <a:gd name="connsiteX2" fmla="*/ 2946 w 212148"/>
                  <a:gd name="connsiteY2" fmla="*/ 130797 h 212148"/>
                  <a:gd name="connsiteX3" fmla="*/ 81352 w 212148"/>
                  <a:gd name="connsiteY3" fmla="*/ 2946 h 212148"/>
                  <a:gd name="connsiteX4" fmla="*/ 81390 w 212148"/>
                  <a:gd name="connsiteY4" fmla="*/ 2937 h 212148"/>
                  <a:gd name="connsiteX5" fmla="*/ 209203 w 212148"/>
                  <a:gd name="connsiteY5" fmla="*/ 81352 h 21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48" h="212148">
                    <a:moveTo>
                      <a:pt x="209203" y="81352"/>
                    </a:moveTo>
                    <a:cubicBezTo>
                      <a:pt x="222856" y="138308"/>
                      <a:pt x="187752" y="195549"/>
                      <a:pt x="130796" y="209203"/>
                    </a:cubicBezTo>
                    <a:cubicBezTo>
                      <a:pt x="73840" y="222856"/>
                      <a:pt x="16600" y="187753"/>
                      <a:pt x="2946" y="130797"/>
                    </a:cubicBezTo>
                    <a:cubicBezTo>
                      <a:pt x="-10708" y="73841"/>
                      <a:pt x="24396" y="16600"/>
                      <a:pt x="81352" y="2946"/>
                    </a:cubicBezTo>
                    <a:cubicBezTo>
                      <a:pt x="81365" y="2943"/>
                      <a:pt x="81377" y="2940"/>
                      <a:pt x="81390" y="2937"/>
                    </a:cubicBezTo>
                    <a:cubicBezTo>
                      <a:pt x="138336" y="-10692"/>
                      <a:pt x="195552" y="24410"/>
                      <a:pt x="209203" y="81352"/>
                    </a:cubicBezTo>
                    <a:close/>
                  </a:path>
                </a:pathLst>
              </a:custGeom>
              <a:solidFill>
                <a:schemeClr val="tx2"/>
              </a:solidFill>
              <a:ln w="16933" cap="flat">
                <a:noFill/>
                <a:prstDash val="solid"/>
                <a:miter/>
              </a:ln>
            </p:spPr>
            <p:txBody>
              <a:bodyPr rtlCol="0" anchor="ctr"/>
              <a:lstStyle/>
              <a:p>
                <a:endParaRPr lang="en-IN"/>
              </a:p>
            </p:txBody>
          </p:sp>
          <p:grpSp>
            <p:nvGrpSpPr>
              <p:cNvPr id="172" name="Graphic 21">
                <a:extLst>
                  <a:ext uri="{FF2B5EF4-FFF2-40B4-BE49-F238E27FC236}">
                    <a16:creationId xmlns:a16="http://schemas.microsoft.com/office/drawing/2014/main" id="{58D57C46-AD9D-4E3A-B98A-A71A9B397377}"/>
                  </a:ext>
                </a:extLst>
              </p:cNvPr>
              <p:cNvGrpSpPr/>
              <p:nvPr/>
            </p:nvGrpSpPr>
            <p:grpSpPr>
              <a:xfrm>
                <a:off x="8208424" y="4344345"/>
                <a:ext cx="210849" cy="144091"/>
                <a:chOff x="8208424" y="4344345"/>
                <a:chExt cx="210849" cy="144091"/>
              </a:xfrm>
              <a:solidFill>
                <a:srgbClr val="F2F2F2"/>
              </a:solidFill>
            </p:grpSpPr>
            <p:sp>
              <p:nvSpPr>
                <p:cNvPr id="174" name="Freeform: Shape 173">
                  <a:extLst>
                    <a:ext uri="{FF2B5EF4-FFF2-40B4-BE49-F238E27FC236}">
                      <a16:creationId xmlns:a16="http://schemas.microsoft.com/office/drawing/2014/main" id="{CAE3D4BE-1232-4A7A-B8DB-2D1B6FCCB0C6}"/>
                    </a:ext>
                  </a:extLst>
                </p:cNvPr>
                <p:cNvSpPr/>
                <p:nvPr/>
              </p:nvSpPr>
              <p:spPr>
                <a:xfrm>
                  <a:off x="8208424" y="4401040"/>
                  <a:ext cx="78718" cy="87396"/>
                </a:xfrm>
                <a:custGeom>
                  <a:avLst/>
                  <a:gdLst>
                    <a:gd name="connsiteX0" fmla="*/ 50393 w 78718"/>
                    <a:gd name="connsiteY0" fmla="*/ 87396 h 87396"/>
                    <a:gd name="connsiteX1" fmla="*/ 78719 w 78718"/>
                    <a:gd name="connsiteY1" fmla="*/ 59070 h 87396"/>
                    <a:gd name="connsiteX2" fmla="*/ 50393 w 78718"/>
                    <a:gd name="connsiteY2" fmla="*/ 30744 h 87396"/>
                    <a:gd name="connsiteX3" fmla="*/ 50393 w 78718"/>
                    <a:gd name="connsiteY3" fmla="*/ 28326 h 87396"/>
                    <a:gd name="connsiteX4" fmla="*/ 21894 w 78718"/>
                    <a:gd name="connsiteY4" fmla="*/ 0 h 87396"/>
                    <a:gd name="connsiteX5" fmla="*/ 649 w 78718"/>
                    <a:gd name="connsiteY5" fmla="*/ 0 h 87396"/>
                    <a:gd name="connsiteX6" fmla="*/ 3585 w 78718"/>
                    <a:gd name="connsiteY6" fmla="*/ 39380 h 87396"/>
                    <a:gd name="connsiteX7" fmla="*/ 29148 w 78718"/>
                    <a:gd name="connsiteY7" fmla="*/ 87396 h 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 h="87396">
                      <a:moveTo>
                        <a:pt x="50393" y="87396"/>
                      </a:moveTo>
                      <a:cubicBezTo>
                        <a:pt x="66037" y="87396"/>
                        <a:pt x="78719" y="74713"/>
                        <a:pt x="78719" y="59070"/>
                      </a:cubicBezTo>
                      <a:cubicBezTo>
                        <a:pt x="78719" y="43427"/>
                        <a:pt x="66037" y="30744"/>
                        <a:pt x="50393" y="30744"/>
                      </a:cubicBezTo>
                      <a:cubicBezTo>
                        <a:pt x="50478" y="29940"/>
                        <a:pt x="50478" y="29130"/>
                        <a:pt x="50393" y="28326"/>
                      </a:cubicBezTo>
                      <a:cubicBezTo>
                        <a:pt x="50205" y="12693"/>
                        <a:pt x="37527" y="93"/>
                        <a:pt x="21894" y="0"/>
                      </a:cubicBezTo>
                      <a:lnTo>
                        <a:pt x="649" y="0"/>
                      </a:lnTo>
                      <a:cubicBezTo>
                        <a:pt x="-806" y="13195"/>
                        <a:pt x="190" y="26546"/>
                        <a:pt x="3585" y="39380"/>
                      </a:cubicBezTo>
                      <a:cubicBezTo>
                        <a:pt x="7911" y="57290"/>
                        <a:pt x="16706" y="73808"/>
                        <a:pt x="29148" y="87396"/>
                      </a:cubicBezTo>
                      <a:close/>
                    </a:path>
                  </a:pathLst>
                </a:custGeom>
                <a:solidFill>
                  <a:schemeClr val="bg1"/>
                </a:solidFill>
                <a:ln w="16933"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C72C6EF0-E5F3-40FD-B83D-9B7EBB0C2B04}"/>
                    </a:ext>
                  </a:extLst>
                </p:cNvPr>
                <p:cNvSpPr/>
                <p:nvPr/>
              </p:nvSpPr>
              <p:spPr>
                <a:xfrm>
                  <a:off x="8316529" y="4344345"/>
                  <a:ext cx="102744" cy="89165"/>
                </a:xfrm>
                <a:custGeom>
                  <a:avLst/>
                  <a:gdLst>
                    <a:gd name="connsiteX0" fmla="*/ 102745 w 102744"/>
                    <a:gd name="connsiteY0" fmla="*/ 52549 h 89165"/>
                    <a:gd name="connsiteX1" fmla="*/ 102745 w 102744"/>
                    <a:gd name="connsiteY1" fmla="*/ 52549 h 89165"/>
                    <a:gd name="connsiteX2" fmla="*/ 78391 w 102744"/>
                    <a:gd name="connsiteY2" fmla="*/ 2806 h 89165"/>
                    <a:gd name="connsiteX3" fmla="*/ 73382 w 102744"/>
                    <a:gd name="connsiteY3" fmla="*/ 1251 h 89165"/>
                    <a:gd name="connsiteX4" fmla="*/ 34833 w 102744"/>
                    <a:gd name="connsiteY4" fmla="*/ 22395 h 89165"/>
                    <a:gd name="connsiteX5" fmla="*/ 33657 w 102744"/>
                    <a:gd name="connsiteY5" fmla="*/ 29059 h 89165"/>
                    <a:gd name="connsiteX6" fmla="*/ 30029 w 102744"/>
                    <a:gd name="connsiteY6" fmla="*/ 29059 h 89165"/>
                    <a:gd name="connsiteX7" fmla="*/ 0 w 102744"/>
                    <a:gd name="connsiteY7" fmla="*/ 59136 h 89165"/>
                    <a:gd name="connsiteX8" fmla="*/ 20012 w 102744"/>
                    <a:gd name="connsiteY8" fmla="*/ 87438 h 89165"/>
                    <a:gd name="connsiteX9" fmla="*/ 29339 w 102744"/>
                    <a:gd name="connsiteY9" fmla="*/ 89166 h 89165"/>
                    <a:gd name="connsiteX10" fmla="*/ 63883 w 102744"/>
                    <a:gd name="connsiteY10" fmla="*/ 89166 h 89165"/>
                    <a:gd name="connsiteX11" fmla="*/ 102745 w 102744"/>
                    <a:gd name="connsiteY11" fmla="*/ 52549 h 8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44" h="89165">
                      <a:moveTo>
                        <a:pt x="102745" y="52549"/>
                      </a:moveTo>
                      <a:lnTo>
                        <a:pt x="102745" y="52549"/>
                      </a:lnTo>
                      <a:cubicBezTo>
                        <a:pt x="99290" y="34065"/>
                        <a:pt x="90872" y="16870"/>
                        <a:pt x="78391" y="2806"/>
                      </a:cubicBezTo>
                      <a:cubicBezTo>
                        <a:pt x="76783" y="2107"/>
                        <a:pt x="75102" y="1586"/>
                        <a:pt x="73382" y="1251"/>
                      </a:cubicBezTo>
                      <a:cubicBezTo>
                        <a:pt x="56898" y="-3555"/>
                        <a:pt x="39640" y="5911"/>
                        <a:pt x="34833" y="22395"/>
                      </a:cubicBezTo>
                      <a:cubicBezTo>
                        <a:pt x="34199" y="24567"/>
                        <a:pt x="33805" y="26801"/>
                        <a:pt x="33657" y="29059"/>
                      </a:cubicBezTo>
                      <a:lnTo>
                        <a:pt x="30029" y="29059"/>
                      </a:lnTo>
                      <a:cubicBezTo>
                        <a:pt x="13432" y="29072"/>
                        <a:pt x="-13" y="42538"/>
                        <a:pt x="0" y="59136"/>
                      </a:cubicBezTo>
                      <a:cubicBezTo>
                        <a:pt x="10" y="71854"/>
                        <a:pt x="8025" y="83189"/>
                        <a:pt x="20012" y="87438"/>
                      </a:cubicBezTo>
                      <a:cubicBezTo>
                        <a:pt x="23003" y="88528"/>
                        <a:pt x="26155" y="89112"/>
                        <a:pt x="29339" y="89166"/>
                      </a:cubicBezTo>
                      <a:lnTo>
                        <a:pt x="63883" y="89166"/>
                      </a:lnTo>
                      <a:cubicBezTo>
                        <a:pt x="78248" y="78549"/>
                        <a:pt x="91293" y="66257"/>
                        <a:pt x="102745" y="52549"/>
                      </a:cubicBezTo>
                      <a:close/>
                    </a:path>
                  </a:pathLst>
                </a:custGeom>
                <a:solidFill>
                  <a:schemeClr val="bg1"/>
                </a:solidFill>
                <a:ln w="16933" cap="flat">
                  <a:noFill/>
                  <a:prstDash val="solid"/>
                  <a:miter/>
                </a:ln>
              </p:spPr>
              <p:txBody>
                <a:bodyPr rtlCol="0" anchor="ctr"/>
                <a:lstStyle/>
                <a:p>
                  <a:endParaRPr lang="en-IN"/>
                </a:p>
              </p:txBody>
            </p:sp>
          </p:grpSp>
          <p:sp>
            <p:nvSpPr>
              <p:cNvPr id="173" name="Freeform: Shape 172">
                <a:extLst>
                  <a:ext uri="{FF2B5EF4-FFF2-40B4-BE49-F238E27FC236}">
                    <a16:creationId xmlns:a16="http://schemas.microsoft.com/office/drawing/2014/main" id="{39057632-4600-43E9-8FDF-84DC1A1C2D1E}"/>
                  </a:ext>
                </a:extLst>
              </p:cNvPr>
              <p:cNvSpPr/>
              <p:nvPr/>
            </p:nvSpPr>
            <p:spPr>
              <a:xfrm>
                <a:off x="8168841" y="4306533"/>
                <a:ext cx="293625" cy="212325"/>
              </a:xfrm>
              <a:custGeom>
                <a:avLst/>
                <a:gdLst>
                  <a:gd name="connsiteX0" fmla="*/ 288258 w 293625"/>
                  <a:gd name="connsiteY0" fmla="*/ 21446 h 212325"/>
                  <a:gd name="connsiteX1" fmla="*/ 216579 w 293625"/>
                  <a:gd name="connsiteY1" fmla="*/ 1583 h 212325"/>
                  <a:gd name="connsiteX2" fmla="*/ 181344 w 293625"/>
                  <a:gd name="connsiteY2" fmla="*/ 9528 h 212325"/>
                  <a:gd name="connsiteX3" fmla="*/ 207770 w 293625"/>
                  <a:gd name="connsiteY3" fmla="*/ 22655 h 212325"/>
                  <a:gd name="connsiteX4" fmla="*/ 220206 w 293625"/>
                  <a:gd name="connsiteY4" fmla="*/ 20064 h 212325"/>
                  <a:gd name="connsiteX5" fmla="*/ 239206 w 293625"/>
                  <a:gd name="connsiteY5" fmla="*/ 18510 h 212325"/>
                  <a:gd name="connsiteX6" fmla="*/ 273750 w 293625"/>
                  <a:gd name="connsiteY6" fmla="*/ 31118 h 212325"/>
                  <a:gd name="connsiteX7" fmla="*/ 273750 w 293625"/>
                  <a:gd name="connsiteY7" fmla="*/ 31118 h 212325"/>
                  <a:gd name="connsiteX8" fmla="*/ 258550 w 293625"/>
                  <a:gd name="connsiteY8" fmla="*/ 82934 h 212325"/>
                  <a:gd name="connsiteX9" fmla="*/ 176508 w 293625"/>
                  <a:gd name="connsiteY9" fmla="*/ 152022 h 212325"/>
                  <a:gd name="connsiteX10" fmla="*/ 74258 w 293625"/>
                  <a:gd name="connsiteY10" fmla="*/ 191921 h 212325"/>
                  <a:gd name="connsiteX11" fmla="*/ 21406 w 293625"/>
                  <a:gd name="connsiteY11" fmla="*/ 180867 h 212325"/>
                  <a:gd name="connsiteX12" fmla="*/ 36605 w 293625"/>
                  <a:gd name="connsiteY12" fmla="*/ 129051 h 212325"/>
                  <a:gd name="connsiteX13" fmla="*/ 41441 w 293625"/>
                  <a:gd name="connsiteY13" fmla="*/ 122315 h 212325"/>
                  <a:gd name="connsiteX14" fmla="*/ 41441 w 293625"/>
                  <a:gd name="connsiteY14" fmla="*/ 94161 h 212325"/>
                  <a:gd name="connsiteX15" fmla="*/ 21751 w 293625"/>
                  <a:gd name="connsiteY15" fmla="*/ 117997 h 212325"/>
                  <a:gd name="connsiteX16" fmla="*/ 5343 w 293625"/>
                  <a:gd name="connsiteY16" fmla="*/ 190366 h 212325"/>
                  <a:gd name="connsiteX17" fmla="*/ 55431 w 293625"/>
                  <a:gd name="connsiteY17" fmla="*/ 211956 h 212325"/>
                  <a:gd name="connsiteX18" fmla="*/ 77712 w 293625"/>
                  <a:gd name="connsiteY18" fmla="*/ 210229 h 212325"/>
                  <a:gd name="connsiteX19" fmla="*/ 185144 w 293625"/>
                  <a:gd name="connsiteY19" fmla="*/ 168776 h 212325"/>
                  <a:gd name="connsiteX20" fmla="*/ 272540 w 293625"/>
                  <a:gd name="connsiteY20" fmla="*/ 93988 h 212325"/>
                  <a:gd name="connsiteX21" fmla="*/ 288258 w 293625"/>
                  <a:gd name="connsiteY21" fmla="*/ 21446 h 2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3625" h="212325">
                    <a:moveTo>
                      <a:pt x="288258" y="21446"/>
                    </a:moveTo>
                    <a:cubicBezTo>
                      <a:pt x="277377" y="4174"/>
                      <a:pt x="251987" y="-3598"/>
                      <a:pt x="216579" y="1583"/>
                    </a:cubicBezTo>
                    <a:cubicBezTo>
                      <a:pt x="204660" y="3388"/>
                      <a:pt x="192885" y="6043"/>
                      <a:pt x="181344" y="9528"/>
                    </a:cubicBezTo>
                    <a:cubicBezTo>
                      <a:pt x="190697" y="12709"/>
                      <a:pt x="199585" y="17124"/>
                      <a:pt x="207770" y="22655"/>
                    </a:cubicBezTo>
                    <a:lnTo>
                      <a:pt x="220206" y="20064"/>
                    </a:lnTo>
                    <a:cubicBezTo>
                      <a:pt x="226493" y="19080"/>
                      <a:pt x="232842" y="18561"/>
                      <a:pt x="239206" y="18510"/>
                    </a:cubicBezTo>
                    <a:cubicBezTo>
                      <a:pt x="256478" y="18510"/>
                      <a:pt x="268222" y="22828"/>
                      <a:pt x="273750" y="31118"/>
                    </a:cubicBezTo>
                    <a:lnTo>
                      <a:pt x="273750" y="31118"/>
                    </a:lnTo>
                    <a:cubicBezTo>
                      <a:pt x="280313" y="42172"/>
                      <a:pt x="274786" y="60999"/>
                      <a:pt x="258550" y="82934"/>
                    </a:cubicBezTo>
                    <a:cubicBezTo>
                      <a:pt x="235786" y="110914"/>
                      <a:pt x="207954" y="134352"/>
                      <a:pt x="176508" y="152022"/>
                    </a:cubicBezTo>
                    <a:cubicBezTo>
                      <a:pt x="145235" y="171631"/>
                      <a:pt x="110546" y="185166"/>
                      <a:pt x="74258" y="191921"/>
                    </a:cubicBezTo>
                    <a:cubicBezTo>
                      <a:pt x="47314" y="195893"/>
                      <a:pt x="27969" y="191921"/>
                      <a:pt x="21406" y="180867"/>
                    </a:cubicBezTo>
                    <a:cubicBezTo>
                      <a:pt x="14842" y="169813"/>
                      <a:pt x="20369" y="150986"/>
                      <a:pt x="36605" y="129051"/>
                    </a:cubicBezTo>
                    <a:cubicBezTo>
                      <a:pt x="38678" y="126460"/>
                      <a:pt x="39196" y="125078"/>
                      <a:pt x="41441" y="122315"/>
                    </a:cubicBezTo>
                    <a:cubicBezTo>
                      <a:pt x="40232" y="112969"/>
                      <a:pt x="40232" y="103507"/>
                      <a:pt x="41441" y="94161"/>
                    </a:cubicBezTo>
                    <a:cubicBezTo>
                      <a:pt x="34241" y="101558"/>
                      <a:pt x="27656" y="109530"/>
                      <a:pt x="21751" y="117997"/>
                    </a:cubicBezTo>
                    <a:cubicBezTo>
                      <a:pt x="334" y="146668"/>
                      <a:pt x="-5539" y="172231"/>
                      <a:pt x="5343" y="190366"/>
                    </a:cubicBezTo>
                    <a:cubicBezTo>
                      <a:pt x="16988" y="205987"/>
                      <a:pt x="36078" y="214215"/>
                      <a:pt x="55431" y="211956"/>
                    </a:cubicBezTo>
                    <a:cubicBezTo>
                      <a:pt x="62893" y="211984"/>
                      <a:pt x="70344" y="211405"/>
                      <a:pt x="77712" y="210229"/>
                    </a:cubicBezTo>
                    <a:cubicBezTo>
                      <a:pt x="115824" y="203338"/>
                      <a:pt x="152281" y="189271"/>
                      <a:pt x="185144" y="168776"/>
                    </a:cubicBezTo>
                    <a:cubicBezTo>
                      <a:pt x="218719" y="149565"/>
                      <a:pt x="248370" y="124191"/>
                      <a:pt x="272540" y="93988"/>
                    </a:cubicBezTo>
                    <a:cubicBezTo>
                      <a:pt x="293267" y="65317"/>
                      <a:pt x="299139" y="39582"/>
                      <a:pt x="288258" y="21446"/>
                    </a:cubicBezTo>
                    <a:close/>
                  </a:path>
                </a:pathLst>
              </a:custGeom>
              <a:solidFill>
                <a:schemeClr val="tx2"/>
              </a:solidFill>
              <a:ln w="16933" cap="flat">
                <a:noFill/>
                <a:prstDash val="solid"/>
                <a:miter/>
              </a:ln>
            </p:spPr>
            <p:txBody>
              <a:bodyPr rtlCol="0" anchor="ctr"/>
              <a:lstStyle/>
              <a:p>
                <a:endParaRPr lang="en-IN"/>
              </a:p>
            </p:txBody>
          </p:sp>
        </p:grpSp>
        <p:sp>
          <p:nvSpPr>
            <p:cNvPr id="222" name="TextBox 221">
              <a:extLst>
                <a:ext uri="{FF2B5EF4-FFF2-40B4-BE49-F238E27FC236}">
                  <a16:creationId xmlns:a16="http://schemas.microsoft.com/office/drawing/2014/main" id="{1E369CDB-BF50-4CF8-8213-37533A229665}"/>
                </a:ext>
              </a:extLst>
            </p:cNvPr>
            <p:cNvSpPr txBox="1"/>
            <p:nvPr/>
          </p:nvSpPr>
          <p:spPr>
            <a:xfrm>
              <a:off x="11423639" y="4420383"/>
              <a:ext cx="634790"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SQL Server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23" name="Rectangle: Rounded Corners 222">
              <a:extLst>
                <a:ext uri="{FF2B5EF4-FFF2-40B4-BE49-F238E27FC236}">
                  <a16:creationId xmlns:a16="http://schemas.microsoft.com/office/drawing/2014/main" id="{FF9F637B-D6F0-4185-9C84-C10D6B3105C8}"/>
                </a:ext>
              </a:extLst>
            </p:cNvPr>
            <p:cNvSpPr/>
            <p:nvPr/>
          </p:nvSpPr>
          <p:spPr bwMode="auto">
            <a:xfrm>
              <a:off x="11466712" y="4657342"/>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13" name="Group 12">
              <a:extLst>
                <a:ext uri="{FF2B5EF4-FFF2-40B4-BE49-F238E27FC236}">
                  <a16:creationId xmlns:a16="http://schemas.microsoft.com/office/drawing/2014/main" id="{D812B00F-DF82-44D8-B282-7E8666B5C902}"/>
                </a:ext>
              </a:extLst>
            </p:cNvPr>
            <p:cNvGrpSpPr/>
            <p:nvPr/>
          </p:nvGrpSpPr>
          <p:grpSpPr>
            <a:xfrm>
              <a:off x="11576803" y="4713887"/>
              <a:ext cx="328458" cy="435551"/>
              <a:chOff x="8238026" y="962450"/>
              <a:chExt cx="221427" cy="293623"/>
            </a:xfrm>
          </p:grpSpPr>
          <p:sp>
            <p:nvSpPr>
              <p:cNvPr id="203" name="Freeform: Shape 202">
                <a:extLst>
                  <a:ext uri="{FF2B5EF4-FFF2-40B4-BE49-F238E27FC236}">
                    <a16:creationId xmlns:a16="http://schemas.microsoft.com/office/drawing/2014/main" id="{2E1E4140-8400-4826-BEA1-14990F085FDA}"/>
                  </a:ext>
                </a:extLst>
              </p:cNvPr>
              <p:cNvSpPr/>
              <p:nvPr/>
            </p:nvSpPr>
            <p:spPr>
              <a:xfrm>
                <a:off x="8238026" y="1002521"/>
                <a:ext cx="221427" cy="253552"/>
              </a:xfrm>
              <a:custGeom>
                <a:avLst/>
                <a:gdLst>
                  <a:gd name="connsiteX0" fmla="*/ 110714 w 221427"/>
                  <a:gd name="connsiteY0" fmla="*/ 40071 h 253552"/>
                  <a:gd name="connsiteX1" fmla="*/ 0 w 221427"/>
                  <a:gd name="connsiteY1" fmla="*/ 0 h 253552"/>
                  <a:gd name="connsiteX2" fmla="*/ 0 w 221427"/>
                  <a:gd name="connsiteY2" fmla="*/ 213482 h 253552"/>
                  <a:gd name="connsiteX3" fmla="*/ 109159 w 221427"/>
                  <a:gd name="connsiteY3" fmla="*/ 253553 h 253552"/>
                  <a:gd name="connsiteX4" fmla="*/ 110714 w 221427"/>
                  <a:gd name="connsiteY4" fmla="*/ 253553 h 253552"/>
                  <a:gd name="connsiteX5" fmla="*/ 221427 w 221427"/>
                  <a:gd name="connsiteY5" fmla="*/ 213482 h 253552"/>
                  <a:gd name="connsiteX6" fmla="*/ 221427 w 221427"/>
                  <a:gd name="connsiteY6" fmla="*/ 0 h 253552"/>
                  <a:gd name="connsiteX7" fmla="*/ 110714 w 221427"/>
                  <a:gd name="connsiteY7" fmla="*/ 40071 h 25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427" h="253552">
                    <a:moveTo>
                      <a:pt x="110714" y="40071"/>
                    </a:moveTo>
                    <a:cubicBezTo>
                      <a:pt x="49571" y="40071"/>
                      <a:pt x="0" y="22799"/>
                      <a:pt x="0" y="0"/>
                    </a:cubicBezTo>
                    <a:lnTo>
                      <a:pt x="0" y="213482"/>
                    </a:lnTo>
                    <a:cubicBezTo>
                      <a:pt x="0" y="235417"/>
                      <a:pt x="48707" y="253208"/>
                      <a:pt x="109159" y="253553"/>
                    </a:cubicBezTo>
                    <a:lnTo>
                      <a:pt x="110714" y="253553"/>
                    </a:lnTo>
                    <a:cubicBezTo>
                      <a:pt x="171856" y="253553"/>
                      <a:pt x="221427" y="236281"/>
                      <a:pt x="221427" y="213482"/>
                    </a:cubicBezTo>
                    <a:lnTo>
                      <a:pt x="221427" y="0"/>
                    </a:lnTo>
                    <a:cubicBezTo>
                      <a:pt x="221427" y="22281"/>
                      <a:pt x="171856" y="40071"/>
                      <a:pt x="110714" y="40071"/>
                    </a:cubicBezTo>
                    <a:close/>
                  </a:path>
                </a:pathLst>
              </a:custGeom>
              <a:solidFill>
                <a:schemeClr val="tx2"/>
              </a:solidFill>
              <a:ln w="16933"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5F57807D-0DF3-4F77-B8E9-571D0F673097}"/>
                  </a:ext>
                </a:extLst>
              </p:cNvPr>
              <p:cNvSpPr/>
              <p:nvPr/>
            </p:nvSpPr>
            <p:spPr>
              <a:xfrm>
                <a:off x="8238026" y="962450"/>
                <a:ext cx="221427" cy="80142"/>
              </a:xfrm>
              <a:custGeom>
                <a:avLst/>
                <a:gdLst>
                  <a:gd name="connsiteX0" fmla="*/ 221427 w 221427"/>
                  <a:gd name="connsiteY0" fmla="*/ 40071 h 80142"/>
                  <a:gd name="connsiteX1" fmla="*/ 110714 w 221427"/>
                  <a:gd name="connsiteY1" fmla="*/ 80142 h 80142"/>
                  <a:gd name="connsiteX2" fmla="*/ 0 w 221427"/>
                  <a:gd name="connsiteY2" fmla="*/ 40071 h 80142"/>
                  <a:gd name="connsiteX3" fmla="*/ 110714 w 221427"/>
                  <a:gd name="connsiteY3" fmla="*/ 0 h 80142"/>
                  <a:gd name="connsiteX4" fmla="*/ 221427 w 221427"/>
                  <a:gd name="connsiteY4" fmla="*/ 40071 h 8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27" h="80142">
                    <a:moveTo>
                      <a:pt x="221427" y="40071"/>
                    </a:moveTo>
                    <a:cubicBezTo>
                      <a:pt x="221427" y="62352"/>
                      <a:pt x="171856" y="80142"/>
                      <a:pt x="110714" y="80142"/>
                    </a:cubicBezTo>
                    <a:cubicBezTo>
                      <a:pt x="49571" y="80142"/>
                      <a:pt x="0" y="62870"/>
                      <a:pt x="0" y="40071"/>
                    </a:cubicBezTo>
                    <a:cubicBezTo>
                      <a:pt x="0" y="17272"/>
                      <a:pt x="49571" y="0"/>
                      <a:pt x="110714" y="0"/>
                    </a:cubicBezTo>
                    <a:cubicBezTo>
                      <a:pt x="171856" y="0"/>
                      <a:pt x="221427" y="17272"/>
                      <a:pt x="221427" y="40071"/>
                    </a:cubicBezTo>
                  </a:path>
                </a:pathLst>
              </a:custGeom>
              <a:solidFill>
                <a:schemeClr val="bg1"/>
              </a:solidFill>
              <a:ln w="16933"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AD286525-7166-4BEF-8668-D7C24AD9B841}"/>
                  </a:ext>
                </a:extLst>
              </p:cNvPr>
              <p:cNvSpPr/>
              <p:nvPr/>
            </p:nvSpPr>
            <p:spPr>
              <a:xfrm>
                <a:off x="8263761" y="973849"/>
                <a:ext cx="169956" cy="50952"/>
              </a:xfrm>
              <a:custGeom>
                <a:avLst/>
                <a:gdLst>
                  <a:gd name="connsiteX0" fmla="*/ 169956 w 169956"/>
                  <a:gd name="connsiteY0" fmla="*/ 25390 h 50952"/>
                  <a:gd name="connsiteX1" fmla="*/ 84978 w 169956"/>
                  <a:gd name="connsiteY1" fmla="*/ 50952 h 50952"/>
                  <a:gd name="connsiteX2" fmla="*/ 0 w 169956"/>
                  <a:gd name="connsiteY2" fmla="*/ 25390 h 50952"/>
                  <a:gd name="connsiteX3" fmla="*/ 84978 w 169956"/>
                  <a:gd name="connsiteY3" fmla="*/ 0 h 50952"/>
                  <a:gd name="connsiteX4" fmla="*/ 169956 w 169956"/>
                  <a:gd name="connsiteY4" fmla="*/ 25390 h 5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56" h="50952">
                    <a:moveTo>
                      <a:pt x="169956" y="25390"/>
                    </a:moveTo>
                    <a:cubicBezTo>
                      <a:pt x="169956" y="39553"/>
                      <a:pt x="131785" y="50952"/>
                      <a:pt x="84978" y="50952"/>
                    </a:cubicBezTo>
                    <a:cubicBezTo>
                      <a:pt x="38171" y="50952"/>
                      <a:pt x="0" y="39553"/>
                      <a:pt x="0" y="25390"/>
                    </a:cubicBezTo>
                    <a:cubicBezTo>
                      <a:pt x="0" y="11227"/>
                      <a:pt x="38171" y="0"/>
                      <a:pt x="84978" y="0"/>
                    </a:cubicBezTo>
                    <a:cubicBezTo>
                      <a:pt x="131785" y="0"/>
                      <a:pt x="169956" y="11400"/>
                      <a:pt x="169956" y="25390"/>
                    </a:cubicBezTo>
                  </a:path>
                </a:pathLst>
              </a:custGeom>
              <a:solidFill>
                <a:schemeClr val="tx2"/>
              </a:solidFill>
              <a:ln w="16933"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5CB4E5FB-855E-4E30-AE35-D41113031324}"/>
                  </a:ext>
                </a:extLst>
              </p:cNvPr>
              <p:cNvSpPr/>
              <p:nvPr/>
            </p:nvSpPr>
            <p:spPr>
              <a:xfrm>
                <a:off x="8281551" y="1005530"/>
                <a:ext cx="134376" cy="19391"/>
              </a:xfrm>
              <a:custGeom>
                <a:avLst/>
                <a:gdLst>
                  <a:gd name="connsiteX0" fmla="*/ 67188 w 134376"/>
                  <a:gd name="connsiteY0" fmla="*/ 99 h 19391"/>
                  <a:gd name="connsiteX1" fmla="*/ 0 w 134376"/>
                  <a:gd name="connsiteY1" fmla="*/ 9944 h 19391"/>
                  <a:gd name="connsiteX2" fmla="*/ 67188 w 134376"/>
                  <a:gd name="connsiteY2" fmla="*/ 19271 h 19391"/>
                  <a:gd name="connsiteX3" fmla="*/ 134376 w 134376"/>
                  <a:gd name="connsiteY3" fmla="*/ 9253 h 19391"/>
                  <a:gd name="connsiteX4" fmla="*/ 67188 w 134376"/>
                  <a:gd name="connsiteY4" fmla="*/ 99 h 19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76" h="19391">
                    <a:moveTo>
                      <a:pt x="67188" y="99"/>
                    </a:moveTo>
                    <a:cubicBezTo>
                      <a:pt x="44394" y="-483"/>
                      <a:pt x="21669" y="2847"/>
                      <a:pt x="0" y="9944"/>
                    </a:cubicBezTo>
                    <a:cubicBezTo>
                      <a:pt x="21689" y="16910"/>
                      <a:pt x="44422" y="20065"/>
                      <a:pt x="67188" y="19271"/>
                    </a:cubicBezTo>
                    <a:cubicBezTo>
                      <a:pt x="90001" y="19939"/>
                      <a:pt x="112750" y="16547"/>
                      <a:pt x="134376" y="9253"/>
                    </a:cubicBezTo>
                    <a:cubicBezTo>
                      <a:pt x="112646" y="2484"/>
                      <a:pt x="89937" y="-610"/>
                      <a:pt x="67188" y="99"/>
                    </a:cubicBezTo>
                    <a:close/>
                  </a:path>
                </a:pathLst>
              </a:custGeom>
              <a:solidFill>
                <a:schemeClr val="tx2"/>
              </a:solidFill>
              <a:ln w="16933"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2F0A8590-DC3B-4B79-BEF3-B87E734ECBD6}"/>
                  </a:ext>
                </a:extLst>
              </p:cNvPr>
              <p:cNvSpPr/>
              <p:nvPr/>
            </p:nvSpPr>
            <p:spPr>
              <a:xfrm>
                <a:off x="8265652" y="1091086"/>
                <a:ext cx="177393" cy="90372"/>
              </a:xfrm>
              <a:custGeom>
                <a:avLst/>
                <a:gdLst>
                  <a:gd name="connsiteX0" fmla="*/ 150449 w 177393"/>
                  <a:gd name="connsiteY0" fmla="*/ 59628 h 90372"/>
                  <a:gd name="connsiteX1" fmla="*/ 150449 w 177393"/>
                  <a:gd name="connsiteY1" fmla="*/ 904 h 90372"/>
                  <a:gd name="connsiteX2" fmla="*/ 134904 w 177393"/>
                  <a:gd name="connsiteY2" fmla="*/ 904 h 90372"/>
                  <a:gd name="connsiteX3" fmla="*/ 134904 w 177393"/>
                  <a:gd name="connsiteY3" fmla="*/ 72237 h 90372"/>
                  <a:gd name="connsiteX4" fmla="*/ 177393 w 177393"/>
                  <a:gd name="connsiteY4" fmla="*/ 72237 h 90372"/>
                  <a:gd name="connsiteX5" fmla="*/ 177393 w 177393"/>
                  <a:gd name="connsiteY5" fmla="*/ 59628 h 90372"/>
                  <a:gd name="connsiteX6" fmla="*/ 27127 w 177393"/>
                  <a:gd name="connsiteY6" fmla="*/ 30784 h 90372"/>
                  <a:gd name="connsiteX7" fmla="*/ 18318 w 177393"/>
                  <a:gd name="connsiteY7" fmla="*/ 25430 h 90372"/>
                  <a:gd name="connsiteX8" fmla="*/ 16245 w 177393"/>
                  <a:gd name="connsiteY8" fmla="*/ 19903 h 90372"/>
                  <a:gd name="connsiteX9" fmla="*/ 18836 w 177393"/>
                  <a:gd name="connsiteY9" fmla="*/ 14721 h 90372"/>
                  <a:gd name="connsiteX10" fmla="*/ 26090 w 177393"/>
                  <a:gd name="connsiteY10" fmla="*/ 12649 h 90372"/>
                  <a:gd name="connsiteX11" fmla="*/ 43362 w 177393"/>
                  <a:gd name="connsiteY11" fmla="*/ 17658 h 90372"/>
                  <a:gd name="connsiteX12" fmla="*/ 43362 w 177393"/>
                  <a:gd name="connsiteY12" fmla="*/ 2804 h 90372"/>
                  <a:gd name="connsiteX13" fmla="*/ 26090 w 177393"/>
                  <a:gd name="connsiteY13" fmla="*/ 40 h 90372"/>
                  <a:gd name="connsiteX14" fmla="*/ 7264 w 177393"/>
                  <a:gd name="connsiteY14" fmla="*/ 5913 h 90372"/>
                  <a:gd name="connsiteX15" fmla="*/ 10 w 177393"/>
                  <a:gd name="connsiteY15" fmla="*/ 21285 h 90372"/>
                  <a:gd name="connsiteX16" fmla="*/ 17282 w 177393"/>
                  <a:gd name="connsiteY16" fmla="*/ 42184 h 90372"/>
                  <a:gd name="connsiteX17" fmla="*/ 27990 w 177393"/>
                  <a:gd name="connsiteY17" fmla="*/ 48402 h 90372"/>
                  <a:gd name="connsiteX18" fmla="*/ 30581 w 177393"/>
                  <a:gd name="connsiteY18" fmla="*/ 53929 h 90372"/>
                  <a:gd name="connsiteX19" fmla="*/ 27818 w 177393"/>
                  <a:gd name="connsiteY19" fmla="*/ 59283 h 90372"/>
                  <a:gd name="connsiteX20" fmla="*/ 20045 w 177393"/>
                  <a:gd name="connsiteY20" fmla="*/ 61183 h 90372"/>
                  <a:gd name="connsiteX21" fmla="*/ 1219 w 177393"/>
                  <a:gd name="connsiteY21" fmla="*/ 53929 h 90372"/>
                  <a:gd name="connsiteX22" fmla="*/ 1219 w 177393"/>
                  <a:gd name="connsiteY22" fmla="*/ 69992 h 90372"/>
                  <a:gd name="connsiteX23" fmla="*/ 19700 w 177393"/>
                  <a:gd name="connsiteY23" fmla="*/ 74137 h 90372"/>
                  <a:gd name="connsiteX24" fmla="*/ 40081 w 177393"/>
                  <a:gd name="connsiteY24" fmla="*/ 68437 h 90372"/>
                  <a:gd name="connsiteX25" fmla="*/ 45780 w 177393"/>
                  <a:gd name="connsiteY25" fmla="*/ 52720 h 90372"/>
                  <a:gd name="connsiteX26" fmla="*/ 41462 w 177393"/>
                  <a:gd name="connsiteY26" fmla="*/ 40629 h 90372"/>
                  <a:gd name="connsiteX27" fmla="*/ 27127 w 177393"/>
                  <a:gd name="connsiteY27" fmla="*/ 30784 h 90372"/>
                  <a:gd name="connsiteX28" fmla="*/ 117632 w 177393"/>
                  <a:gd name="connsiteY28" fmla="*/ 58247 h 90372"/>
                  <a:gd name="connsiteX29" fmla="*/ 123332 w 177393"/>
                  <a:gd name="connsiteY29" fmla="*/ 36484 h 90372"/>
                  <a:gd name="connsiteX30" fmla="*/ 117632 w 177393"/>
                  <a:gd name="connsiteY30" fmla="*/ 18176 h 90372"/>
                  <a:gd name="connsiteX31" fmla="*/ 105542 w 177393"/>
                  <a:gd name="connsiteY31" fmla="*/ 5222 h 90372"/>
                  <a:gd name="connsiteX32" fmla="*/ 88270 w 177393"/>
                  <a:gd name="connsiteY32" fmla="*/ 731 h 90372"/>
                  <a:gd name="connsiteX33" fmla="*/ 69616 w 177393"/>
                  <a:gd name="connsiteY33" fmla="*/ 5394 h 90372"/>
                  <a:gd name="connsiteX34" fmla="*/ 57007 w 177393"/>
                  <a:gd name="connsiteY34" fmla="*/ 18176 h 90372"/>
                  <a:gd name="connsiteX35" fmla="*/ 52517 w 177393"/>
                  <a:gd name="connsiteY35" fmla="*/ 37866 h 90372"/>
                  <a:gd name="connsiteX36" fmla="*/ 56662 w 177393"/>
                  <a:gd name="connsiteY36" fmla="*/ 55138 h 90372"/>
                  <a:gd name="connsiteX37" fmla="*/ 68579 w 177393"/>
                  <a:gd name="connsiteY37" fmla="*/ 67919 h 90372"/>
                  <a:gd name="connsiteX38" fmla="*/ 85851 w 177393"/>
                  <a:gd name="connsiteY38" fmla="*/ 73101 h 90372"/>
                  <a:gd name="connsiteX39" fmla="*/ 100705 w 177393"/>
                  <a:gd name="connsiteY39" fmla="*/ 90373 h 90372"/>
                  <a:gd name="connsiteX40" fmla="*/ 121605 w 177393"/>
                  <a:gd name="connsiteY40" fmla="*/ 90373 h 90372"/>
                  <a:gd name="connsiteX41" fmla="*/ 100360 w 177393"/>
                  <a:gd name="connsiteY41" fmla="*/ 71373 h 90372"/>
                  <a:gd name="connsiteX42" fmla="*/ 117632 w 177393"/>
                  <a:gd name="connsiteY42" fmla="*/ 58247 h 90372"/>
                  <a:gd name="connsiteX43" fmla="*/ 100360 w 177393"/>
                  <a:gd name="connsiteY43" fmla="*/ 53929 h 90372"/>
                  <a:gd name="connsiteX44" fmla="*/ 87233 w 177393"/>
                  <a:gd name="connsiteY44" fmla="*/ 59974 h 90372"/>
                  <a:gd name="connsiteX45" fmla="*/ 74107 w 177393"/>
                  <a:gd name="connsiteY45" fmla="*/ 53756 h 90372"/>
                  <a:gd name="connsiteX46" fmla="*/ 69098 w 177393"/>
                  <a:gd name="connsiteY46" fmla="*/ 36484 h 90372"/>
                  <a:gd name="connsiteX47" fmla="*/ 74107 w 177393"/>
                  <a:gd name="connsiteY47" fmla="*/ 19212 h 90372"/>
                  <a:gd name="connsiteX48" fmla="*/ 87579 w 177393"/>
                  <a:gd name="connsiteY48" fmla="*/ 12821 h 90372"/>
                  <a:gd name="connsiteX49" fmla="*/ 100533 w 177393"/>
                  <a:gd name="connsiteY49" fmla="*/ 19212 h 90372"/>
                  <a:gd name="connsiteX50" fmla="*/ 105196 w 177393"/>
                  <a:gd name="connsiteY50" fmla="*/ 36484 h 90372"/>
                  <a:gd name="connsiteX51" fmla="*/ 100360 w 177393"/>
                  <a:gd name="connsiteY51" fmla="*/ 53929 h 9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77393" h="90372">
                    <a:moveTo>
                      <a:pt x="150449" y="59628"/>
                    </a:moveTo>
                    <a:lnTo>
                      <a:pt x="150449" y="904"/>
                    </a:lnTo>
                    <a:lnTo>
                      <a:pt x="134904" y="904"/>
                    </a:lnTo>
                    <a:lnTo>
                      <a:pt x="134904" y="72237"/>
                    </a:lnTo>
                    <a:lnTo>
                      <a:pt x="177393" y="72237"/>
                    </a:lnTo>
                    <a:lnTo>
                      <a:pt x="177393" y="59628"/>
                    </a:lnTo>
                    <a:close/>
                    <a:moveTo>
                      <a:pt x="27127" y="30784"/>
                    </a:moveTo>
                    <a:cubicBezTo>
                      <a:pt x="23917" y="29494"/>
                      <a:pt x="20941" y="27685"/>
                      <a:pt x="18318" y="25430"/>
                    </a:cubicBezTo>
                    <a:cubicBezTo>
                      <a:pt x="16911" y="23942"/>
                      <a:pt x="16163" y="21949"/>
                      <a:pt x="16245" y="19903"/>
                    </a:cubicBezTo>
                    <a:cubicBezTo>
                      <a:pt x="16138" y="17840"/>
                      <a:pt x="17121" y="15873"/>
                      <a:pt x="18836" y="14721"/>
                    </a:cubicBezTo>
                    <a:cubicBezTo>
                      <a:pt x="20960" y="13251"/>
                      <a:pt x="23510" y="12523"/>
                      <a:pt x="26090" y="12649"/>
                    </a:cubicBezTo>
                    <a:cubicBezTo>
                      <a:pt x="32242" y="12372"/>
                      <a:pt x="38313" y="14133"/>
                      <a:pt x="43362" y="17658"/>
                    </a:cubicBezTo>
                    <a:lnTo>
                      <a:pt x="43362" y="2804"/>
                    </a:lnTo>
                    <a:cubicBezTo>
                      <a:pt x="37844" y="750"/>
                      <a:pt x="31974" y="-189"/>
                      <a:pt x="26090" y="40"/>
                    </a:cubicBezTo>
                    <a:cubicBezTo>
                      <a:pt x="19314" y="-321"/>
                      <a:pt x="12633" y="1763"/>
                      <a:pt x="7264" y="5913"/>
                    </a:cubicBezTo>
                    <a:cubicBezTo>
                      <a:pt x="2516" y="9573"/>
                      <a:pt x="-183" y="15293"/>
                      <a:pt x="10" y="21285"/>
                    </a:cubicBezTo>
                    <a:cubicBezTo>
                      <a:pt x="10" y="30093"/>
                      <a:pt x="5537" y="37002"/>
                      <a:pt x="17282" y="42184"/>
                    </a:cubicBezTo>
                    <a:cubicBezTo>
                      <a:pt x="21096" y="43802"/>
                      <a:pt x="24694" y="45890"/>
                      <a:pt x="27990" y="48402"/>
                    </a:cubicBezTo>
                    <a:cubicBezTo>
                      <a:pt x="29625" y="49773"/>
                      <a:pt x="30572" y="51796"/>
                      <a:pt x="30581" y="53929"/>
                    </a:cubicBezTo>
                    <a:cubicBezTo>
                      <a:pt x="30582" y="56057"/>
                      <a:pt x="29552" y="58052"/>
                      <a:pt x="27818" y="59283"/>
                    </a:cubicBezTo>
                    <a:cubicBezTo>
                      <a:pt x="25467" y="60660"/>
                      <a:pt x="22766" y="61319"/>
                      <a:pt x="20045" y="61183"/>
                    </a:cubicBezTo>
                    <a:cubicBezTo>
                      <a:pt x="13098" y="61126"/>
                      <a:pt x="6408" y="58547"/>
                      <a:pt x="1219" y="53929"/>
                    </a:cubicBezTo>
                    <a:lnTo>
                      <a:pt x="1219" y="69992"/>
                    </a:lnTo>
                    <a:cubicBezTo>
                      <a:pt x="6923" y="72933"/>
                      <a:pt x="13286" y="74360"/>
                      <a:pt x="19700" y="74137"/>
                    </a:cubicBezTo>
                    <a:cubicBezTo>
                      <a:pt x="26939" y="74567"/>
                      <a:pt x="34114" y="72560"/>
                      <a:pt x="40081" y="68437"/>
                    </a:cubicBezTo>
                    <a:cubicBezTo>
                      <a:pt x="44354" y="64390"/>
                      <a:pt x="46466" y="58565"/>
                      <a:pt x="45780" y="52720"/>
                    </a:cubicBezTo>
                    <a:cubicBezTo>
                      <a:pt x="45864" y="48298"/>
                      <a:pt x="44328" y="43997"/>
                      <a:pt x="41462" y="40629"/>
                    </a:cubicBezTo>
                    <a:cubicBezTo>
                      <a:pt x="37427" y="36379"/>
                      <a:pt x="32543" y="33025"/>
                      <a:pt x="27127" y="30784"/>
                    </a:cubicBezTo>
                    <a:close/>
                    <a:moveTo>
                      <a:pt x="117632" y="58247"/>
                    </a:moveTo>
                    <a:cubicBezTo>
                      <a:pt x="121553" y="51678"/>
                      <a:pt x="123530" y="44132"/>
                      <a:pt x="123332" y="36484"/>
                    </a:cubicBezTo>
                    <a:cubicBezTo>
                      <a:pt x="122941" y="30010"/>
                      <a:pt x="120986" y="23727"/>
                      <a:pt x="117632" y="18176"/>
                    </a:cubicBezTo>
                    <a:cubicBezTo>
                      <a:pt x="114936" y="12782"/>
                      <a:pt x="110737" y="8283"/>
                      <a:pt x="105542" y="5222"/>
                    </a:cubicBezTo>
                    <a:cubicBezTo>
                      <a:pt x="100277" y="2238"/>
                      <a:pt x="94321" y="689"/>
                      <a:pt x="88270" y="731"/>
                    </a:cubicBezTo>
                    <a:cubicBezTo>
                      <a:pt x="81746" y="588"/>
                      <a:pt x="75304" y="2198"/>
                      <a:pt x="69616" y="5394"/>
                    </a:cubicBezTo>
                    <a:cubicBezTo>
                      <a:pt x="64284" y="8370"/>
                      <a:pt x="59910" y="12804"/>
                      <a:pt x="57007" y="18176"/>
                    </a:cubicBezTo>
                    <a:cubicBezTo>
                      <a:pt x="53950" y="24283"/>
                      <a:pt x="52409" y="31037"/>
                      <a:pt x="52517" y="37866"/>
                    </a:cubicBezTo>
                    <a:cubicBezTo>
                      <a:pt x="52553" y="43864"/>
                      <a:pt x="53971" y="49775"/>
                      <a:pt x="56662" y="55138"/>
                    </a:cubicBezTo>
                    <a:cubicBezTo>
                      <a:pt x="59298" y="60473"/>
                      <a:pt x="63442" y="64917"/>
                      <a:pt x="68579" y="67919"/>
                    </a:cubicBezTo>
                    <a:cubicBezTo>
                      <a:pt x="73796" y="71101"/>
                      <a:pt x="79745" y="72885"/>
                      <a:pt x="85851" y="73101"/>
                    </a:cubicBezTo>
                    <a:lnTo>
                      <a:pt x="100705" y="90373"/>
                    </a:lnTo>
                    <a:lnTo>
                      <a:pt x="121605" y="90373"/>
                    </a:lnTo>
                    <a:lnTo>
                      <a:pt x="100360" y="71373"/>
                    </a:lnTo>
                    <a:cubicBezTo>
                      <a:pt x="107514" y="69228"/>
                      <a:pt x="113649" y="64565"/>
                      <a:pt x="117632" y="58247"/>
                    </a:cubicBezTo>
                    <a:close/>
                    <a:moveTo>
                      <a:pt x="100360" y="53929"/>
                    </a:moveTo>
                    <a:cubicBezTo>
                      <a:pt x="97172" y="57887"/>
                      <a:pt x="92314" y="60124"/>
                      <a:pt x="87233" y="59974"/>
                    </a:cubicBezTo>
                    <a:cubicBezTo>
                      <a:pt x="82111" y="60140"/>
                      <a:pt x="77223" y="57824"/>
                      <a:pt x="74107" y="53756"/>
                    </a:cubicBezTo>
                    <a:cubicBezTo>
                      <a:pt x="70456" y="48768"/>
                      <a:pt x="68682" y="42652"/>
                      <a:pt x="69098" y="36484"/>
                    </a:cubicBezTo>
                    <a:cubicBezTo>
                      <a:pt x="68697" y="30318"/>
                      <a:pt x="70469" y="24207"/>
                      <a:pt x="74107" y="19212"/>
                    </a:cubicBezTo>
                    <a:cubicBezTo>
                      <a:pt x="77399" y="15153"/>
                      <a:pt x="82352" y="12804"/>
                      <a:pt x="87579" y="12821"/>
                    </a:cubicBezTo>
                    <a:cubicBezTo>
                      <a:pt x="92705" y="12600"/>
                      <a:pt x="97589" y="15010"/>
                      <a:pt x="100533" y="19212"/>
                    </a:cubicBezTo>
                    <a:cubicBezTo>
                      <a:pt x="103935" y="24304"/>
                      <a:pt x="105574" y="30371"/>
                      <a:pt x="105196" y="36484"/>
                    </a:cubicBezTo>
                    <a:cubicBezTo>
                      <a:pt x="105799" y="42697"/>
                      <a:pt x="104075" y="48913"/>
                      <a:pt x="100360" y="53929"/>
                    </a:cubicBezTo>
                    <a:close/>
                  </a:path>
                </a:pathLst>
              </a:custGeom>
              <a:solidFill>
                <a:schemeClr val="bg1"/>
              </a:solidFill>
              <a:ln w="16933" cap="flat">
                <a:noFill/>
                <a:prstDash val="solid"/>
                <a:miter/>
              </a:ln>
            </p:spPr>
            <p:txBody>
              <a:bodyPr rtlCol="0" anchor="ctr"/>
              <a:lstStyle/>
              <a:p>
                <a:endParaRPr lang="en-IN"/>
              </a:p>
            </p:txBody>
          </p:sp>
        </p:grpSp>
        <p:sp>
          <p:nvSpPr>
            <p:cNvPr id="290" name="TextBox 289">
              <a:extLst>
                <a:ext uri="{FF2B5EF4-FFF2-40B4-BE49-F238E27FC236}">
                  <a16:creationId xmlns:a16="http://schemas.microsoft.com/office/drawing/2014/main" id="{FD49150B-29A9-4BBF-A1DD-1C536C1EA6D3}"/>
                </a:ext>
              </a:extLst>
            </p:cNvPr>
            <p:cNvSpPr txBox="1"/>
            <p:nvPr/>
          </p:nvSpPr>
          <p:spPr>
            <a:xfrm>
              <a:off x="11462112" y="2503958"/>
              <a:ext cx="557845"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Cache for</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Redis</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94" name="Rectangle: Rounded Corners 293">
              <a:extLst>
                <a:ext uri="{FF2B5EF4-FFF2-40B4-BE49-F238E27FC236}">
                  <a16:creationId xmlns:a16="http://schemas.microsoft.com/office/drawing/2014/main" id="{30B9FEE2-9D7F-4651-84AB-D36766FE6661}"/>
                </a:ext>
              </a:extLst>
            </p:cNvPr>
            <p:cNvSpPr/>
            <p:nvPr/>
          </p:nvSpPr>
          <p:spPr bwMode="auto">
            <a:xfrm>
              <a:off x="11466710" y="2879416"/>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61" name="Picture 60" descr="A close up of a sign&#10;&#10;Description automatically generated">
              <a:extLst>
                <a:ext uri="{FF2B5EF4-FFF2-40B4-BE49-F238E27FC236}">
                  <a16:creationId xmlns:a16="http://schemas.microsoft.com/office/drawing/2014/main" id="{7BACAC74-2D6C-4920-8819-133E270467E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541761" y="2954467"/>
              <a:ext cx="398538" cy="398538"/>
            </a:xfrm>
            <a:prstGeom prst="rect">
              <a:avLst/>
            </a:prstGeom>
          </p:spPr>
        </p:pic>
        <p:cxnSp>
          <p:nvCxnSpPr>
            <p:cNvPr id="450" name="Straight Arrow Connector 449">
              <a:extLst>
                <a:ext uri="{FF2B5EF4-FFF2-40B4-BE49-F238E27FC236}">
                  <a16:creationId xmlns:a16="http://schemas.microsoft.com/office/drawing/2014/main" id="{D409B7FF-0892-4ABC-83A5-BDB9881FF92B}"/>
                </a:ext>
              </a:extLst>
            </p:cNvPr>
            <p:cNvCxnSpPr>
              <a:cxnSpLocks/>
            </p:cNvCxnSpPr>
            <p:nvPr/>
          </p:nvCxnSpPr>
          <p:spPr>
            <a:xfrm>
              <a:off x="9409321" y="4042699"/>
              <a:ext cx="857817" cy="0"/>
            </a:xfrm>
            <a:prstGeom prst="straightConnector1">
              <a:avLst/>
            </a:prstGeom>
            <a:ln w="12700">
              <a:solidFill>
                <a:schemeClr val="tx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EB2C06D-940A-4D98-B561-6758E46089B3}"/>
                </a:ext>
              </a:extLst>
            </p:cNvPr>
            <p:cNvSpPr txBox="1"/>
            <p:nvPr/>
          </p:nvSpPr>
          <p:spPr>
            <a:xfrm>
              <a:off x="9516026" y="4135157"/>
              <a:ext cx="644407" cy="276999"/>
            </a:xfrm>
            <a:prstGeom prst="rect">
              <a:avLst/>
            </a:prstGeom>
            <a:solidFill>
              <a:srgbClr val="FCFDFE"/>
            </a:solid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Pod</a:t>
              </a:r>
              <a:b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b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autoscaling</a:t>
              </a:r>
              <a:endParaRPr kumimoji="0" lang="en-US" sz="800" b="0" i="1"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cxnSp>
          <p:nvCxnSpPr>
            <p:cNvPr id="377" name="Straight Arrow Connector 376">
              <a:extLst>
                <a:ext uri="{FF2B5EF4-FFF2-40B4-BE49-F238E27FC236}">
                  <a16:creationId xmlns:a16="http://schemas.microsoft.com/office/drawing/2014/main" id="{FC3DA5CD-31D0-43C8-86A2-6CB4EAF04C5B}"/>
                </a:ext>
              </a:extLst>
            </p:cNvPr>
            <p:cNvCxnSpPr>
              <a:cxnSpLocks/>
            </p:cNvCxnSpPr>
            <p:nvPr/>
          </p:nvCxnSpPr>
          <p:spPr>
            <a:xfrm>
              <a:off x="9239639" y="4931662"/>
              <a:ext cx="1027499" cy="0"/>
            </a:xfrm>
            <a:prstGeom prst="straightConnector1">
              <a:avLst/>
            </a:prstGeom>
            <a:ln w="12700">
              <a:solidFill>
                <a:schemeClr val="tx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78" name="TextBox 377">
              <a:extLst>
                <a:ext uri="{FF2B5EF4-FFF2-40B4-BE49-F238E27FC236}">
                  <a16:creationId xmlns:a16="http://schemas.microsoft.com/office/drawing/2014/main" id="{BE65E64E-068D-4668-82B3-DE52156A7242}"/>
                </a:ext>
              </a:extLst>
            </p:cNvPr>
            <p:cNvSpPr txBox="1"/>
            <p:nvPr/>
          </p:nvSpPr>
          <p:spPr>
            <a:xfrm>
              <a:off x="9516026" y="5024120"/>
              <a:ext cx="644407" cy="276999"/>
            </a:xfrm>
            <a:prstGeom prst="rect">
              <a:avLst/>
            </a:prstGeom>
            <a:solidFill>
              <a:srgbClr val="FCFDFE"/>
            </a:solid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Pod</a:t>
              </a:r>
              <a:b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b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autoscaling</a:t>
              </a:r>
              <a:endParaRPr kumimoji="0" lang="en-US" sz="800" b="0" i="1"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cxnSp>
          <p:nvCxnSpPr>
            <p:cNvPr id="379" name="Straight Arrow Connector 378">
              <a:extLst>
                <a:ext uri="{FF2B5EF4-FFF2-40B4-BE49-F238E27FC236}">
                  <a16:creationId xmlns:a16="http://schemas.microsoft.com/office/drawing/2014/main" id="{9C8F880E-CB70-4348-BC7F-A70EA6F2B93B}"/>
                </a:ext>
              </a:extLst>
            </p:cNvPr>
            <p:cNvCxnSpPr>
              <a:cxnSpLocks/>
              <a:stCxn id="374" idx="6"/>
              <a:endCxn id="146" idx="1"/>
            </p:cNvCxnSpPr>
            <p:nvPr/>
          </p:nvCxnSpPr>
          <p:spPr>
            <a:xfrm>
              <a:off x="10724338" y="4042699"/>
              <a:ext cx="742376" cy="0"/>
            </a:xfrm>
            <a:prstGeom prst="straightConnector1">
              <a:avLst/>
            </a:prstGeom>
            <a:ln w="12700">
              <a:solidFill>
                <a:schemeClr val="tx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80" name="Straight Arrow Connector 379">
              <a:extLst>
                <a:ext uri="{FF2B5EF4-FFF2-40B4-BE49-F238E27FC236}">
                  <a16:creationId xmlns:a16="http://schemas.microsoft.com/office/drawing/2014/main" id="{73AFE90B-BCFB-45FD-BA0E-4BC22B7D7B2D}"/>
                </a:ext>
              </a:extLst>
            </p:cNvPr>
            <p:cNvCxnSpPr>
              <a:cxnSpLocks/>
              <a:stCxn id="376" idx="6"/>
              <a:endCxn id="223" idx="1"/>
            </p:cNvCxnSpPr>
            <p:nvPr/>
          </p:nvCxnSpPr>
          <p:spPr>
            <a:xfrm>
              <a:off x="10724338" y="4931662"/>
              <a:ext cx="742374" cy="0"/>
            </a:xfrm>
            <a:prstGeom prst="straightConnector1">
              <a:avLst/>
            </a:prstGeom>
            <a:ln w="12700">
              <a:solidFill>
                <a:schemeClr val="tx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81" name="Straight Arrow Connector 380">
              <a:extLst>
                <a:ext uri="{FF2B5EF4-FFF2-40B4-BE49-F238E27FC236}">
                  <a16:creationId xmlns:a16="http://schemas.microsoft.com/office/drawing/2014/main" id="{392F6127-C2DD-41C5-BF0F-89A38A755510}"/>
                </a:ext>
              </a:extLst>
            </p:cNvPr>
            <p:cNvCxnSpPr>
              <a:cxnSpLocks/>
              <a:stCxn id="370" idx="6"/>
              <a:endCxn id="294" idx="1"/>
            </p:cNvCxnSpPr>
            <p:nvPr/>
          </p:nvCxnSpPr>
          <p:spPr>
            <a:xfrm>
              <a:off x="9409321" y="3153736"/>
              <a:ext cx="2057389" cy="0"/>
            </a:xfrm>
            <a:prstGeom prst="straightConnector1">
              <a:avLst/>
            </a:prstGeom>
            <a:ln w="12700">
              <a:solidFill>
                <a:schemeClr val="tx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464" name="Group 463">
              <a:extLst>
                <a:ext uri="{FF2B5EF4-FFF2-40B4-BE49-F238E27FC236}">
                  <a16:creationId xmlns:a16="http://schemas.microsoft.com/office/drawing/2014/main" id="{8B96F167-50CE-4CDE-B04B-8DE771F9F5FD}"/>
                </a:ext>
              </a:extLst>
            </p:cNvPr>
            <p:cNvGrpSpPr/>
            <p:nvPr/>
          </p:nvGrpSpPr>
          <p:grpSpPr>
            <a:xfrm>
              <a:off x="8952121" y="2925136"/>
              <a:ext cx="457200" cy="457200"/>
              <a:chOff x="8523201" y="2503088"/>
              <a:chExt cx="457200" cy="457200"/>
            </a:xfrm>
          </p:grpSpPr>
          <p:sp>
            <p:nvSpPr>
              <p:cNvPr id="370" name="Oval 369">
                <a:extLst>
                  <a:ext uri="{FF2B5EF4-FFF2-40B4-BE49-F238E27FC236}">
                    <a16:creationId xmlns:a16="http://schemas.microsoft.com/office/drawing/2014/main" id="{A079B28C-7A77-4B30-B1F2-04135C4A31B6}"/>
                  </a:ext>
                </a:extLst>
              </p:cNvPr>
              <p:cNvSpPr/>
              <p:nvPr/>
            </p:nvSpPr>
            <p:spPr bwMode="auto">
              <a:xfrm>
                <a:off x="8523201" y="2503088"/>
                <a:ext cx="457200" cy="457200"/>
              </a:xfrm>
              <a:prstGeom prst="ellipse">
                <a:avLst/>
              </a:prstGeom>
              <a:solidFill>
                <a:srgbClr val="FCFDFE"/>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463" name="Freeform: Shape 462">
                <a:extLst>
                  <a:ext uri="{FF2B5EF4-FFF2-40B4-BE49-F238E27FC236}">
                    <a16:creationId xmlns:a16="http://schemas.microsoft.com/office/drawing/2014/main" id="{591C262F-C336-467A-98B3-841262C92CCF}"/>
                  </a:ext>
                </a:extLst>
              </p:cNvPr>
              <p:cNvSpPr/>
              <p:nvPr/>
            </p:nvSpPr>
            <p:spPr>
              <a:xfrm>
                <a:off x="8642095" y="2611460"/>
                <a:ext cx="219412" cy="24045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65" name="Group 464">
              <a:extLst>
                <a:ext uri="{FF2B5EF4-FFF2-40B4-BE49-F238E27FC236}">
                  <a16:creationId xmlns:a16="http://schemas.microsoft.com/office/drawing/2014/main" id="{1FAF0A2E-F5F7-4182-870B-AE2456A4AEBA}"/>
                </a:ext>
              </a:extLst>
            </p:cNvPr>
            <p:cNvGrpSpPr/>
            <p:nvPr/>
          </p:nvGrpSpPr>
          <p:grpSpPr>
            <a:xfrm>
              <a:off x="8952121" y="3814099"/>
              <a:ext cx="457200" cy="457200"/>
              <a:chOff x="8523201" y="3392051"/>
              <a:chExt cx="457200" cy="457200"/>
            </a:xfrm>
          </p:grpSpPr>
          <p:sp>
            <p:nvSpPr>
              <p:cNvPr id="373" name="Oval 372">
                <a:extLst>
                  <a:ext uri="{FF2B5EF4-FFF2-40B4-BE49-F238E27FC236}">
                    <a16:creationId xmlns:a16="http://schemas.microsoft.com/office/drawing/2014/main" id="{02322D54-5C4E-4B7F-A257-8F107105BFBA}"/>
                  </a:ext>
                </a:extLst>
              </p:cNvPr>
              <p:cNvSpPr/>
              <p:nvPr/>
            </p:nvSpPr>
            <p:spPr bwMode="auto">
              <a:xfrm>
                <a:off x="8523201" y="3392051"/>
                <a:ext cx="457200" cy="457200"/>
              </a:xfrm>
              <a:prstGeom prst="ellipse">
                <a:avLst/>
              </a:prstGeom>
              <a:solidFill>
                <a:srgbClr val="FCFDFE"/>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383" name="Freeform: Shape 382">
                <a:extLst>
                  <a:ext uri="{FF2B5EF4-FFF2-40B4-BE49-F238E27FC236}">
                    <a16:creationId xmlns:a16="http://schemas.microsoft.com/office/drawing/2014/main" id="{E9BF514F-B9BF-4C2F-9834-9971281CAE36}"/>
                  </a:ext>
                </a:extLst>
              </p:cNvPr>
              <p:cNvSpPr/>
              <p:nvPr/>
            </p:nvSpPr>
            <p:spPr>
              <a:xfrm>
                <a:off x="8642095" y="3500423"/>
                <a:ext cx="219412" cy="24045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66" name="Group 465">
              <a:extLst>
                <a:ext uri="{FF2B5EF4-FFF2-40B4-BE49-F238E27FC236}">
                  <a16:creationId xmlns:a16="http://schemas.microsoft.com/office/drawing/2014/main" id="{B4A318B6-4FC5-497E-B92A-54B52C247EEB}"/>
                </a:ext>
              </a:extLst>
            </p:cNvPr>
            <p:cNvGrpSpPr/>
            <p:nvPr/>
          </p:nvGrpSpPr>
          <p:grpSpPr>
            <a:xfrm>
              <a:off x="8952121" y="4703062"/>
              <a:ext cx="457200" cy="457200"/>
              <a:chOff x="8523201" y="4281014"/>
              <a:chExt cx="457200" cy="457200"/>
            </a:xfrm>
          </p:grpSpPr>
          <p:sp>
            <p:nvSpPr>
              <p:cNvPr id="375" name="Oval 374">
                <a:extLst>
                  <a:ext uri="{FF2B5EF4-FFF2-40B4-BE49-F238E27FC236}">
                    <a16:creationId xmlns:a16="http://schemas.microsoft.com/office/drawing/2014/main" id="{2020E3C6-0D13-43BD-82CD-DCFAFCEEBCD3}"/>
                  </a:ext>
                </a:extLst>
              </p:cNvPr>
              <p:cNvSpPr/>
              <p:nvPr/>
            </p:nvSpPr>
            <p:spPr bwMode="auto">
              <a:xfrm>
                <a:off x="8523201" y="4281014"/>
                <a:ext cx="457200" cy="457200"/>
              </a:xfrm>
              <a:prstGeom prst="ellipse">
                <a:avLst/>
              </a:prstGeom>
              <a:solidFill>
                <a:srgbClr val="FCFDFE"/>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384" name="Freeform: Shape 383">
                <a:extLst>
                  <a:ext uri="{FF2B5EF4-FFF2-40B4-BE49-F238E27FC236}">
                    <a16:creationId xmlns:a16="http://schemas.microsoft.com/office/drawing/2014/main" id="{907A5384-AFD2-4881-BE7A-D8A7475450FB}"/>
                  </a:ext>
                </a:extLst>
              </p:cNvPr>
              <p:cNvSpPr/>
              <p:nvPr/>
            </p:nvSpPr>
            <p:spPr>
              <a:xfrm>
                <a:off x="8642095" y="4389386"/>
                <a:ext cx="219412" cy="24045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67" name="Group 466">
              <a:extLst>
                <a:ext uri="{FF2B5EF4-FFF2-40B4-BE49-F238E27FC236}">
                  <a16:creationId xmlns:a16="http://schemas.microsoft.com/office/drawing/2014/main" id="{40AF30E2-FE60-4C69-9036-5893170894F7}"/>
                </a:ext>
              </a:extLst>
            </p:cNvPr>
            <p:cNvGrpSpPr/>
            <p:nvPr/>
          </p:nvGrpSpPr>
          <p:grpSpPr>
            <a:xfrm>
              <a:off x="10267138" y="3814099"/>
              <a:ext cx="457200" cy="457200"/>
              <a:chOff x="10281276" y="3392051"/>
              <a:chExt cx="457200" cy="457200"/>
            </a:xfrm>
          </p:grpSpPr>
          <p:sp>
            <p:nvSpPr>
              <p:cNvPr id="374" name="Oval 373">
                <a:extLst>
                  <a:ext uri="{FF2B5EF4-FFF2-40B4-BE49-F238E27FC236}">
                    <a16:creationId xmlns:a16="http://schemas.microsoft.com/office/drawing/2014/main" id="{6FA15700-543B-4435-B6B4-4D6D3B4B6CCE}"/>
                  </a:ext>
                </a:extLst>
              </p:cNvPr>
              <p:cNvSpPr/>
              <p:nvPr/>
            </p:nvSpPr>
            <p:spPr bwMode="auto">
              <a:xfrm>
                <a:off x="10281276" y="3392051"/>
                <a:ext cx="457200" cy="457200"/>
              </a:xfrm>
              <a:prstGeom prst="ellipse">
                <a:avLst/>
              </a:prstGeom>
              <a:solidFill>
                <a:srgbClr val="FCFDFE"/>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385" name="Freeform: Shape 384">
                <a:extLst>
                  <a:ext uri="{FF2B5EF4-FFF2-40B4-BE49-F238E27FC236}">
                    <a16:creationId xmlns:a16="http://schemas.microsoft.com/office/drawing/2014/main" id="{D5898A7C-043D-4A49-8DB3-37DF3EBA6E94}"/>
                  </a:ext>
                </a:extLst>
              </p:cNvPr>
              <p:cNvSpPr/>
              <p:nvPr/>
            </p:nvSpPr>
            <p:spPr>
              <a:xfrm>
                <a:off x="10400170" y="3500423"/>
                <a:ext cx="219412" cy="24045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68" name="Group 467">
              <a:extLst>
                <a:ext uri="{FF2B5EF4-FFF2-40B4-BE49-F238E27FC236}">
                  <a16:creationId xmlns:a16="http://schemas.microsoft.com/office/drawing/2014/main" id="{0C291191-03B4-4456-952C-F34E723C15A8}"/>
                </a:ext>
              </a:extLst>
            </p:cNvPr>
            <p:cNvGrpSpPr/>
            <p:nvPr/>
          </p:nvGrpSpPr>
          <p:grpSpPr>
            <a:xfrm>
              <a:off x="10267138" y="4703062"/>
              <a:ext cx="457200" cy="457200"/>
              <a:chOff x="10281276" y="4281014"/>
              <a:chExt cx="457200" cy="457200"/>
            </a:xfrm>
          </p:grpSpPr>
          <p:sp>
            <p:nvSpPr>
              <p:cNvPr id="376" name="Oval 375">
                <a:extLst>
                  <a:ext uri="{FF2B5EF4-FFF2-40B4-BE49-F238E27FC236}">
                    <a16:creationId xmlns:a16="http://schemas.microsoft.com/office/drawing/2014/main" id="{A61758C8-24B1-4965-9AF3-0C01E782C1C0}"/>
                  </a:ext>
                </a:extLst>
              </p:cNvPr>
              <p:cNvSpPr/>
              <p:nvPr/>
            </p:nvSpPr>
            <p:spPr bwMode="auto">
              <a:xfrm>
                <a:off x="10281276" y="4281014"/>
                <a:ext cx="457200" cy="457200"/>
              </a:xfrm>
              <a:prstGeom prst="ellipse">
                <a:avLst/>
              </a:prstGeom>
              <a:solidFill>
                <a:srgbClr val="FCFDFE"/>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386" name="Freeform: Shape 385">
                <a:extLst>
                  <a:ext uri="{FF2B5EF4-FFF2-40B4-BE49-F238E27FC236}">
                    <a16:creationId xmlns:a16="http://schemas.microsoft.com/office/drawing/2014/main" id="{9E155215-72C5-4CE4-BA58-C6392EE6A952}"/>
                  </a:ext>
                </a:extLst>
              </p:cNvPr>
              <p:cNvSpPr/>
              <p:nvPr/>
            </p:nvSpPr>
            <p:spPr>
              <a:xfrm>
                <a:off x="10400170" y="4389386"/>
                <a:ext cx="219412" cy="24045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387" name="Group 386">
              <a:extLst>
                <a:ext uri="{FF2B5EF4-FFF2-40B4-BE49-F238E27FC236}">
                  <a16:creationId xmlns:a16="http://schemas.microsoft.com/office/drawing/2014/main" id="{57BBFD4B-67EF-4E01-80C5-488E323A9C70}"/>
                </a:ext>
              </a:extLst>
            </p:cNvPr>
            <p:cNvGrpSpPr/>
            <p:nvPr/>
          </p:nvGrpSpPr>
          <p:grpSpPr>
            <a:xfrm>
              <a:off x="8289103" y="2925136"/>
              <a:ext cx="457200" cy="457200"/>
              <a:chOff x="8523201" y="2503088"/>
              <a:chExt cx="457200" cy="457200"/>
            </a:xfrm>
          </p:grpSpPr>
          <p:sp>
            <p:nvSpPr>
              <p:cNvPr id="388" name="Oval 387">
                <a:extLst>
                  <a:ext uri="{FF2B5EF4-FFF2-40B4-BE49-F238E27FC236}">
                    <a16:creationId xmlns:a16="http://schemas.microsoft.com/office/drawing/2014/main" id="{9426F42F-1FAC-45FC-BD62-AA12067A568F}"/>
                  </a:ext>
                </a:extLst>
              </p:cNvPr>
              <p:cNvSpPr/>
              <p:nvPr/>
            </p:nvSpPr>
            <p:spPr bwMode="auto">
              <a:xfrm>
                <a:off x="8523201" y="2503088"/>
                <a:ext cx="457200" cy="457200"/>
              </a:xfrm>
              <a:prstGeom prst="ellipse">
                <a:avLst/>
              </a:prstGeom>
              <a:solidFill>
                <a:srgbClr val="FCFDFE"/>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389" name="Freeform: Shape 388">
                <a:extLst>
                  <a:ext uri="{FF2B5EF4-FFF2-40B4-BE49-F238E27FC236}">
                    <a16:creationId xmlns:a16="http://schemas.microsoft.com/office/drawing/2014/main" id="{7464D97A-160A-43D8-885A-A5DD14CB3EA4}"/>
                  </a:ext>
                </a:extLst>
              </p:cNvPr>
              <p:cNvSpPr/>
              <p:nvPr/>
            </p:nvSpPr>
            <p:spPr>
              <a:xfrm>
                <a:off x="8642095" y="2611460"/>
                <a:ext cx="219412" cy="24045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3C3C41"/>
                </a:solidFill>
                <a:prstDash val="solid"/>
                <a:round/>
              </a:ln>
            </p:spPr>
            <p:txBody>
              <a:bodyPr wrap="square">
                <a:noAutofit/>
              </a:bodyPr>
              <a:lstStyle/>
              <a:p>
                <a:pPr defTabSz="914367"/>
                <a:endParaRPr lang="en-US" sz="1765">
                  <a:solidFill>
                    <a:srgbClr val="FFFFFF"/>
                  </a:solidFill>
                  <a:latin typeface="Segoe UI"/>
                </a:endParaRPr>
              </a:p>
            </p:txBody>
          </p:sp>
        </p:grpSp>
        <p:cxnSp>
          <p:nvCxnSpPr>
            <p:cNvPr id="390" name="Straight Arrow Connector 389">
              <a:extLst>
                <a:ext uri="{FF2B5EF4-FFF2-40B4-BE49-F238E27FC236}">
                  <a16:creationId xmlns:a16="http://schemas.microsoft.com/office/drawing/2014/main" id="{E98EBC56-353A-4F6F-88B3-267CE415C76B}"/>
                </a:ext>
              </a:extLst>
            </p:cNvPr>
            <p:cNvCxnSpPr>
              <a:cxnSpLocks/>
              <a:stCxn id="388" idx="6"/>
              <a:endCxn id="370" idx="2"/>
            </p:cNvCxnSpPr>
            <p:nvPr/>
          </p:nvCxnSpPr>
          <p:spPr>
            <a:xfrm>
              <a:off x="8746303" y="3153736"/>
              <a:ext cx="205818" cy="0"/>
            </a:xfrm>
            <a:prstGeom prst="straightConnector1">
              <a:avLst/>
            </a:prstGeom>
            <a:ln w="12700">
              <a:solidFill>
                <a:schemeClr val="tx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91" name="Connector: Elbow 390">
              <a:extLst>
                <a:ext uri="{FF2B5EF4-FFF2-40B4-BE49-F238E27FC236}">
                  <a16:creationId xmlns:a16="http://schemas.microsoft.com/office/drawing/2014/main" id="{A99D55D2-84D3-4C40-9D0C-501D227B8872}"/>
                </a:ext>
              </a:extLst>
            </p:cNvPr>
            <p:cNvCxnSpPr>
              <a:cxnSpLocks/>
              <a:stCxn id="388" idx="4"/>
              <a:endCxn id="373" idx="2"/>
            </p:cNvCxnSpPr>
            <p:nvPr/>
          </p:nvCxnSpPr>
          <p:spPr>
            <a:xfrm rot="16200000" flipH="1">
              <a:off x="8404731" y="3495308"/>
              <a:ext cx="660363" cy="434418"/>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92" name="Connector: Elbow 391">
              <a:extLst>
                <a:ext uri="{FF2B5EF4-FFF2-40B4-BE49-F238E27FC236}">
                  <a16:creationId xmlns:a16="http://schemas.microsoft.com/office/drawing/2014/main" id="{E224A33F-8C48-4DA7-93E0-DD2EF5CD3F52}"/>
                </a:ext>
              </a:extLst>
            </p:cNvPr>
            <p:cNvCxnSpPr>
              <a:cxnSpLocks/>
              <a:stCxn id="388" idx="4"/>
              <a:endCxn id="375" idx="2"/>
            </p:cNvCxnSpPr>
            <p:nvPr/>
          </p:nvCxnSpPr>
          <p:spPr>
            <a:xfrm rot="16200000" flipH="1">
              <a:off x="7960249" y="3939790"/>
              <a:ext cx="1549326" cy="434418"/>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1C84DABA-5502-44C6-A8BA-777901874C31}"/>
                </a:ext>
              </a:extLst>
            </p:cNvPr>
            <p:cNvCxnSpPr>
              <a:cxnSpLocks/>
              <a:stCxn id="394" idx="6"/>
              <a:endCxn id="388" idx="2"/>
            </p:cNvCxnSpPr>
            <p:nvPr/>
          </p:nvCxnSpPr>
          <p:spPr>
            <a:xfrm>
              <a:off x="8083285" y="3153736"/>
              <a:ext cx="205818" cy="0"/>
            </a:xfrm>
            <a:prstGeom prst="straightConnector1">
              <a:avLst/>
            </a:prstGeom>
            <a:ln w="12700">
              <a:solidFill>
                <a:schemeClr val="tx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6B853F5A-7E8C-4141-B4BD-FFB598F524F5}"/>
                </a:ext>
              </a:extLst>
            </p:cNvPr>
            <p:cNvGrpSpPr/>
            <p:nvPr/>
          </p:nvGrpSpPr>
          <p:grpSpPr>
            <a:xfrm>
              <a:off x="7626085" y="2687021"/>
              <a:ext cx="457200" cy="695315"/>
              <a:chOff x="7626085" y="2687021"/>
              <a:chExt cx="457200" cy="695315"/>
            </a:xfrm>
          </p:grpSpPr>
          <p:grpSp>
            <p:nvGrpSpPr>
              <p:cNvPr id="481" name="Group 480">
                <a:extLst>
                  <a:ext uri="{FF2B5EF4-FFF2-40B4-BE49-F238E27FC236}">
                    <a16:creationId xmlns:a16="http://schemas.microsoft.com/office/drawing/2014/main" id="{1D82B618-EC37-4E0D-B809-181D630A3B54}"/>
                  </a:ext>
                </a:extLst>
              </p:cNvPr>
              <p:cNvGrpSpPr/>
              <p:nvPr/>
            </p:nvGrpSpPr>
            <p:grpSpPr>
              <a:xfrm>
                <a:off x="7626085" y="2925136"/>
                <a:ext cx="457200" cy="457200"/>
                <a:chOff x="10124182" y="1118919"/>
                <a:chExt cx="457200" cy="457200"/>
              </a:xfrm>
            </p:grpSpPr>
            <p:sp>
              <p:nvSpPr>
                <p:cNvPr id="394" name="Oval 393">
                  <a:extLst>
                    <a:ext uri="{FF2B5EF4-FFF2-40B4-BE49-F238E27FC236}">
                      <a16:creationId xmlns:a16="http://schemas.microsoft.com/office/drawing/2014/main" id="{8251443D-3F0D-47E6-90CD-225E7467F02B}"/>
                    </a:ext>
                  </a:extLst>
                </p:cNvPr>
                <p:cNvSpPr/>
                <p:nvPr/>
              </p:nvSpPr>
              <p:spPr bwMode="auto">
                <a:xfrm>
                  <a:off x="10124182" y="1118919"/>
                  <a:ext cx="457200" cy="457200"/>
                </a:xfrm>
                <a:prstGeom prst="ellipse">
                  <a:avLst/>
                </a:prstGeom>
                <a:solidFill>
                  <a:srgbClr val="FFFFFF"/>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1026" name="Picture 2" descr="Image result for nginx logo png black">
                  <a:extLst>
                    <a:ext uri="{FF2B5EF4-FFF2-40B4-BE49-F238E27FC236}">
                      <a16:creationId xmlns:a16="http://schemas.microsoft.com/office/drawing/2014/main" id="{9B42CB10-7187-4715-A814-C9F33D7961A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208868" y="1203605"/>
                  <a:ext cx="287828" cy="287828"/>
                </a:xfrm>
                <a:prstGeom prst="rect">
                  <a:avLst/>
                </a:prstGeom>
                <a:noFill/>
                <a:extLst>
                  <a:ext uri="{909E8E84-426E-40DD-AFC4-6F175D3DCCD1}">
                    <a14:hiddenFill xmlns:a14="http://schemas.microsoft.com/office/drawing/2010/main">
                      <a:solidFill>
                        <a:srgbClr val="FFFFFF"/>
                      </a:solidFill>
                    </a14:hiddenFill>
                  </a:ext>
                </a:extLst>
              </p:spPr>
            </p:pic>
          </p:grpSp>
          <p:sp>
            <p:nvSpPr>
              <p:cNvPr id="485" name="TextBox 484">
                <a:extLst>
                  <a:ext uri="{FF2B5EF4-FFF2-40B4-BE49-F238E27FC236}">
                    <a16:creationId xmlns:a16="http://schemas.microsoft.com/office/drawing/2014/main" id="{B2F6313E-E606-438C-BD42-C0CB21E804E1}"/>
                  </a:ext>
                </a:extLst>
              </p:cNvPr>
              <p:cNvSpPr txBox="1"/>
              <p:nvPr/>
            </p:nvSpPr>
            <p:spPr>
              <a:xfrm>
                <a:off x="7647096" y="2687021"/>
                <a:ext cx="415178"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Ingress</a:t>
                </a:r>
                <a:endParaRPr kumimoji="0" lang="en-US" sz="800" b="0" i="1" u="none" strike="noStrike" kern="1200" cap="none" spc="0" normalizeH="0" baseline="0" noProof="0" dirty="0">
                  <a:ln>
                    <a:noFill/>
                  </a:ln>
                  <a:effectLst/>
                  <a:uLnTx/>
                  <a:uFillTx/>
                  <a:latin typeface="Segoe UI Semibold"/>
                  <a:ea typeface="+mn-ea"/>
                  <a:cs typeface="+mn-cs"/>
                </a:endParaRPr>
              </a:p>
            </p:txBody>
          </p:sp>
        </p:grpSp>
        <p:sp>
          <p:nvSpPr>
            <p:cNvPr id="487" name="TextBox 486">
              <a:extLst>
                <a:ext uri="{FF2B5EF4-FFF2-40B4-BE49-F238E27FC236}">
                  <a16:creationId xmlns:a16="http://schemas.microsoft.com/office/drawing/2014/main" id="{CADEA3B3-FBBF-422C-A556-F1D34652937D}"/>
                </a:ext>
              </a:extLst>
            </p:cNvPr>
            <p:cNvSpPr txBox="1"/>
            <p:nvPr/>
          </p:nvSpPr>
          <p:spPr>
            <a:xfrm>
              <a:off x="7352896" y="2345092"/>
              <a:ext cx="984244" cy="184666"/>
            </a:xfrm>
            <a:prstGeom prst="rect">
              <a:avLst/>
            </a:prstGeom>
            <a:noFill/>
          </p:spPr>
          <p:txBody>
            <a:bodyPr wrap="none" lIns="0" tIns="45720" rIns="0" bIns="0" rtlCol="0" anchor="b">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Backend services</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488" name="TextBox 487">
              <a:extLst>
                <a:ext uri="{FF2B5EF4-FFF2-40B4-BE49-F238E27FC236}">
                  <a16:creationId xmlns:a16="http://schemas.microsoft.com/office/drawing/2014/main" id="{D03CF0CD-4029-4A16-BA2C-88CED0671DF1}"/>
                </a:ext>
              </a:extLst>
            </p:cNvPr>
            <p:cNvSpPr txBox="1"/>
            <p:nvPr/>
          </p:nvSpPr>
          <p:spPr>
            <a:xfrm>
              <a:off x="7136091" y="1969589"/>
              <a:ext cx="902491" cy="184666"/>
            </a:xfrm>
            <a:prstGeom prst="rect">
              <a:avLst/>
            </a:prstGeom>
            <a:noFill/>
          </p:spPr>
          <p:txBody>
            <a:bodyPr wrap="none" lIns="0" tIns="45720" rIns="0" bIns="0" rtlCol="0" anchor="b">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Virtual network</a:t>
              </a:r>
              <a:endParaRPr kumimoji="0" lang="en-US" sz="800" b="0" i="1" u="none" strike="noStrike" kern="1200" cap="none" spc="0" normalizeH="0" baseline="0" noProof="0" dirty="0">
                <a:ln>
                  <a:noFill/>
                </a:ln>
                <a:effectLst/>
                <a:uLnTx/>
                <a:uFillTx/>
                <a:latin typeface="Segoe UI Semibold"/>
                <a:ea typeface="+mn-ea"/>
                <a:cs typeface="+mn-cs"/>
              </a:endParaRPr>
            </a:p>
          </p:txBody>
        </p:sp>
        <p:cxnSp>
          <p:nvCxnSpPr>
            <p:cNvPr id="437" name="Connector: Elbow 436">
              <a:extLst>
                <a:ext uri="{FF2B5EF4-FFF2-40B4-BE49-F238E27FC236}">
                  <a16:creationId xmlns:a16="http://schemas.microsoft.com/office/drawing/2014/main" id="{96D5FC10-8A24-4C3C-A5D4-FD63063AB7F0}"/>
                </a:ext>
              </a:extLst>
            </p:cNvPr>
            <p:cNvCxnSpPr>
              <a:cxnSpLocks/>
              <a:stCxn id="156" idx="3"/>
              <a:endCxn id="388" idx="0"/>
            </p:cNvCxnSpPr>
            <p:nvPr/>
          </p:nvCxnSpPr>
          <p:spPr>
            <a:xfrm>
              <a:off x="7770109" y="1519945"/>
              <a:ext cx="747594" cy="1405191"/>
            </a:xfrm>
            <a:prstGeom prst="bentConnector2">
              <a:avLst/>
            </a:prstGeom>
            <a:ln w="12700">
              <a:solidFill>
                <a:schemeClr val="tx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504" name="TextBox 503">
              <a:extLst>
                <a:ext uri="{FF2B5EF4-FFF2-40B4-BE49-F238E27FC236}">
                  <a16:creationId xmlns:a16="http://schemas.microsoft.com/office/drawing/2014/main" id="{6445376B-A576-4E99-AB6E-8E240C1B4EA5}"/>
                </a:ext>
              </a:extLst>
            </p:cNvPr>
            <p:cNvSpPr txBox="1"/>
            <p:nvPr/>
          </p:nvSpPr>
          <p:spPr>
            <a:xfrm>
              <a:off x="7842717" y="1310501"/>
              <a:ext cx="640080" cy="138499"/>
            </a:xfrm>
            <a:prstGeom prst="rect">
              <a:avLst/>
            </a:prstGeom>
            <a:solidFill>
              <a:srgbClr val="FFFFFF"/>
            </a:solid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Subscribe</a:t>
              </a:r>
              <a:endParaRPr kumimoji="0" lang="en-US" sz="800" b="0" i="1"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cxnSp>
          <p:nvCxnSpPr>
            <p:cNvPr id="439" name="Connector: Elbow 438">
              <a:extLst>
                <a:ext uri="{FF2B5EF4-FFF2-40B4-BE49-F238E27FC236}">
                  <a16:creationId xmlns:a16="http://schemas.microsoft.com/office/drawing/2014/main" id="{FB530249-1DC5-4B63-A73A-59A35E57BB68}"/>
                </a:ext>
              </a:extLst>
            </p:cNvPr>
            <p:cNvCxnSpPr>
              <a:cxnSpLocks/>
              <a:stCxn id="146" idx="3"/>
              <a:endCxn id="363" idx="3"/>
            </p:cNvCxnSpPr>
            <p:nvPr/>
          </p:nvCxnSpPr>
          <p:spPr>
            <a:xfrm>
              <a:off x="12015354" y="4042699"/>
              <a:ext cx="12700" cy="2448152"/>
            </a:xfrm>
            <a:prstGeom prst="bentConnector3">
              <a:avLst>
                <a:gd name="adj1" fmla="val 1800000"/>
              </a:avLst>
            </a:prstGeom>
            <a:ln w="12700">
              <a:solidFill>
                <a:schemeClr val="tx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40" name="TextBox 439">
              <a:extLst>
                <a:ext uri="{FF2B5EF4-FFF2-40B4-BE49-F238E27FC236}">
                  <a16:creationId xmlns:a16="http://schemas.microsoft.com/office/drawing/2014/main" id="{A5C430EA-5E40-4C7A-A802-03D72994917A}"/>
                </a:ext>
              </a:extLst>
            </p:cNvPr>
            <p:cNvSpPr txBox="1"/>
            <p:nvPr/>
          </p:nvSpPr>
          <p:spPr>
            <a:xfrm rot="5400000">
              <a:off x="11793652" y="5587595"/>
              <a:ext cx="914400" cy="138499"/>
            </a:xfrm>
            <a:prstGeom prst="rect">
              <a:avLst/>
            </a:prstGeom>
            <a:solidFill>
              <a:srgbClr val="FFFFFF"/>
            </a:solid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Change feed</a:t>
              </a:r>
              <a:endParaRPr kumimoji="0" lang="en-US" sz="800" b="0" i="1"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grpSp>
          <p:nvGrpSpPr>
            <p:cNvPr id="65" name="Group 64">
              <a:extLst>
                <a:ext uri="{FF2B5EF4-FFF2-40B4-BE49-F238E27FC236}">
                  <a16:creationId xmlns:a16="http://schemas.microsoft.com/office/drawing/2014/main" id="{967DDC02-EAE1-4C4C-B543-42D902A44819}"/>
                </a:ext>
              </a:extLst>
            </p:cNvPr>
            <p:cNvGrpSpPr/>
            <p:nvPr/>
          </p:nvGrpSpPr>
          <p:grpSpPr>
            <a:xfrm>
              <a:off x="7135696" y="5979572"/>
              <a:ext cx="548640" cy="785599"/>
              <a:chOff x="7135696" y="5560086"/>
              <a:chExt cx="548640" cy="785599"/>
            </a:xfrm>
          </p:grpSpPr>
          <p:sp>
            <p:nvSpPr>
              <p:cNvPr id="443" name="TextBox 442">
                <a:extLst>
                  <a:ext uri="{FF2B5EF4-FFF2-40B4-BE49-F238E27FC236}">
                    <a16:creationId xmlns:a16="http://schemas.microsoft.com/office/drawing/2014/main" id="{137036E3-1D11-4805-AEE4-A3694D7368F9}"/>
                  </a:ext>
                </a:extLst>
              </p:cNvPr>
              <p:cNvSpPr txBox="1"/>
              <p:nvPr/>
            </p:nvSpPr>
            <p:spPr>
              <a:xfrm>
                <a:off x="7183194" y="5560086"/>
                <a:ext cx="453650"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DevOps</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509" name="Rectangle: Rounded Corners 508">
                <a:extLst>
                  <a:ext uri="{FF2B5EF4-FFF2-40B4-BE49-F238E27FC236}">
                    <a16:creationId xmlns:a16="http://schemas.microsoft.com/office/drawing/2014/main" id="{EF22C621-313F-48BE-BCF9-7F5D8858A06B}"/>
                  </a:ext>
                </a:extLst>
              </p:cNvPr>
              <p:cNvSpPr/>
              <p:nvPr/>
            </p:nvSpPr>
            <p:spPr bwMode="auto">
              <a:xfrm>
                <a:off x="7135696" y="5797045"/>
                <a:ext cx="548640" cy="548640"/>
              </a:xfrm>
              <a:prstGeom prst="roundRect">
                <a:avLst>
                  <a:gd name="adj" fmla="val 5334"/>
                </a:avLst>
              </a:prstGeom>
              <a:solidFill>
                <a:srgbClr val="FFFFFF"/>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64" name="people_4" title="Icon of a person">
                <a:extLst>
                  <a:ext uri="{FF2B5EF4-FFF2-40B4-BE49-F238E27FC236}">
                    <a16:creationId xmlns:a16="http://schemas.microsoft.com/office/drawing/2014/main" id="{1DC70A8B-8B01-4723-A43C-374366DBE5BC}"/>
                  </a:ext>
                </a:extLst>
              </p:cNvPr>
              <p:cNvSpPr>
                <a:spLocks noChangeAspect="1" noEditPoints="1"/>
              </p:cNvSpPr>
              <p:nvPr/>
            </p:nvSpPr>
            <p:spPr bwMode="auto">
              <a:xfrm>
                <a:off x="7246436" y="5888485"/>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512" name="Straight Arrow Connector 511">
              <a:extLst>
                <a:ext uri="{FF2B5EF4-FFF2-40B4-BE49-F238E27FC236}">
                  <a16:creationId xmlns:a16="http://schemas.microsoft.com/office/drawing/2014/main" id="{DCE2CB10-9889-46B8-975E-757FDA86F1C9}"/>
                </a:ext>
              </a:extLst>
            </p:cNvPr>
            <p:cNvCxnSpPr>
              <a:cxnSpLocks/>
            </p:cNvCxnSpPr>
            <p:nvPr/>
          </p:nvCxnSpPr>
          <p:spPr>
            <a:xfrm>
              <a:off x="7684336" y="6632323"/>
              <a:ext cx="559163" cy="0"/>
            </a:xfrm>
            <a:prstGeom prst="straightConnector1">
              <a:avLst/>
            </a:prstGeom>
            <a:ln w="12700">
              <a:solidFill>
                <a:schemeClr val="tx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513" name="Connector: Elbow 512">
              <a:extLst>
                <a:ext uri="{FF2B5EF4-FFF2-40B4-BE49-F238E27FC236}">
                  <a16:creationId xmlns:a16="http://schemas.microsoft.com/office/drawing/2014/main" id="{929DC536-E0AA-4E49-93E7-2070F89576A6}"/>
                </a:ext>
              </a:extLst>
            </p:cNvPr>
            <p:cNvCxnSpPr>
              <a:cxnSpLocks/>
              <a:endCxn id="211" idx="1"/>
            </p:cNvCxnSpPr>
            <p:nvPr/>
          </p:nvCxnSpPr>
          <p:spPr>
            <a:xfrm rot="16200000" flipH="1">
              <a:off x="7536743" y="5784094"/>
              <a:ext cx="1027423" cy="386089"/>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BA300E88-C9A4-4C92-A328-8FB66E95A5E9}"/>
                </a:ext>
              </a:extLst>
            </p:cNvPr>
            <p:cNvCxnSpPr>
              <a:cxnSpLocks/>
              <a:stCxn id="281" idx="3"/>
              <a:endCxn id="394" idx="2"/>
            </p:cNvCxnSpPr>
            <p:nvPr/>
          </p:nvCxnSpPr>
          <p:spPr>
            <a:xfrm>
              <a:off x="6853382" y="3153736"/>
              <a:ext cx="772703" cy="0"/>
            </a:xfrm>
            <a:prstGeom prst="straightConnector1">
              <a:avLst/>
            </a:prstGeom>
            <a:ln w="12700">
              <a:solidFill>
                <a:schemeClr val="tx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BDB1F471-83F8-427E-892F-7560D62F0302}"/>
                </a:ext>
              </a:extLst>
            </p:cNvPr>
            <p:cNvCxnSpPr>
              <a:cxnSpLocks/>
              <a:stCxn id="197" idx="3"/>
              <a:endCxn id="281" idx="1"/>
            </p:cNvCxnSpPr>
            <p:nvPr/>
          </p:nvCxnSpPr>
          <p:spPr>
            <a:xfrm>
              <a:off x="5962128" y="3153736"/>
              <a:ext cx="342614" cy="0"/>
            </a:xfrm>
            <a:prstGeom prst="straightConnector1">
              <a:avLst/>
            </a:prstGeom>
            <a:ln w="12700">
              <a:solidFill>
                <a:schemeClr val="tx1"/>
              </a:solidFill>
              <a:prstDash val="soli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523" name="Straight Arrow Connector 522">
              <a:extLst>
                <a:ext uri="{FF2B5EF4-FFF2-40B4-BE49-F238E27FC236}">
                  <a16:creationId xmlns:a16="http://schemas.microsoft.com/office/drawing/2014/main" id="{9BAA4964-9964-4814-B33A-96284C90534B}"/>
                </a:ext>
              </a:extLst>
            </p:cNvPr>
            <p:cNvCxnSpPr>
              <a:cxnSpLocks/>
              <a:stCxn id="521" idx="2"/>
              <a:endCxn id="196" idx="0"/>
            </p:cNvCxnSpPr>
            <p:nvPr/>
          </p:nvCxnSpPr>
          <p:spPr>
            <a:xfrm>
              <a:off x="5687808" y="2265418"/>
              <a:ext cx="5" cy="238540"/>
            </a:xfrm>
            <a:prstGeom prst="straightConnector1">
              <a:avLst/>
            </a:prstGeom>
            <a:ln w="12700">
              <a:solidFill>
                <a:schemeClr val="tx1"/>
              </a:solidFill>
              <a:prstDash val="solid"/>
              <a:headEnd type="none"/>
              <a:tailEnd type="none" w="med" len="sm"/>
            </a:ln>
          </p:spPr>
          <p:style>
            <a:lnRef idx="1">
              <a:schemeClr val="accent1"/>
            </a:lnRef>
            <a:fillRef idx="0">
              <a:schemeClr val="accent1"/>
            </a:fillRef>
            <a:effectRef idx="0">
              <a:schemeClr val="accent1"/>
            </a:effectRef>
            <a:fontRef idx="minor">
              <a:schemeClr val="tx1"/>
            </a:fontRef>
          </p:style>
        </p:cxnSp>
        <p:sp>
          <p:nvSpPr>
            <p:cNvPr id="528" name="TextBox 527">
              <a:extLst>
                <a:ext uri="{FF2B5EF4-FFF2-40B4-BE49-F238E27FC236}">
                  <a16:creationId xmlns:a16="http://schemas.microsoft.com/office/drawing/2014/main" id="{50A46AC6-35EE-44B4-B8E4-C6756B6DCA41}"/>
                </a:ext>
              </a:extLst>
            </p:cNvPr>
            <p:cNvSpPr txBox="1"/>
            <p:nvPr/>
          </p:nvSpPr>
          <p:spPr>
            <a:xfrm>
              <a:off x="7926331" y="5745961"/>
              <a:ext cx="1275275" cy="193899"/>
            </a:xfrm>
            <a:prstGeom prst="rect">
              <a:avLst/>
            </a:prstGeom>
            <a:solidFill>
              <a:srgbClr val="FCFDFE"/>
            </a:solidFill>
          </p:spPr>
          <p:txBody>
            <a:bodyPr wrap="square" lIns="0" tIns="27432" rIns="0" bIns="27432" rtlCol="0" anchor="b">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AKS pod identity</a:t>
              </a:r>
              <a:endParaRPr kumimoji="0" lang="en-US" sz="800" b="0" i="1"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cxnSp>
          <p:nvCxnSpPr>
            <p:cNvPr id="530" name="Straight Arrow Connector 529">
              <a:extLst>
                <a:ext uri="{FF2B5EF4-FFF2-40B4-BE49-F238E27FC236}">
                  <a16:creationId xmlns:a16="http://schemas.microsoft.com/office/drawing/2014/main" id="{F2917F7C-DB8E-4126-9557-7222E5ED9865}"/>
                </a:ext>
              </a:extLst>
            </p:cNvPr>
            <p:cNvCxnSpPr>
              <a:cxnSpLocks/>
              <a:stCxn id="525" idx="0"/>
              <a:endCxn id="216" idx="2"/>
            </p:cNvCxnSpPr>
            <p:nvPr/>
          </p:nvCxnSpPr>
          <p:spPr>
            <a:xfrm flipH="1" flipV="1">
              <a:off x="5687812" y="5161742"/>
              <a:ext cx="6" cy="679331"/>
            </a:xfrm>
            <a:prstGeom prst="straightConnector1">
              <a:avLst/>
            </a:prstGeom>
            <a:ln w="12700">
              <a:solidFill>
                <a:schemeClr val="tx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532" name="TextBox 531">
              <a:extLst>
                <a:ext uri="{FF2B5EF4-FFF2-40B4-BE49-F238E27FC236}">
                  <a16:creationId xmlns:a16="http://schemas.microsoft.com/office/drawing/2014/main" id="{EE7BB810-BEBD-4E37-9327-8C56F4EC4B95}"/>
                </a:ext>
              </a:extLst>
            </p:cNvPr>
            <p:cNvSpPr txBox="1"/>
            <p:nvPr/>
          </p:nvSpPr>
          <p:spPr>
            <a:xfrm>
              <a:off x="5797044" y="5361536"/>
              <a:ext cx="573794" cy="332399"/>
            </a:xfrm>
            <a:prstGeom prst="rect">
              <a:avLst/>
            </a:prstGeom>
            <a:solidFill>
              <a:srgbClr val="FFFFFF"/>
            </a:solidFill>
          </p:spPr>
          <p:txBody>
            <a:bodyPr wrap="square" lIns="0" tIns="27432" rIns="0" bIns="27432" rtlCol="0" anchor="b">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Docker push</a:t>
              </a:r>
              <a:endParaRPr kumimoji="0" lang="en-US" sz="800" b="0" i="1"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533" name="TextBox 532">
              <a:extLst>
                <a:ext uri="{FF2B5EF4-FFF2-40B4-BE49-F238E27FC236}">
                  <a16:creationId xmlns:a16="http://schemas.microsoft.com/office/drawing/2014/main" id="{C38DC0F1-CCB3-4243-B4A6-74C9EA87AB0B}"/>
                </a:ext>
              </a:extLst>
            </p:cNvPr>
            <p:cNvSpPr txBox="1"/>
            <p:nvPr/>
          </p:nvSpPr>
          <p:spPr>
            <a:xfrm>
              <a:off x="6257444" y="4953958"/>
              <a:ext cx="573794" cy="332399"/>
            </a:xfrm>
            <a:prstGeom prst="rect">
              <a:avLst/>
            </a:prstGeom>
            <a:solidFill>
              <a:srgbClr val="FFFFFF"/>
            </a:solidFill>
          </p:spPr>
          <p:txBody>
            <a:bodyPr wrap="square" lIns="0" tIns="27432" rIns="0" bIns="27432"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Docker pull</a:t>
              </a:r>
              <a:endParaRPr kumimoji="0" lang="en-US" sz="800" b="0" i="1"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cxnSp>
          <p:nvCxnSpPr>
            <p:cNvPr id="542" name="Straight Arrow Connector 541">
              <a:extLst>
                <a:ext uri="{FF2B5EF4-FFF2-40B4-BE49-F238E27FC236}">
                  <a16:creationId xmlns:a16="http://schemas.microsoft.com/office/drawing/2014/main" id="{DB09D6AB-A5BB-4369-9782-5DB3B59BB8D3}"/>
                </a:ext>
              </a:extLst>
            </p:cNvPr>
            <p:cNvCxnSpPr>
              <a:cxnSpLocks/>
            </p:cNvCxnSpPr>
            <p:nvPr/>
          </p:nvCxnSpPr>
          <p:spPr>
            <a:xfrm>
              <a:off x="5916412" y="4021157"/>
              <a:ext cx="1214592" cy="0"/>
            </a:xfrm>
            <a:prstGeom prst="straightConnector1">
              <a:avLst/>
            </a:prstGeom>
            <a:ln w="12700">
              <a:solidFill>
                <a:schemeClr val="tx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543" name="TextBox 542">
              <a:extLst>
                <a:ext uri="{FF2B5EF4-FFF2-40B4-BE49-F238E27FC236}">
                  <a16:creationId xmlns:a16="http://schemas.microsoft.com/office/drawing/2014/main" id="{A8111CDC-1912-427B-B268-3588CADA0DA7}"/>
                </a:ext>
              </a:extLst>
            </p:cNvPr>
            <p:cNvSpPr txBox="1"/>
            <p:nvPr/>
          </p:nvSpPr>
          <p:spPr>
            <a:xfrm>
              <a:off x="6257444" y="4086701"/>
              <a:ext cx="573794" cy="332399"/>
            </a:xfrm>
            <a:prstGeom prst="rect">
              <a:avLst/>
            </a:prstGeom>
            <a:solidFill>
              <a:srgbClr val="FFFFFF"/>
            </a:solidFill>
          </p:spPr>
          <p:txBody>
            <a:bodyPr wrap="square" lIns="0" tIns="27432" rIns="0" bIns="27432"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Helm upgrade</a:t>
              </a:r>
              <a:endParaRPr kumimoji="0" lang="en-US" sz="800" b="0" i="1"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grpSp>
          <p:nvGrpSpPr>
            <p:cNvPr id="94" name="Group 93">
              <a:extLst>
                <a:ext uri="{FF2B5EF4-FFF2-40B4-BE49-F238E27FC236}">
                  <a16:creationId xmlns:a16="http://schemas.microsoft.com/office/drawing/2014/main" id="{685797ED-CD5A-4780-88DB-6DF44D15FF50}"/>
                </a:ext>
              </a:extLst>
            </p:cNvPr>
            <p:cNvGrpSpPr/>
            <p:nvPr/>
          </p:nvGrpSpPr>
          <p:grpSpPr>
            <a:xfrm>
              <a:off x="6171902" y="2503958"/>
              <a:ext cx="814325" cy="924098"/>
              <a:chOff x="6171902" y="2503958"/>
              <a:chExt cx="814325" cy="924098"/>
            </a:xfrm>
          </p:grpSpPr>
          <p:sp>
            <p:nvSpPr>
              <p:cNvPr id="279" name="TextBox 278">
                <a:extLst>
                  <a:ext uri="{FF2B5EF4-FFF2-40B4-BE49-F238E27FC236}">
                    <a16:creationId xmlns:a16="http://schemas.microsoft.com/office/drawing/2014/main" id="{2AAC53A4-8A11-4095-BDB6-E46B34B50B73}"/>
                  </a:ext>
                </a:extLst>
              </p:cNvPr>
              <p:cNvSpPr txBox="1"/>
              <p:nvPr/>
            </p:nvSpPr>
            <p:spPr>
              <a:xfrm>
                <a:off x="6171902" y="2503958"/>
                <a:ext cx="814325"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API</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 Management</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81" name="Rectangle: Rounded Corners 280">
                <a:extLst>
                  <a:ext uri="{FF2B5EF4-FFF2-40B4-BE49-F238E27FC236}">
                    <a16:creationId xmlns:a16="http://schemas.microsoft.com/office/drawing/2014/main" id="{A098EF28-1CEF-45C3-9B3B-7C8D768D1580}"/>
                  </a:ext>
                </a:extLst>
              </p:cNvPr>
              <p:cNvSpPr/>
              <p:nvPr/>
            </p:nvSpPr>
            <p:spPr bwMode="auto">
              <a:xfrm>
                <a:off x="6304742" y="2879416"/>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93" name="Group 92">
                <a:extLst>
                  <a:ext uri="{FF2B5EF4-FFF2-40B4-BE49-F238E27FC236}">
                    <a16:creationId xmlns:a16="http://schemas.microsoft.com/office/drawing/2014/main" id="{7470075E-DF5C-45B6-81FE-257A41664516}"/>
                  </a:ext>
                </a:extLst>
              </p:cNvPr>
              <p:cNvGrpSpPr/>
              <p:nvPr/>
            </p:nvGrpSpPr>
            <p:grpSpPr>
              <a:xfrm>
                <a:off x="6383742" y="2958416"/>
                <a:ext cx="390640" cy="390640"/>
                <a:chOff x="10290964" y="1210494"/>
                <a:chExt cx="310896" cy="310896"/>
              </a:xfrm>
            </p:grpSpPr>
            <p:sp>
              <p:nvSpPr>
                <p:cNvPr id="545" name="Freeform: Shape 544">
                  <a:extLst>
                    <a:ext uri="{FF2B5EF4-FFF2-40B4-BE49-F238E27FC236}">
                      <a16:creationId xmlns:a16="http://schemas.microsoft.com/office/drawing/2014/main" id="{41468228-605A-4505-A13F-E39386053E29}"/>
                    </a:ext>
                  </a:extLst>
                </p:cNvPr>
                <p:cNvSpPr/>
                <p:nvPr/>
              </p:nvSpPr>
              <p:spPr>
                <a:xfrm>
                  <a:off x="10299600" y="1230856"/>
                  <a:ext cx="293624" cy="270412"/>
                </a:xfrm>
                <a:custGeom>
                  <a:avLst/>
                  <a:gdLst>
                    <a:gd name="connsiteX0" fmla="*/ 236281 w 293624"/>
                    <a:gd name="connsiteY0" fmla="*/ 81370 h 270412"/>
                    <a:gd name="connsiteX1" fmla="*/ 150785 w 293624"/>
                    <a:gd name="connsiteY1" fmla="*/ 19 h 270412"/>
                    <a:gd name="connsiteX2" fmla="*/ 68743 w 293624"/>
                    <a:gd name="connsiteY2" fmla="*/ 56844 h 270412"/>
                    <a:gd name="connsiteX3" fmla="*/ 0 w 293624"/>
                    <a:gd name="connsiteY3" fmla="*/ 135086 h 270412"/>
                    <a:gd name="connsiteX4" fmla="*/ 82733 w 293624"/>
                    <a:gd name="connsiteY4" fmla="*/ 212810 h 270412"/>
                    <a:gd name="connsiteX5" fmla="*/ 89987 w 293624"/>
                    <a:gd name="connsiteY5" fmla="*/ 212810 h 270412"/>
                    <a:gd name="connsiteX6" fmla="*/ 110714 w 293624"/>
                    <a:gd name="connsiteY6" fmla="*/ 212810 h 270412"/>
                    <a:gd name="connsiteX7" fmla="*/ 108814 w 293624"/>
                    <a:gd name="connsiteY7" fmla="*/ 203138 h 270412"/>
                    <a:gd name="connsiteX8" fmla="*/ 108814 w 293624"/>
                    <a:gd name="connsiteY8" fmla="*/ 203138 h 270412"/>
                    <a:gd name="connsiteX9" fmla="*/ 112268 w 293624"/>
                    <a:gd name="connsiteY9" fmla="*/ 190529 h 270412"/>
                    <a:gd name="connsiteX10" fmla="*/ 88087 w 293624"/>
                    <a:gd name="connsiteY10" fmla="*/ 190529 h 270412"/>
                    <a:gd name="connsiteX11" fmla="*/ 82733 w 293624"/>
                    <a:gd name="connsiteY11" fmla="*/ 190529 h 270412"/>
                    <a:gd name="connsiteX12" fmla="*/ 21935 w 293624"/>
                    <a:gd name="connsiteY12" fmla="*/ 135086 h 270412"/>
                    <a:gd name="connsiteX13" fmla="*/ 72197 w 293624"/>
                    <a:gd name="connsiteY13" fmla="*/ 78606 h 270412"/>
                    <a:gd name="connsiteX14" fmla="*/ 85324 w 293624"/>
                    <a:gd name="connsiteY14" fmla="*/ 76534 h 270412"/>
                    <a:gd name="connsiteX15" fmla="*/ 89642 w 293624"/>
                    <a:gd name="connsiteY15" fmla="*/ 63925 h 270412"/>
                    <a:gd name="connsiteX16" fmla="*/ 150785 w 293624"/>
                    <a:gd name="connsiteY16" fmla="*/ 21954 h 270412"/>
                    <a:gd name="connsiteX17" fmla="*/ 214346 w 293624"/>
                    <a:gd name="connsiteY17" fmla="*/ 81543 h 270412"/>
                    <a:gd name="connsiteX18" fmla="*/ 214346 w 293624"/>
                    <a:gd name="connsiteY18" fmla="*/ 100542 h 270412"/>
                    <a:gd name="connsiteX19" fmla="*/ 233172 w 293624"/>
                    <a:gd name="connsiteY19" fmla="*/ 103133 h 270412"/>
                    <a:gd name="connsiteX20" fmla="*/ 272207 w 293624"/>
                    <a:gd name="connsiteY20" fmla="*/ 146140 h 270412"/>
                    <a:gd name="connsiteX21" fmla="*/ 226954 w 293624"/>
                    <a:gd name="connsiteY21" fmla="*/ 190011 h 270412"/>
                    <a:gd name="connsiteX22" fmla="*/ 224363 w 293624"/>
                    <a:gd name="connsiteY22" fmla="*/ 190011 h 270412"/>
                    <a:gd name="connsiteX23" fmla="*/ 222982 w 293624"/>
                    <a:gd name="connsiteY23" fmla="*/ 190011 h 270412"/>
                    <a:gd name="connsiteX24" fmla="*/ 205710 w 293624"/>
                    <a:gd name="connsiteY24" fmla="*/ 190011 h 270412"/>
                    <a:gd name="connsiteX25" fmla="*/ 138867 w 293624"/>
                    <a:gd name="connsiteY25" fmla="*/ 135086 h 270412"/>
                    <a:gd name="connsiteX26" fmla="*/ 126520 w 293624"/>
                    <a:gd name="connsiteY26" fmla="*/ 144675 h 270412"/>
                    <a:gd name="connsiteX27" fmla="*/ 136109 w 293624"/>
                    <a:gd name="connsiteY27" fmla="*/ 157021 h 270412"/>
                    <a:gd name="connsiteX28" fmla="*/ 138867 w 293624"/>
                    <a:gd name="connsiteY28" fmla="*/ 157021 h 270412"/>
                    <a:gd name="connsiteX29" fmla="*/ 181741 w 293624"/>
                    <a:gd name="connsiteY29" fmla="*/ 205516 h 270412"/>
                    <a:gd name="connsiteX30" fmla="*/ 138867 w 293624"/>
                    <a:gd name="connsiteY30" fmla="*/ 248390 h 270412"/>
                    <a:gd name="connsiteX31" fmla="*/ 126520 w 293624"/>
                    <a:gd name="connsiteY31" fmla="*/ 257980 h 270412"/>
                    <a:gd name="connsiteX32" fmla="*/ 136109 w 293624"/>
                    <a:gd name="connsiteY32" fmla="*/ 270326 h 270412"/>
                    <a:gd name="connsiteX33" fmla="*/ 138867 w 293624"/>
                    <a:gd name="connsiteY33" fmla="*/ 270326 h 270412"/>
                    <a:gd name="connsiteX34" fmla="*/ 205710 w 293624"/>
                    <a:gd name="connsiteY34" fmla="*/ 212637 h 270412"/>
                    <a:gd name="connsiteX35" fmla="*/ 223845 w 293624"/>
                    <a:gd name="connsiteY35" fmla="*/ 212637 h 270412"/>
                    <a:gd name="connsiteX36" fmla="*/ 227300 w 293624"/>
                    <a:gd name="connsiteY36" fmla="*/ 212637 h 270412"/>
                    <a:gd name="connsiteX37" fmla="*/ 293624 w 293624"/>
                    <a:gd name="connsiteY37" fmla="*/ 146140 h 270412"/>
                    <a:gd name="connsiteX38" fmla="*/ 236281 w 293624"/>
                    <a:gd name="connsiteY38" fmla="*/ 81370 h 27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3624" h="270412">
                      <a:moveTo>
                        <a:pt x="236281" y="81370"/>
                      </a:moveTo>
                      <a:cubicBezTo>
                        <a:pt x="234963" y="35373"/>
                        <a:pt x="196790" y="-949"/>
                        <a:pt x="150785" y="19"/>
                      </a:cubicBezTo>
                      <a:cubicBezTo>
                        <a:pt x="114153" y="-358"/>
                        <a:pt x="81269" y="22418"/>
                        <a:pt x="68743" y="56844"/>
                      </a:cubicBezTo>
                      <a:cubicBezTo>
                        <a:pt x="29583" y="62245"/>
                        <a:pt x="315" y="95557"/>
                        <a:pt x="0" y="135086"/>
                      </a:cubicBezTo>
                      <a:cubicBezTo>
                        <a:pt x="1595" y="179299"/>
                        <a:pt x="38507" y="213976"/>
                        <a:pt x="82733" y="212810"/>
                      </a:cubicBezTo>
                      <a:cubicBezTo>
                        <a:pt x="85148" y="212979"/>
                        <a:pt x="87572" y="212979"/>
                        <a:pt x="89987" y="212810"/>
                      </a:cubicBezTo>
                      <a:lnTo>
                        <a:pt x="110714" y="212810"/>
                      </a:lnTo>
                      <a:cubicBezTo>
                        <a:pt x="109454" y="209741"/>
                        <a:pt x="108809" y="206456"/>
                        <a:pt x="108814" y="203138"/>
                      </a:cubicBezTo>
                      <a:lnTo>
                        <a:pt x="108814" y="203138"/>
                      </a:lnTo>
                      <a:cubicBezTo>
                        <a:pt x="108876" y="198709"/>
                        <a:pt x="110065" y="194370"/>
                        <a:pt x="112268" y="190529"/>
                      </a:cubicBezTo>
                      <a:lnTo>
                        <a:pt x="88087" y="190529"/>
                      </a:lnTo>
                      <a:lnTo>
                        <a:pt x="82733" y="190529"/>
                      </a:lnTo>
                      <a:cubicBezTo>
                        <a:pt x="50777" y="191614"/>
                        <a:pt x="23792" y="167006"/>
                        <a:pt x="21935" y="135086"/>
                      </a:cubicBezTo>
                      <a:cubicBezTo>
                        <a:pt x="22224" y="106346"/>
                        <a:pt x="43685" y="82230"/>
                        <a:pt x="72197" y="78606"/>
                      </a:cubicBezTo>
                      <a:lnTo>
                        <a:pt x="85324" y="76534"/>
                      </a:lnTo>
                      <a:lnTo>
                        <a:pt x="89642" y="63925"/>
                      </a:lnTo>
                      <a:cubicBezTo>
                        <a:pt x="99119" y="38431"/>
                        <a:pt x="123587" y="21635"/>
                        <a:pt x="150785" y="21954"/>
                      </a:cubicBezTo>
                      <a:cubicBezTo>
                        <a:pt x="184672" y="21172"/>
                        <a:pt x="212943" y="47675"/>
                        <a:pt x="214346" y="81543"/>
                      </a:cubicBezTo>
                      <a:lnTo>
                        <a:pt x="214346" y="100542"/>
                      </a:lnTo>
                      <a:lnTo>
                        <a:pt x="233172" y="103133"/>
                      </a:lnTo>
                      <a:cubicBezTo>
                        <a:pt x="254987" y="105925"/>
                        <a:pt x="271535" y="124158"/>
                        <a:pt x="272207" y="146140"/>
                      </a:cubicBezTo>
                      <a:cubicBezTo>
                        <a:pt x="271371" y="170552"/>
                        <a:pt x="251380" y="189933"/>
                        <a:pt x="226954" y="190011"/>
                      </a:cubicBezTo>
                      <a:lnTo>
                        <a:pt x="224363" y="190011"/>
                      </a:lnTo>
                      <a:lnTo>
                        <a:pt x="222982" y="190011"/>
                      </a:lnTo>
                      <a:lnTo>
                        <a:pt x="205710" y="190011"/>
                      </a:lnTo>
                      <a:cubicBezTo>
                        <a:pt x="199556" y="157999"/>
                        <a:pt x="171464" y="134916"/>
                        <a:pt x="138867" y="135086"/>
                      </a:cubicBezTo>
                      <a:cubicBezTo>
                        <a:pt x="132810" y="134324"/>
                        <a:pt x="127282" y="138617"/>
                        <a:pt x="126520" y="144675"/>
                      </a:cubicBezTo>
                      <a:cubicBezTo>
                        <a:pt x="125758" y="150732"/>
                        <a:pt x="130051" y="156260"/>
                        <a:pt x="136109" y="157021"/>
                      </a:cubicBezTo>
                      <a:cubicBezTo>
                        <a:pt x="137024" y="157137"/>
                        <a:pt x="137951" y="157137"/>
                        <a:pt x="138867" y="157021"/>
                      </a:cubicBezTo>
                      <a:cubicBezTo>
                        <a:pt x="164098" y="158574"/>
                        <a:pt x="183294" y="180285"/>
                        <a:pt x="181741" y="205516"/>
                      </a:cubicBezTo>
                      <a:cubicBezTo>
                        <a:pt x="180321" y="228581"/>
                        <a:pt x="161932" y="246971"/>
                        <a:pt x="138867" y="248390"/>
                      </a:cubicBezTo>
                      <a:cubicBezTo>
                        <a:pt x="132810" y="247629"/>
                        <a:pt x="127282" y="251922"/>
                        <a:pt x="126520" y="257980"/>
                      </a:cubicBezTo>
                      <a:cubicBezTo>
                        <a:pt x="125758" y="264037"/>
                        <a:pt x="130051" y="269564"/>
                        <a:pt x="136109" y="270326"/>
                      </a:cubicBezTo>
                      <a:cubicBezTo>
                        <a:pt x="137024" y="270441"/>
                        <a:pt x="137951" y="270441"/>
                        <a:pt x="138867" y="270326"/>
                      </a:cubicBezTo>
                      <a:cubicBezTo>
                        <a:pt x="172347" y="270267"/>
                        <a:pt x="200756" y="245748"/>
                        <a:pt x="205710" y="212637"/>
                      </a:cubicBezTo>
                      <a:lnTo>
                        <a:pt x="223845" y="212637"/>
                      </a:lnTo>
                      <a:cubicBezTo>
                        <a:pt x="224990" y="212819"/>
                        <a:pt x="226154" y="212819"/>
                        <a:pt x="227300" y="212637"/>
                      </a:cubicBezTo>
                      <a:cubicBezTo>
                        <a:pt x="263724" y="211990"/>
                        <a:pt x="293071" y="182567"/>
                        <a:pt x="293624" y="146140"/>
                      </a:cubicBezTo>
                      <a:cubicBezTo>
                        <a:pt x="293013" y="113396"/>
                        <a:pt x="268709" y="85946"/>
                        <a:pt x="236281" y="81370"/>
                      </a:cubicBezTo>
                      <a:close/>
                    </a:path>
                  </a:pathLst>
                </a:custGeom>
                <a:solidFill>
                  <a:schemeClr val="tx2"/>
                </a:solidFill>
                <a:ln w="16933" cap="flat">
                  <a:noFill/>
                  <a:prstDash val="solid"/>
                  <a:miter/>
                </a:ln>
              </p:spPr>
              <p:txBody>
                <a:bodyPr rtlCol="0" anchor="ctr"/>
                <a:lstStyle/>
                <a:p>
                  <a:endParaRPr lang="en-IN"/>
                </a:p>
              </p:txBody>
            </p:sp>
            <p:sp>
              <p:nvSpPr>
                <p:cNvPr id="546" name="Freeform: Shape 545">
                  <a:extLst>
                    <a:ext uri="{FF2B5EF4-FFF2-40B4-BE49-F238E27FC236}">
                      <a16:creationId xmlns:a16="http://schemas.microsoft.com/office/drawing/2014/main" id="{0F1467D1-FB8C-47AE-8A70-8B963E7EB58A}"/>
                    </a:ext>
                  </a:extLst>
                </p:cNvPr>
                <p:cNvSpPr/>
                <p:nvPr/>
              </p:nvSpPr>
              <p:spPr>
                <a:xfrm>
                  <a:off x="10290964" y="1210494"/>
                  <a:ext cx="310896" cy="310896"/>
                </a:xfrm>
                <a:custGeom>
                  <a:avLst/>
                  <a:gdLst>
                    <a:gd name="connsiteX0" fmla="*/ 0 w 310896"/>
                    <a:gd name="connsiteY0" fmla="*/ 0 h 310896"/>
                    <a:gd name="connsiteX1" fmla="*/ 310896 w 310896"/>
                    <a:gd name="connsiteY1" fmla="*/ 0 h 310896"/>
                    <a:gd name="connsiteX2" fmla="*/ 310896 w 310896"/>
                    <a:gd name="connsiteY2" fmla="*/ 310896 h 310896"/>
                    <a:gd name="connsiteX3" fmla="*/ 0 w 310896"/>
                    <a:gd name="connsiteY3" fmla="*/ 310896 h 310896"/>
                  </a:gdLst>
                  <a:ahLst/>
                  <a:cxnLst>
                    <a:cxn ang="0">
                      <a:pos x="connsiteX0" y="connsiteY0"/>
                    </a:cxn>
                    <a:cxn ang="0">
                      <a:pos x="connsiteX1" y="connsiteY1"/>
                    </a:cxn>
                    <a:cxn ang="0">
                      <a:pos x="connsiteX2" y="connsiteY2"/>
                    </a:cxn>
                    <a:cxn ang="0">
                      <a:pos x="connsiteX3" y="connsiteY3"/>
                    </a:cxn>
                  </a:cxnLst>
                  <a:rect l="l" t="t" r="r" b="b"/>
                  <a:pathLst>
                    <a:path w="310896" h="310896">
                      <a:moveTo>
                        <a:pt x="0" y="0"/>
                      </a:moveTo>
                      <a:lnTo>
                        <a:pt x="310896" y="0"/>
                      </a:lnTo>
                      <a:lnTo>
                        <a:pt x="310896" y="310896"/>
                      </a:lnTo>
                      <a:lnTo>
                        <a:pt x="0" y="310896"/>
                      </a:lnTo>
                      <a:close/>
                    </a:path>
                  </a:pathLst>
                </a:custGeom>
                <a:noFill/>
                <a:ln w="16933" cap="flat">
                  <a:noFill/>
                  <a:prstDash val="solid"/>
                  <a:miter/>
                </a:ln>
              </p:spPr>
              <p:txBody>
                <a:bodyPr rtlCol="0" anchor="ctr"/>
                <a:lstStyle/>
                <a:p>
                  <a:endParaRPr lang="en-IN"/>
                </a:p>
              </p:txBody>
            </p:sp>
            <p:sp>
              <p:nvSpPr>
                <p:cNvPr id="547" name="Oval 546">
                  <a:extLst>
                    <a:ext uri="{FF2B5EF4-FFF2-40B4-BE49-F238E27FC236}">
                      <a16:creationId xmlns:a16="http://schemas.microsoft.com/office/drawing/2014/main" id="{2AC187C2-C4BB-4131-A0CD-52954FCF2111}"/>
                    </a:ext>
                  </a:extLst>
                </p:cNvPr>
                <p:cNvSpPr/>
                <p:nvPr/>
              </p:nvSpPr>
              <p:spPr bwMode="auto">
                <a:xfrm>
                  <a:off x="10407092" y="1408531"/>
                  <a:ext cx="45719" cy="4571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tx1"/>
                    </a:solidFill>
                    <a:ea typeface="Segoe UI" pitchFamily="34" charset="0"/>
                    <a:cs typeface="Segoe UI" pitchFamily="34" charset="0"/>
                  </a:endParaRPr>
                </a:p>
              </p:txBody>
            </p:sp>
          </p:grpSp>
        </p:grpSp>
        <p:grpSp>
          <p:nvGrpSpPr>
            <p:cNvPr id="96" name="Group 95">
              <a:extLst>
                <a:ext uri="{FF2B5EF4-FFF2-40B4-BE49-F238E27FC236}">
                  <a16:creationId xmlns:a16="http://schemas.microsoft.com/office/drawing/2014/main" id="{515D858D-45D6-410E-9F78-4AE2081BDCB7}"/>
                </a:ext>
              </a:extLst>
            </p:cNvPr>
            <p:cNvGrpSpPr/>
            <p:nvPr/>
          </p:nvGrpSpPr>
          <p:grpSpPr>
            <a:xfrm>
              <a:off x="5413492" y="5841073"/>
              <a:ext cx="548640" cy="924098"/>
              <a:chOff x="5413492" y="5841073"/>
              <a:chExt cx="548640" cy="924098"/>
            </a:xfrm>
          </p:grpSpPr>
          <p:sp>
            <p:nvSpPr>
              <p:cNvPr id="525" name="TextBox 524">
                <a:extLst>
                  <a:ext uri="{FF2B5EF4-FFF2-40B4-BE49-F238E27FC236}">
                    <a16:creationId xmlns:a16="http://schemas.microsoft.com/office/drawing/2014/main" id="{F6956DBC-27F0-42C5-9A89-41C39E9BFBF6}"/>
                  </a:ext>
                </a:extLst>
              </p:cNvPr>
              <p:cNvSpPr txBox="1"/>
              <p:nvPr/>
            </p:nvSpPr>
            <p:spPr>
              <a:xfrm>
                <a:off x="5427330" y="5841073"/>
                <a:ext cx="520976"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CI/CD</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Pipelines</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526" name="Rectangle: Rounded Corners 525">
                <a:extLst>
                  <a:ext uri="{FF2B5EF4-FFF2-40B4-BE49-F238E27FC236}">
                    <a16:creationId xmlns:a16="http://schemas.microsoft.com/office/drawing/2014/main" id="{2E50EB42-9B78-40C5-AB2F-80F6C9EBC2FF}"/>
                  </a:ext>
                </a:extLst>
              </p:cNvPr>
              <p:cNvSpPr/>
              <p:nvPr/>
            </p:nvSpPr>
            <p:spPr bwMode="auto">
              <a:xfrm>
                <a:off x="5413492" y="6216531"/>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95" name="Freeform: Shape 94">
                <a:extLst>
                  <a:ext uri="{FF2B5EF4-FFF2-40B4-BE49-F238E27FC236}">
                    <a16:creationId xmlns:a16="http://schemas.microsoft.com/office/drawing/2014/main" id="{8E8D3A53-4F0B-4038-9868-DFAA3A2743CB}"/>
                  </a:ext>
                </a:extLst>
              </p:cNvPr>
              <p:cNvSpPr>
                <a:spLocks noChangeAspect="1"/>
              </p:cNvSpPr>
              <p:nvPr/>
            </p:nvSpPr>
            <p:spPr bwMode="auto">
              <a:xfrm>
                <a:off x="5505036" y="6308133"/>
                <a:ext cx="365553" cy="365436"/>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8" name="Group 97">
              <a:extLst>
                <a:ext uri="{FF2B5EF4-FFF2-40B4-BE49-F238E27FC236}">
                  <a16:creationId xmlns:a16="http://schemas.microsoft.com/office/drawing/2014/main" id="{9EAFA2F8-C74F-4A26-BB36-807B7A7A5015}"/>
                </a:ext>
              </a:extLst>
            </p:cNvPr>
            <p:cNvGrpSpPr/>
            <p:nvPr/>
          </p:nvGrpSpPr>
          <p:grpSpPr>
            <a:xfrm>
              <a:off x="5363204" y="1479819"/>
              <a:ext cx="649217" cy="785599"/>
              <a:chOff x="5363204" y="1479819"/>
              <a:chExt cx="649217" cy="785599"/>
            </a:xfrm>
          </p:grpSpPr>
          <p:sp>
            <p:nvSpPr>
              <p:cNvPr id="520" name="TextBox 519">
                <a:extLst>
                  <a:ext uri="{FF2B5EF4-FFF2-40B4-BE49-F238E27FC236}">
                    <a16:creationId xmlns:a16="http://schemas.microsoft.com/office/drawing/2014/main" id="{2B431F67-5CD4-47BA-9FF0-5C2382992169}"/>
                  </a:ext>
                </a:extLst>
              </p:cNvPr>
              <p:cNvSpPr txBox="1"/>
              <p:nvPr/>
            </p:nvSpPr>
            <p:spPr>
              <a:xfrm>
                <a:off x="5363204" y="1479819"/>
                <a:ext cx="649217"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Client apps</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521" name="Rectangle: Rounded Corners 520">
                <a:extLst>
                  <a:ext uri="{FF2B5EF4-FFF2-40B4-BE49-F238E27FC236}">
                    <a16:creationId xmlns:a16="http://schemas.microsoft.com/office/drawing/2014/main" id="{9F47EF69-1C6A-4218-9499-5706F58B1E7C}"/>
                  </a:ext>
                </a:extLst>
              </p:cNvPr>
              <p:cNvSpPr/>
              <p:nvPr/>
            </p:nvSpPr>
            <p:spPr bwMode="auto">
              <a:xfrm>
                <a:off x="5413488" y="1716778"/>
                <a:ext cx="548640" cy="548640"/>
              </a:xfrm>
              <a:prstGeom prst="roundRect">
                <a:avLst>
                  <a:gd name="adj" fmla="val 5334"/>
                </a:avLst>
              </a:prstGeom>
              <a:solidFill>
                <a:srgbClr val="FFFFFF"/>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latin typeface="Segoe UI"/>
                  <a:cs typeface="Segoe UI" pitchFamily="34" charset="0"/>
                </a:endParaRPr>
              </a:p>
            </p:txBody>
          </p:sp>
          <p:sp>
            <p:nvSpPr>
              <p:cNvPr id="97" name="GenericApp_EB3B" title="Icon of an app window">
                <a:extLst>
                  <a:ext uri="{FF2B5EF4-FFF2-40B4-BE49-F238E27FC236}">
                    <a16:creationId xmlns:a16="http://schemas.microsoft.com/office/drawing/2014/main" id="{68222EF5-C84D-461C-AB14-E823E911C15E}"/>
                  </a:ext>
                </a:extLst>
              </p:cNvPr>
              <p:cNvSpPr>
                <a:spLocks noChangeAspect="1" noEditPoints="1"/>
              </p:cNvSpPr>
              <p:nvPr/>
            </p:nvSpPr>
            <p:spPr bwMode="auto">
              <a:xfrm>
                <a:off x="5503714" y="1843765"/>
                <a:ext cx="368188" cy="29466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0" name="Group 99">
              <a:extLst>
                <a:ext uri="{FF2B5EF4-FFF2-40B4-BE49-F238E27FC236}">
                  <a16:creationId xmlns:a16="http://schemas.microsoft.com/office/drawing/2014/main" id="{EB090526-4A28-4170-A60B-F64110F2B5EA}"/>
                </a:ext>
              </a:extLst>
            </p:cNvPr>
            <p:cNvGrpSpPr/>
            <p:nvPr/>
          </p:nvGrpSpPr>
          <p:grpSpPr>
            <a:xfrm>
              <a:off x="7525699" y="4236165"/>
              <a:ext cx="662041" cy="924097"/>
              <a:chOff x="7525699" y="4236165"/>
              <a:chExt cx="662041" cy="924097"/>
            </a:xfrm>
          </p:grpSpPr>
          <p:sp>
            <p:nvSpPr>
              <p:cNvPr id="401" name="TextBox 400">
                <a:extLst>
                  <a:ext uri="{FF2B5EF4-FFF2-40B4-BE49-F238E27FC236}">
                    <a16:creationId xmlns:a16="http://schemas.microsoft.com/office/drawing/2014/main" id="{037FF31C-6518-4D29-BCAC-5A0D2FD96A48}"/>
                  </a:ext>
                </a:extLst>
              </p:cNvPr>
              <p:cNvSpPr txBox="1"/>
              <p:nvPr/>
            </p:nvSpPr>
            <p:spPr>
              <a:xfrm>
                <a:off x="7525699" y="4236165"/>
                <a:ext cx="662041"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Kubernetes</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cluster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402" name="Rectangle: Rounded Corners 401">
                <a:extLst>
                  <a:ext uri="{FF2B5EF4-FFF2-40B4-BE49-F238E27FC236}">
                    <a16:creationId xmlns:a16="http://schemas.microsoft.com/office/drawing/2014/main" id="{F906B77D-654F-403A-8F91-EDB8D5FBA0F8}"/>
                  </a:ext>
                </a:extLst>
              </p:cNvPr>
              <p:cNvSpPr/>
              <p:nvPr/>
            </p:nvSpPr>
            <p:spPr bwMode="auto">
              <a:xfrm>
                <a:off x="7582392" y="4611622"/>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99" name="Picture 98">
                <a:extLst>
                  <a:ext uri="{FF2B5EF4-FFF2-40B4-BE49-F238E27FC236}">
                    <a16:creationId xmlns:a16="http://schemas.microsoft.com/office/drawing/2014/main" id="{F6577620-1BB0-4F78-949B-1DA9ACF7A6F1}"/>
                  </a:ext>
                </a:extLst>
              </p:cNvPr>
              <p:cNvPicPr>
                <a:picLocks noChangeAspect="1"/>
              </p:cNvPicPr>
              <p:nvPr/>
            </p:nvPicPr>
            <p:blipFill>
              <a:blip r:embed="rId13"/>
              <a:stretch>
                <a:fillRect/>
              </a:stretch>
            </p:blipFill>
            <p:spPr>
              <a:xfrm>
                <a:off x="7640743" y="4675054"/>
                <a:ext cx="431939" cy="421776"/>
              </a:xfrm>
              <a:prstGeom prst="rect">
                <a:avLst/>
              </a:prstGeom>
            </p:spPr>
          </p:pic>
        </p:grpSp>
        <p:grpSp>
          <p:nvGrpSpPr>
            <p:cNvPr id="101" name="Group 100">
              <a:extLst>
                <a:ext uri="{FF2B5EF4-FFF2-40B4-BE49-F238E27FC236}">
                  <a16:creationId xmlns:a16="http://schemas.microsoft.com/office/drawing/2014/main" id="{8C9ECEED-BF38-46FD-8F11-FCC669CB07AA}"/>
                </a:ext>
              </a:extLst>
            </p:cNvPr>
            <p:cNvGrpSpPr/>
            <p:nvPr/>
          </p:nvGrpSpPr>
          <p:grpSpPr>
            <a:xfrm>
              <a:off x="5459212" y="3554442"/>
              <a:ext cx="457200" cy="695315"/>
              <a:chOff x="5459212" y="3554442"/>
              <a:chExt cx="457200" cy="695315"/>
            </a:xfrm>
          </p:grpSpPr>
          <p:sp>
            <p:nvSpPr>
              <p:cNvPr id="540" name="Oval 539">
                <a:extLst>
                  <a:ext uri="{FF2B5EF4-FFF2-40B4-BE49-F238E27FC236}">
                    <a16:creationId xmlns:a16="http://schemas.microsoft.com/office/drawing/2014/main" id="{11CF42F0-0125-4DDA-95CD-E085888C937B}"/>
                  </a:ext>
                </a:extLst>
              </p:cNvPr>
              <p:cNvSpPr/>
              <p:nvPr/>
            </p:nvSpPr>
            <p:spPr bwMode="auto">
              <a:xfrm>
                <a:off x="5459212" y="3792557"/>
                <a:ext cx="457200" cy="457200"/>
              </a:xfrm>
              <a:prstGeom prst="ellipse">
                <a:avLst/>
              </a:prstGeom>
              <a:solidFill>
                <a:srgbClr val="FFFFFF"/>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539" name="TextBox 538">
                <a:extLst>
                  <a:ext uri="{FF2B5EF4-FFF2-40B4-BE49-F238E27FC236}">
                    <a16:creationId xmlns:a16="http://schemas.microsoft.com/office/drawing/2014/main" id="{34446C7A-A756-4FD3-8100-82AFFF7DB55E}"/>
                  </a:ext>
                </a:extLst>
              </p:cNvPr>
              <p:cNvSpPr txBox="1"/>
              <p:nvPr/>
            </p:nvSpPr>
            <p:spPr>
              <a:xfrm>
                <a:off x="5532320" y="3554442"/>
                <a:ext cx="310984"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Helm</a:t>
                </a:r>
                <a:endParaRPr kumimoji="0" lang="en-US" sz="800" b="0" i="1" u="none" strike="noStrike" kern="1200" cap="none" spc="0" normalizeH="0" baseline="0" noProof="0" dirty="0">
                  <a:ln>
                    <a:noFill/>
                  </a:ln>
                  <a:effectLst/>
                  <a:uLnTx/>
                  <a:uFillTx/>
                  <a:latin typeface="Segoe UI Semibold"/>
                  <a:ea typeface="+mn-ea"/>
                  <a:cs typeface="+mn-cs"/>
                </a:endParaRPr>
              </a:p>
            </p:txBody>
          </p:sp>
          <p:pic>
            <p:nvPicPr>
              <p:cNvPr id="1028" name="Picture 4" descr="Image result for helm logo black">
                <a:extLst>
                  <a:ext uri="{FF2B5EF4-FFF2-40B4-BE49-F238E27FC236}">
                    <a16:creationId xmlns:a16="http://schemas.microsoft.com/office/drawing/2014/main" id="{D14D1B20-043E-4EA9-8433-49287B70350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551455" y="3863922"/>
                <a:ext cx="272715" cy="31447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74759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D7CAD7A-1C13-4B00-8E75-8055457C7D5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295716" y="0"/>
            <a:ext cx="4140759" cy="6994524"/>
          </a:xfrm>
          <a:custGeom>
            <a:avLst/>
            <a:gdLst>
              <a:gd name="connsiteX0" fmla="*/ 0 w 4140759"/>
              <a:gd name="connsiteY0" fmla="*/ 0 h 6994524"/>
              <a:gd name="connsiteX1" fmla="*/ 4140759 w 4140759"/>
              <a:gd name="connsiteY1" fmla="*/ 0 h 6994524"/>
              <a:gd name="connsiteX2" fmla="*/ 4140759 w 4140759"/>
              <a:gd name="connsiteY2" fmla="*/ 6994524 h 6994524"/>
              <a:gd name="connsiteX3" fmla="*/ 0 w 4140759"/>
              <a:gd name="connsiteY3" fmla="*/ 6994524 h 6994524"/>
            </a:gdLst>
            <a:ahLst/>
            <a:cxnLst>
              <a:cxn ang="0">
                <a:pos x="connsiteX0" y="connsiteY0"/>
              </a:cxn>
              <a:cxn ang="0">
                <a:pos x="connsiteX1" y="connsiteY1"/>
              </a:cxn>
              <a:cxn ang="0">
                <a:pos x="connsiteX2" y="connsiteY2"/>
              </a:cxn>
              <a:cxn ang="0">
                <a:pos x="connsiteX3" y="connsiteY3"/>
              </a:cxn>
            </a:cxnLst>
            <a:rect l="l" t="t" r="r" b="b"/>
            <a:pathLst>
              <a:path w="4140759" h="6994524">
                <a:moveTo>
                  <a:pt x="0" y="0"/>
                </a:moveTo>
                <a:lnTo>
                  <a:pt x="4140759" y="0"/>
                </a:lnTo>
                <a:lnTo>
                  <a:pt x="4140759" y="6994524"/>
                </a:lnTo>
                <a:lnTo>
                  <a:pt x="0" y="6994524"/>
                </a:lnTo>
                <a:close/>
              </a:path>
            </a:pathLst>
          </a:custGeom>
        </p:spPr>
      </p:pic>
      <p:sp>
        <p:nvSpPr>
          <p:cNvPr id="11" name="Rectangle 10">
            <a:extLst>
              <a:ext uri="{FF2B5EF4-FFF2-40B4-BE49-F238E27FC236}">
                <a16:creationId xmlns:a16="http://schemas.microsoft.com/office/drawing/2014/main" id="{5E37AD68-5DBC-4739-8BAF-AA4834F3E3B9}"/>
              </a:ext>
              <a:ext uri="{C183D7F6-B498-43B3-948B-1728B52AA6E4}">
                <adec:decorative xmlns:adec="http://schemas.microsoft.com/office/drawing/2017/decorative" val="1"/>
              </a:ext>
            </a:extLst>
          </p:cNvPr>
          <p:cNvSpPr/>
          <p:nvPr/>
        </p:nvSpPr>
        <p:spPr bwMode="auto">
          <a:xfrm>
            <a:off x="8295716" y="-1"/>
            <a:ext cx="4140759" cy="5105446"/>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632779"/>
            <a:ext cx="7911399" cy="820738"/>
          </a:xfrm>
        </p:spPr>
        <p:txBody>
          <a:bodyPr/>
          <a:lstStyle/>
          <a:p>
            <a:r>
              <a:rPr lang="en-US" spc="-70"/>
              <a:t>Power grid operator uses containerized software </a:t>
            </a:r>
            <a:br>
              <a:rPr lang="en-US" spc="-70"/>
            </a:br>
            <a:r>
              <a:rPr lang="en-US" spc="-70"/>
              <a:t>to promote smart utility initiatives for 1.5M people</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nvGraphicFramePr>
        <p:xfrm>
          <a:off x="465138" y="1713954"/>
          <a:ext cx="7048484" cy="397764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118872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Legacy systems for reading meter data needed greater capacity to process large volumes of IoT data—but implementing the necessary system enhancements was difficult and expensive</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23444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err="1">
                          <a:solidFill>
                            <a:srgbClr val="000000"/>
                          </a:solidFill>
                        </a:rPr>
                        <a:t>Hafslund</a:t>
                      </a:r>
                      <a:r>
                        <a:rPr lang="en-US" sz="1600" b="0" dirty="0">
                          <a:solidFill>
                            <a:srgbClr val="000000"/>
                          </a:solidFill>
                        </a:rPr>
                        <a:t> chose to develop its own software for processing meter data. The company used Microsoft Azure as its cloud platform, AKS to manage software containers, and Azure Monitor for containers to optimize container performance. </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err="1">
                          <a:solidFill>
                            <a:srgbClr val="000000"/>
                          </a:solidFill>
                        </a:rPr>
                        <a:t>Halfslund</a:t>
                      </a:r>
                      <a:r>
                        <a:rPr lang="en-US" sz="1600" b="0" dirty="0">
                          <a:solidFill>
                            <a:srgbClr val="000000"/>
                          </a:solidFill>
                        </a:rPr>
                        <a:t> now has a standard way to create, monitor, scale, and manage applications, which means it can respond to customer needs faster.</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462443" y="757547"/>
            <a:ext cx="3777692" cy="867930"/>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We wanted a platform to speed development and testing but do it safely, without losing control over security and performance. That’s why Azure and AKS are the perfect fit for us.”</a:t>
            </a:r>
          </a:p>
        </p:txBody>
      </p:sp>
      <p:sp>
        <p:nvSpPr>
          <p:cNvPr id="14" name="Rectangle 13">
            <a:extLst>
              <a:ext uri="{FF2B5EF4-FFF2-40B4-BE49-F238E27FC236}">
                <a16:creationId xmlns:a16="http://schemas.microsoft.com/office/drawing/2014/main" id="{C92B9A04-3745-4B40-9D8F-B40B62363DB4}"/>
              </a:ext>
            </a:extLst>
          </p:cNvPr>
          <p:cNvSpPr/>
          <p:nvPr/>
        </p:nvSpPr>
        <p:spPr>
          <a:xfrm>
            <a:off x="8462443" y="1685047"/>
            <a:ext cx="3859501" cy="523220"/>
          </a:xfrm>
          <a:prstGeom prst="rect">
            <a:avLst/>
          </a:prstGeom>
        </p:spPr>
        <p:txBody>
          <a:bodyPr wrap="square">
            <a:spAutoFit/>
          </a:bodyPr>
          <a:lstStyle/>
          <a:p>
            <a:pPr marL="285750" indent="-285750">
              <a:buFont typeface="Segoe UI" panose="020B0502040204020203" pitchFamily="34" charset="0"/>
              <a:buChar char="—"/>
            </a:pPr>
            <a:r>
              <a:rPr lang="en-US" sz="1400" i="1" err="1">
                <a:solidFill>
                  <a:schemeClr val="bg1"/>
                </a:solidFill>
              </a:rPr>
              <a:t>Ståle</a:t>
            </a:r>
            <a:r>
              <a:rPr lang="en-US" sz="1400" i="1">
                <a:solidFill>
                  <a:schemeClr val="bg1"/>
                </a:solidFill>
              </a:rPr>
              <a:t> </a:t>
            </a:r>
            <a:r>
              <a:rPr lang="en-US" sz="1400" i="1" err="1">
                <a:solidFill>
                  <a:schemeClr val="bg1"/>
                </a:solidFill>
              </a:rPr>
              <a:t>Heitmann</a:t>
            </a:r>
            <a:r>
              <a:rPr lang="en-US" sz="1400" i="1">
                <a:solidFill>
                  <a:schemeClr val="bg1"/>
                </a:solidFill>
              </a:rPr>
              <a:t>, Chief Technology Officer</a:t>
            </a:r>
            <a:br>
              <a:rPr lang="en-US" sz="1400" i="1">
                <a:solidFill>
                  <a:schemeClr val="bg1"/>
                </a:solidFill>
              </a:rPr>
            </a:br>
            <a:r>
              <a:rPr lang="en-US" sz="1400" i="1" err="1">
                <a:solidFill>
                  <a:schemeClr val="bg1"/>
                </a:solidFill>
              </a:rPr>
              <a:t>Hafslund</a:t>
            </a:r>
            <a:r>
              <a:rPr lang="en-US" sz="1400" i="1">
                <a:solidFill>
                  <a:schemeClr val="bg1"/>
                </a:solidFill>
              </a:rPr>
              <a:t> </a:t>
            </a:r>
            <a:r>
              <a:rPr lang="en-US" sz="1400" i="1" err="1">
                <a:solidFill>
                  <a:schemeClr val="bg1"/>
                </a:solidFill>
              </a:rPr>
              <a:t>Nett</a:t>
            </a:r>
            <a:endParaRPr lang="en-US" sz="1400" i="1">
              <a:solidFill>
                <a:schemeClr val="bg1"/>
              </a:solidFill>
            </a:endParaRPr>
          </a:p>
        </p:txBody>
      </p:sp>
      <p:sp>
        <p:nvSpPr>
          <p:cNvPr id="21" name="Rectangle 20">
            <a:extLst>
              <a:ext uri="{FF2B5EF4-FFF2-40B4-BE49-F238E27FC236}">
                <a16:creationId xmlns:a16="http://schemas.microsoft.com/office/drawing/2014/main" id="{FAA759A6-B6A2-4D03-A54C-DF035CCD9A69}"/>
              </a:ext>
              <a:ext uri="{C183D7F6-B498-43B3-948B-1728B52AA6E4}">
                <adec:decorative xmlns:adec="http://schemas.microsoft.com/office/drawing/2017/decorative" val="1"/>
              </a:ext>
            </a:extLst>
          </p:cNvPr>
          <p:cNvSpPr/>
          <p:nvPr/>
        </p:nvSpPr>
        <p:spPr bwMode="auto">
          <a:xfrm rot="10800000">
            <a:off x="8295716" y="6330397"/>
            <a:ext cx="4140759" cy="664127"/>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globe_2" title="Icon of a sphere made of lines">
            <a:hlinkClick r:id="rId4"/>
            <a:extLst>
              <a:ext uri="{FF2B5EF4-FFF2-40B4-BE49-F238E27FC236}">
                <a16:creationId xmlns:a16="http://schemas.microsoft.com/office/drawing/2014/main" id="{2F560DD6-7D3E-4C75-99C1-3ED357125902}"/>
              </a:ext>
            </a:extLst>
          </p:cNvPr>
          <p:cNvSpPr>
            <a:spLocks noChangeAspect="1" noEditPoints="1"/>
          </p:cNvSpPr>
          <p:nvPr/>
        </p:nvSpPr>
        <p:spPr bwMode="auto">
          <a:xfrm>
            <a:off x="8478610" y="6512501"/>
            <a:ext cx="279781" cy="27978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Rectangle 21">
            <a:extLst>
              <a:ext uri="{FF2B5EF4-FFF2-40B4-BE49-F238E27FC236}">
                <a16:creationId xmlns:a16="http://schemas.microsoft.com/office/drawing/2014/main" id="{149EC0ED-6106-4519-8464-D57059136357}"/>
              </a:ext>
            </a:extLst>
          </p:cNvPr>
          <p:cNvSpPr/>
          <p:nvPr/>
        </p:nvSpPr>
        <p:spPr>
          <a:xfrm>
            <a:off x="8838725" y="6516602"/>
            <a:ext cx="2176731" cy="313904"/>
          </a:xfrm>
          <a:prstGeom prst="rect">
            <a:avLst/>
          </a:prstGeom>
        </p:spPr>
        <p:txBody>
          <a:bodyPr wrap="square">
            <a:spAutoFit/>
          </a:bodyPr>
          <a:lstStyle/>
          <a:p>
            <a:r>
              <a:rPr lang="en-US" sz="1400" dirty="0">
                <a:solidFill>
                  <a:schemeClr val="bg1"/>
                </a:solidFill>
              </a:rPr>
              <a:t>Click icon to learn more</a:t>
            </a:r>
          </a:p>
        </p:txBody>
      </p:sp>
      <p:sp>
        <p:nvSpPr>
          <p:cNvPr id="15" name="TextBox 14">
            <a:extLst>
              <a:ext uri="{FF2B5EF4-FFF2-40B4-BE49-F238E27FC236}">
                <a16:creationId xmlns:a16="http://schemas.microsoft.com/office/drawing/2014/main" id="{17D5C344-11EB-4F6A-B0EF-BBE78C155968}"/>
              </a:ext>
              <a:ext uri="{C183D7F6-B498-43B3-948B-1728B52AA6E4}">
                <adec:decorative xmlns:adec="http://schemas.microsoft.com/office/drawing/2017/decorative" val="1"/>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pic>
        <p:nvPicPr>
          <p:cNvPr id="1026" name="Picture 2">
            <a:extLst>
              <a:ext uri="{FF2B5EF4-FFF2-40B4-BE49-F238E27FC236}">
                <a16:creationId xmlns:a16="http://schemas.microsoft.com/office/drawing/2014/main" id="{E3F6BF7D-AA9B-44B5-9670-B734EA283B13}"/>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711" y="263526"/>
            <a:ext cx="974090" cy="31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1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955" y="633186"/>
            <a:ext cx="6894804" cy="411103"/>
          </a:xfrm>
        </p:spPr>
        <p:txBody>
          <a:bodyPr/>
          <a:lstStyle/>
          <a:p>
            <a:r>
              <a:rPr lang="en-US" err="1"/>
              <a:t>Hafslund</a:t>
            </a:r>
            <a:r>
              <a:rPr lang="en-US"/>
              <a:t> </a:t>
            </a:r>
            <a:r>
              <a:rPr lang="en-US" err="1"/>
              <a:t>Nett</a:t>
            </a:r>
            <a:r>
              <a:rPr lang="en-US"/>
              <a:t>: </a:t>
            </a:r>
            <a:r>
              <a:rPr lang="en-US">
                <a:solidFill>
                  <a:srgbClr val="0F78D4"/>
                </a:solidFill>
              </a:rPr>
              <a:t>architecture</a:t>
            </a: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84717" y="1437505"/>
            <a:ext cx="4022789" cy="546772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267" indent="-274267" defTabSz="932563">
              <a:buFont typeface="+mj-lt"/>
              <a:buAutoNum type="arabicPeriod"/>
              <a:defRPr/>
            </a:pPr>
            <a:r>
              <a:rPr lang="en-US" sz="1599" b="0" spc="0" dirty="0">
                <a:solidFill>
                  <a:srgbClr val="0078D4"/>
                </a:solidFill>
                <a:latin typeface="Segoe UI" panose="020B0502040204020203" pitchFamily="34" charset="0"/>
              </a:rPr>
              <a:t>Azure Pipelines automates container image build, push and release to Azure Kubernetes service, triggered by source code updates.</a:t>
            </a:r>
            <a:br>
              <a:rPr lang="en-US" sz="1599" b="0" spc="0" dirty="0">
                <a:solidFill>
                  <a:srgbClr val="0078D4"/>
                </a:solidFill>
                <a:latin typeface="Segoe UI" panose="020B0502040204020203" pitchFamily="34" charset="0"/>
              </a:rPr>
            </a:br>
            <a:endParaRPr lang="en-US" sz="1599" b="0" spc="0" dirty="0">
              <a:solidFill>
                <a:srgbClr val="0078D4"/>
              </a:solidFill>
              <a:latin typeface="Segoe UI" panose="020B0502040204020203" pitchFamily="34" charset="0"/>
            </a:endParaRPr>
          </a:p>
          <a:p>
            <a:pPr marL="274267" indent="-274267" defTabSz="932563">
              <a:buFont typeface="+mj-lt"/>
              <a:buAutoNum type="arabicPeriod"/>
              <a:defRPr/>
            </a:pPr>
            <a:r>
              <a:rPr lang="en-US" sz="1599" b="0" spc="0" dirty="0">
                <a:solidFill>
                  <a:srgbClr val="0078D4"/>
                </a:solidFill>
                <a:latin typeface="Segoe UI" panose="020B0502040204020203" pitchFamily="34" charset="0"/>
              </a:rPr>
              <a:t>Azure Kubernetes Services provides the always-on service for meter reading and connects with Azure managed databases to process the massive amounts of data the IoT devices generate</a:t>
            </a:r>
            <a:br>
              <a:rPr lang="en-US" sz="1599" b="0" spc="0" dirty="0">
                <a:solidFill>
                  <a:srgbClr val="0078D4"/>
                </a:solidFill>
                <a:latin typeface="Segoe UI" panose="020B0502040204020203" pitchFamily="34" charset="0"/>
              </a:rPr>
            </a:br>
            <a:endParaRPr lang="en-US" sz="1599" b="0" spc="0" dirty="0">
              <a:solidFill>
                <a:srgbClr val="0078D4"/>
              </a:solidFill>
              <a:latin typeface="Segoe UI" panose="020B0502040204020203" pitchFamily="34" charset="0"/>
            </a:endParaRPr>
          </a:p>
          <a:p>
            <a:pPr marL="274267" indent="-274267" defTabSz="932563">
              <a:buFont typeface="+mj-lt"/>
              <a:buAutoNum type="arabicPeriod"/>
              <a:defRPr/>
            </a:pPr>
            <a:r>
              <a:rPr lang="en-US" sz="1599" b="0" spc="0" dirty="0">
                <a:solidFill>
                  <a:srgbClr val="0078D4"/>
                </a:solidFill>
                <a:latin typeface="Segoe UI" panose="020B0502040204020203" pitchFamily="34" charset="0"/>
              </a:rPr>
              <a:t>Azure API Management serves as the secure gateway that helps connect to data and services anywhere.</a:t>
            </a:r>
            <a:br>
              <a:rPr lang="en-US" sz="1599" b="0" spc="0" dirty="0">
                <a:solidFill>
                  <a:srgbClr val="0078D4"/>
                </a:solidFill>
                <a:latin typeface="Segoe UI" panose="020B0502040204020203" pitchFamily="34" charset="0"/>
              </a:rPr>
            </a:br>
            <a:endParaRPr lang="en-US" sz="1599" b="0" spc="0" dirty="0">
              <a:solidFill>
                <a:srgbClr val="0078D4"/>
              </a:solidFill>
              <a:latin typeface="Segoe UI" panose="020B0502040204020203" pitchFamily="34" charset="0"/>
            </a:endParaRPr>
          </a:p>
          <a:p>
            <a:pPr marL="274267" indent="-274267" defTabSz="932563">
              <a:buFont typeface="+mj-lt"/>
              <a:buAutoNum type="arabicPeriod"/>
              <a:defRPr/>
            </a:pPr>
            <a:r>
              <a:rPr lang="en-US" sz="1599" b="0" spc="0" dirty="0">
                <a:solidFill>
                  <a:srgbClr val="0078D4"/>
                </a:solidFill>
                <a:latin typeface="Segoe UI" panose="020B0502040204020203" pitchFamily="34" charset="0"/>
              </a:rPr>
              <a:t>Azure network and Active Directory provides fine-grain controls for external and inter-service communication. </a:t>
            </a:r>
            <a:br>
              <a:rPr lang="en-US" sz="1599" b="0" spc="0" dirty="0">
                <a:solidFill>
                  <a:srgbClr val="0078D4"/>
                </a:solidFill>
                <a:latin typeface="Segoe UI" panose="020B0502040204020203" pitchFamily="34" charset="0"/>
              </a:rPr>
            </a:br>
            <a:endParaRPr lang="en-US" sz="1599" b="0" spc="0" dirty="0">
              <a:solidFill>
                <a:srgbClr val="0078D4"/>
              </a:solidFill>
              <a:latin typeface="Segoe UI" panose="020B0502040204020203" pitchFamily="34" charset="0"/>
            </a:endParaRPr>
          </a:p>
          <a:p>
            <a:pPr marL="274267" indent="-274267" defTabSz="932563">
              <a:buFont typeface="+mj-lt"/>
              <a:buAutoNum type="arabicPeriod"/>
              <a:defRPr/>
            </a:pPr>
            <a:r>
              <a:rPr lang="en-US" sz="1599" b="0" spc="0" dirty="0">
                <a:solidFill>
                  <a:srgbClr val="0078D4"/>
                </a:solidFill>
                <a:latin typeface="Segoe UI" panose="020B0502040204020203" pitchFamily="34" charset="0"/>
              </a:rPr>
              <a:t>Azure Monitor provides a single pane of glass for cluster-to-container monitoring.  </a:t>
            </a:r>
          </a:p>
        </p:txBody>
      </p:sp>
      <p:grpSp>
        <p:nvGrpSpPr>
          <p:cNvPr id="5" name="Group 4" descr="Hafslund case study architecture">
            <a:extLst>
              <a:ext uri="{FF2B5EF4-FFF2-40B4-BE49-F238E27FC236}">
                <a16:creationId xmlns:a16="http://schemas.microsoft.com/office/drawing/2014/main" id="{269ED124-B7C2-4163-BF79-3BA7C4C4EE1C}"/>
              </a:ext>
            </a:extLst>
          </p:cNvPr>
          <p:cNvGrpSpPr/>
          <p:nvPr/>
        </p:nvGrpSpPr>
        <p:grpSpPr>
          <a:xfrm>
            <a:off x="6116686" y="324175"/>
            <a:ext cx="5592705" cy="6372556"/>
            <a:chOff x="6116686" y="324175"/>
            <a:chExt cx="5592705" cy="6372556"/>
          </a:xfrm>
        </p:grpSpPr>
        <p:sp>
          <p:nvSpPr>
            <p:cNvPr id="165" name="Oval 164">
              <a:extLst>
                <a:ext uri="{FF2B5EF4-FFF2-40B4-BE49-F238E27FC236}">
                  <a16:creationId xmlns:a16="http://schemas.microsoft.com/office/drawing/2014/main" id="{E791D157-7854-45D8-A923-3A7833F8003E}"/>
                </a:ext>
              </a:extLst>
            </p:cNvPr>
            <p:cNvSpPr/>
            <p:nvPr/>
          </p:nvSpPr>
          <p:spPr bwMode="auto">
            <a:xfrm>
              <a:off x="7174495" y="606014"/>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168" name="Oval 167">
              <a:extLst>
                <a:ext uri="{FF2B5EF4-FFF2-40B4-BE49-F238E27FC236}">
                  <a16:creationId xmlns:a16="http://schemas.microsoft.com/office/drawing/2014/main" id="{A18D1583-4E26-46ED-A8ED-B58B31445A4D}"/>
                </a:ext>
              </a:extLst>
            </p:cNvPr>
            <p:cNvSpPr/>
            <p:nvPr/>
          </p:nvSpPr>
          <p:spPr bwMode="auto">
            <a:xfrm>
              <a:off x="6526490" y="2233182"/>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173" name="Oval 172">
              <a:extLst>
                <a:ext uri="{FF2B5EF4-FFF2-40B4-BE49-F238E27FC236}">
                  <a16:creationId xmlns:a16="http://schemas.microsoft.com/office/drawing/2014/main" id="{8E536DBD-16DF-4DCC-A688-618FF6816263}"/>
                </a:ext>
              </a:extLst>
            </p:cNvPr>
            <p:cNvSpPr/>
            <p:nvPr/>
          </p:nvSpPr>
          <p:spPr bwMode="auto">
            <a:xfrm>
              <a:off x="9961133" y="382534"/>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176" name="Oval 175">
              <a:extLst>
                <a:ext uri="{FF2B5EF4-FFF2-40B4-BE49-F238E27FC236}">
                  <a16:creationId xmlns:a16="http://schemas.microsoft.com/office/drawing/2014/main" id="{5DF637C3-2730-47F6-9603-B8DA1B923DC8}"/>
                </a:ext>
              </a:extLst>
            </p:cNvPr>
            <p:cNvSpPr/>
            <p:nvPr/>
          </p:nvSpPr>
          <p:spPr bwMode="auto">
            <a:xfrm>
              <a:off x="11291405" y="4703145"/>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sp>
          <p:nvSpPr>
            <p:cNvPr id="181" name="Rectangle: Rounded Corners 180">
              <a:extLst>
                <a:ext uri="{FF2B5EF4-FFF2-40B4-BE49-F238E27FC236}">
                  <a16:creationId xmlns:a16="http://schemas.microsoft.com/office/drawing/2014/main" id="{24B8DC72-D02B-4E25-87BA-B0185366D2A0}"/>
                </a:ext>
              </a:extLst>
            </p:cNvPr>
            <p:cNvSpPr/>
            <p:nvPr/>
          </p:nvSpPr>
          <p:spPr bwMode="auto">
            <a:xfrm>
              <a:off x="7622374" y="3672861"/>
              <a:ext cx="3353506" cy="2909865"/>
            </a:xfrm>
            <a:prstGeom prst="roundRect">
              <a:avLst>
                <a:gd name="adj" fmla="val 1551"/>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TextBox 183">
              <a:extLst>
                <a:ext uri="{FF2B5EF4-FFF2-40B4-BE49-F238E27FC236}">
                  <a16:creationId xmlns:a16="http://schemas.microsoft.com/office/drawing/2014/main" id="{5E18084F-B6D2-490B-8BCD-BD6C4DC2DF4C}"/>
                </a:ext>
              </a:extLst>
            </p:cNvPr>
            <p:cNvSpPr txBox="1"/>
            <p:nvPr/>
          </p:nvSpPr>
          <p:spPr>
            <a:xfrm>
              <a:off x="9232022" y="4329123"/>
              <a:ext cx="365760" cy="138499"/>
            </a:xfrm>
            <a:prstGeom prst="rect">
              <a:avLst/>
            </a:prstGeom>
            <a:noFill/>
          </p:spPr>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1">
                      <a:lumMod val="10000"/>
                    </a:schemeClr>
                  </a:solidFill>
                  <a:effectLst/>
                  <a:uLnTx/>
                  <a:uFillTx/>
                  <a:latin typeface="Segoe UI"/>
                  <a:ea typeface="+mn-ea"/>
                  <a:cs typeface="+mn-cs"/>
                </a:rPr>
                <a:t>…</a:t>
              </a:r>
            </a:p>
          </p:txBody>
        </p:sp>
        <p:cxnSp>
          <p:nvCxnSpPr>
            <p:cNvPr id="190" name="Connector: Elbow 189">
              <a:extLst>
                <a:ext uri="{FF2B5EF4-FFF2-40B4-BE49-F238E27FC236}">
                  <a16:creationId xmlns:a16="http://schemas.microsoft.com/office/drawing/2014/main" id="{BDBD9D52-CCCE-497D-A54A-FFB9DDFDA4F9}"/>
                </a:ext>
              </a:extLst>
            </p:cNvPr>
            <p:cNvCxnSpPr>
              <a:stCxn id="430" idx="2"/>
              <a:endCxn id="402" idx="2"/>
            </p:cNvCxnSpPr>
            <p:nvPr/>
          </p:nvCxnSpPr>
          <p:spPr>
            <a:xfrm rot="16200000" flipH="1">
              <a:off x="9286991" y="4201384"/>
              <a:ext cx="12700" cy="2629639"/>
            </a:xfrm>
            <a:prstGeom prst="bentConnector3">
              <a:avLst>
                <a:gd name="adj1" fmla="val 1174984"/>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159AD65-33D5-4EF5-A306-3E83F11A8C8A}"/>
                </a:ext>
              </a:extLst>
            </p:cNvPr>
            <p:cNvCxnSpPr/>
            <p:nvPr/>
          </p:nvCxnSpPr>
          <p:spPr>
            <a:xfrm flipH="1">
              <a:off x="8508648" y="5516204"/>
              <a:ext cx="3305" cy="137917"/>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D9B1A12-0EB6-43B8-BC44-5B60022B2851}"/>
                </a:ext>
              </a:extLst>
            </p:cNvPr>
            <p:cNvCxnSpPr/>
            <p:nvPr/>
          </p:nvCxnSpPr>
          <p:spPr>
            <a:xfrm flipH="1">
              <a:off x="9050083" y="5516204"/>
              <a:ext cx="3305" cy="137917"/>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97FBE49-A9E5-466B-A966-89BAD7CEBA3B}"/>
                </a:ext>
              </a:extLst>
            </p:cNvPr>
            <p:cNvCxnSpPr/>
            <p:nvPr/>
          </p:nvCxnSpPr>
          <p:spPr>
            <a:xfrm flipH="1">
              <a:off x="9775296" y="5516204"/>
              <a:ext cx="3305" cy="137917"/>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1" name="Rectangle: Rounded Corners 200">
              <a:extLst>
                <a:ext uri="{FF2B5EF4-FFF2-40B4-BE49-F238E27FC236}">
                  <a16:creationId xmlns:a16="http://schemas.microsoft.com/office/drawing/2014/main" id="{2A6BC288-16A5-4460-AF97-4B2BE130D277}"/>
                </a:ext>
              </a:extLst>
            </p:cNvPr>
            <p:cNvSpPr/>
            <p:nvPr/>
          </p:nvSpPr>
          <p:spPr bwMode="auto">
            <a:xfrm>
              <a:off x="6885943" y="5620979"/>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9" name="TextBox 508">
              <a:extLst>
                <a:ext uri="{FF2B5EF4-FFF2-40B4-BE49-F238E27FC236}">
                  <a16:creationId xmlns:a16="http://schemas.microsoft.com/office/drawing/2014/main" id="{169E723B-C9A7-44BC-9FB6-0360D9CB6569}"/>
                </a:ext>
              </a:extLst>
            </p:cNvPr>
            <p:cNvSpPr txBox="1"/>
            <p:nvPr/>
          </p:nvSpPr>
          <p:spPr>
            <a:xfrm>
              <a:off x="6821193" y="5482186"/>
              <a:ext cx="586699" cy="184666"/>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Terraform</a:t>
              </a:r>
            </a:p>
          </p:txBody>
        </p:sp>
        <p:cxnSp>
          <p:nvCxnSpPr>
            <p:cNvPr id="203" name="Connector: Elbow 202">
              <a:extLst>
                <a:ext uri="{FF2B5EF4-FFF2-40B4-BE49-F238E27FC236}">
                  <a16:creationId xmlns:a16="http://schemas.microsoft.com/office/drawing/2014/main" id="{8BA48BDA-F500-4B9C-94B1-153DC92BF3D0}"/>
                </a:ext>
              </a:extLst>
            </p:cNvPr>
            <p:cNvCxnSpPr>
              <a:cxnSpLocks/>
              <a:stCxn id="201" idx="2"/>
              <a:endCxn id="461" idx="2"/>
            </p:cNvCxnSpPr>
            <p:nvPr/>
          </p:nvCxnSpPr>
          <p:spPr>
            <a:xfrm rot="16200000" flipH="1">
              <a:off x="8263525" y="4929196"/>
              <a:ext cx="364440" cy="2662405"/>
            </a:xfrm>
            <a:prstGeom prst="bentConnector3">
              <a:avLst>
                <a:gd name="adj1" fmla="val 169136"/>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8D90D70-8297-4BD5-91E8-F87C365B2B82}"/>
                </a:ext>
              </a:extLst>
            </p:cNvPr>
            <p:cNvCxnSpPr>
              <a:cxnSpLocks/>
            </p:cNvCxnSpPr>
            <p:nvPr/>
          </p:nvCxnSpPr>
          <p:spPr>
            <a:xfrm flipV="1">
              <a:off x="7972172" y="6442549"/>
              <a:ext cx="1" cy="254182"/>
            </a:xfrm>
            <a:prstGeom prst="line">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B4A4F221-C028-4E45-862B-A88EB7805AAE}"/>
                </a:ext>
              </a:extLst>
            </p:cNvPr>
            <p:cNvCxnSpPr>
              <a:cxnSpLocks/>
              <a:stCxn id="201" idx="3"/>
            </p:cNvCxnSpPr>
            <p:nvPr/>
          </p:nvCxnSpPr>
          <p:spPr>
            <a:xfrm>
              <a:off x="7343143" y="5849579"/>
              <a:ext cx="270593" cy="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7F73BE49-7123-4687-BCF1-E6B3F249EC38}"/>
                </a:ext>
              </a:extLst>
            </p:cNvPr>
            <p:cNvSpPr txBox="1"/>
            <p:nvPr/>
          </p:nvSpPr>
          <p:spPr>
            <a:xfrm>
              <a:off x="7622374" y="3476284"/>
              <a:ext cx="983390" cy="138499"/>
            </a:xfrm>
            <a:prstGeom prst="rect">
              <a:avLst/>
            </a:prstGeom>
            <a:noFill/>
          </p:spPr>
          <p:txBody>
            <a:bodyPr wrap="square" lIns="0" tIns="0" rIns="0" bIns="0" rtlCol="0" anchor="b">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Infrastructure</a:t>
              </a:r>
            </a:p>
          </p:txBody>
        </p:sp>
        <p:sp>
          <p:nvSpPr>
            <p:cNvPr id="207" name="Rectangle: Rounded Corners 206">
              <a:extLst>
                <a:ext uri="{FF2B5EF4-FFF2-40B4-BE49-F238E27FC236}">
                  <a16:creationId xmlns:a16="http://schemas.microsoft.com/office/drawing/2014/main" id="{5191D45E-B874-449A-9D61-A5A35337C23E}"/>
                </a:ext>
              </a:extLst>
            </p:cNvPr>
            <p:cNvSpPr/>
            <p:nvPr/>
          </p:nvSpPr>
          <p:spPr bwMode="auto">
            <a:xfrm>
              <a:off x="7622374" y="1823067"/>
              <a:ext cx="3353506" cy="1464085"/>
            </a:xfrm>
            <a:prstGeom prst="roundRect">
              <a:avLst>
                <a:gd name="adj" fmla="val 1551"/>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TextBox 207">
              <a:extLst>
                <a:ext uri="{FF2B5EF4-FFF2-40B4-BE49-F238E27FC236}">
                  <a16:creationId xmlns:a16="http://schemas.microsoft.com/office/drawing/2014/main" id="{49807314-D074-4BE1-B9A0-F459F8A6D512}"/>
                </a:ext>
              </a:extLst>
            </p:cNvPr>
            <p:cNvSpPr txBox="1"/>
            <p:nvPr/>
          </p:nvSpPr>
          <p:spPr>
            <a:xfrm>
              <a:off x="7622374" y="1628720"/>
              <a:ext cx="235642" cy="138499"/>
            </a:xfrm>
            <a:prstGeom prst="rect">
              <a:avLst/>
            </a:prstGeom>
            <a:noFill/>
          </p:spPr>
          <p:txBody>
            <a:bodyPr wrap="none" lIns="0" tIns="0" rIns="0" bIns="0" rtlCol="0" anchor="b">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AKS</a:t>
              </a:r>
            </a:p>
          </p:txBody>
        </p:sp>
        <p:sp>
          <p:nvSpPr>
            <p:cNvPr id="209" name="TextBox 208">
              <a:extLst>
                <a:ext uri="{FF2B5EF4-FFF2-40B4-BE49-F238E27FC236}">
                  <a16:creationId xmlns:a16="http://schemas.microsoft.com/office/drawing/2014/main" id="{6648CC4E-487F-4273-BF62-9D0B43279625}"/>
                </a:ext>
              </a:extLst>
            </p:cNvPr>
            <p:cNvSpPr txBox="1"/>
            <p:nvPr/>
          </p:nvSpPr>
          <p:spPr>
            <a:xfrm>
              <a:off x="9232022" y="2855315"/>
              <a:ext cx="365760" cy="138499"/>
            </a:xfrm>
            <a:prstGeom prst="rect">
              <a:avLst/>
            </a:prstGeom>
            <a:noFill/>
          </p:spPr>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mn-ea"/>
                  <a:cs typeface="+mn-cs"/>
                </a:rPr>
                <a:t>…</a:t>
              </a:r>
            </a:p>
          </p:txBody>
        </p:sp>
        <p:sp>
          <p:nvSpPr>
            <p:cNvPr id="210" name="Oval 209">
              <a:extLst>
                <a:ext uri="{FF2B5EF4-FFF2-40B4-BE49-F238E27FC236}">
                  <a16:creationId xmlns:a16="http://schemas.microsoft.com/office/drawing/2014/main" id="{29CF4099-2C21-4BC0-9807-032BBC025BF6}"/>
                </a:ext>
              </a:extLst>
            </p:cNvPr>
            <p:cNvSpPr/>
            <p:nvPr/>
          </p:nvSpPr>
          <p:spPr bwMode="auto">
            <a:xfrm>
              <a:off x="10764790" y="1658340"/>
              <a:ext cx="382493" cy="334683"/>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Rounded Corners 210">
              <a:extLst>
                <a:ext uri="{FF2B5EF4-FFF2-40B4-BE49-F238E27FC236}">
                  <a16:creationId xmlns:a16="http://schemas.microsoft.com/office/drawing/2014/main" id="{4A9F2A1E-6A73-4331-B6F9-8D61C998D82D}"/>
                </a:ext>
              </a:extLst>
            </p:cNvPr>
            <p:cNvSpPr/>
            <p:nvPr/>
          </p:nvSpPr>
          <p:spPr bwMode="auto">
            <a:xfrm>
              <a:off x="9355751" y="1983051"/>
              <a:ext cx="650357" cy="228600"/>
            </a:xfrm>
            <a:prstGeom prst="roundRect">
              <a:avLst>
                <a:gd name="adj" fmla="val 1551"/>
              </a:avLst>
            </a:prstGeom>
            <a:solidFill>
              <a:srgbClr val="FCFDFE"/>
            </a:solid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Semibold"/>
                  <a:ea typeface="+mn-ea"/>
                  <a:cs typeface="Segoe UI" pitchFamily="34" charset="0"/>
                </a:rPr>
                <a:t>Namespace</a:t>
              </a:r>
            </a:p>
          </p:txBody>
        </p:sp>
        <p:sp>
          <p:nvSpPr>
            <p:cNvPr id="212" name="TextBox 211">
              <a:extLst>
                <a:ext uri="{FF2B5EF4-FFF2-40B4-BE49-F238E27FC236}">
                  <a16:creationId xmlns:a16="http://schemas.microsoft.com/office/drawing/2014/main" id="{51B40333-9243-4372-A477-5E95D9CC5D8D}"/>
                </a:ext>
              </a:extLst>
            </p:cNvPr>
            <p:cNvSpPr txBox="1"/>
            <p:nvPr/>
          </p:nvSpPr>
          <p:spPr>
            <a:xfrm>
              <a:off x="9056140" y="2028102"/>
              <a:ext cx="365760" cy="138499"/>
            </a:xfrm>
            <a:prstGeom prst="rect">
              <a:avLst/>
            </a:prstGeom>
            <a:noFill/>
          </p:spPr>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mn-ea"/>
                  <a:cs typeface="+mn-cs"/>
                </a:rPr>
                <a:t>…</a:t>
              </a:r>
            </a:p>
          </p:txBody>
        </p:sp>
        <p:cxnSp>
          <p:nvCxnSpPr>
            <p:cNvPr id="213" name="Connector: Elbow 212">
              <a:extLst>
                <a:ext uri="{FF2B5EF4-FFF2-40B4-BE49-F238E27FC236}">
                  <a16:creationId xmlns:a16="http://schemas.microsoft.com/office/drawing/2014/main" id="{1FD9E2F8-27AE-4F1E-A686-0611571C4231}"/>
                </a:ext>
              </a:extLst>
            </p:cNvPr>
            <p:cNvCxnSpPr>
              <a:stCxn id="471" idx="3"/>
              <a:endCxn id="211" idx="2"/>
            </p:cNvCxnSpPr>
            <p:nvPr/>
          </p:nvCxnSpPr>
          <p:spPr>
            <a:xfrm flipV="1">
              <a:off x="7341881" y="2211651"/>
              <a:ext cx="2339049" cy="163489"/>
            </a:xfrm>
            <a:prstGeom prst="bentConnector2">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4A3A66F-3D95-45EA-AD73-CF05F1E109F2}"/>
                </a:ext>
              </a:extLst>
            </p:cNvPr>
            <p:cNvCxnSpPr>
              <a:cxnSpLocks/>
            </p:cNvCxnSpPr>
            <p:nvPr/>
          </p:nvCxnSpPr>
          <p:spPr>
            <a:xfrm>
              <a:off x="8068055" y="2213464"/>
              <a:ext cx="0" cy="159193"/>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648234FF-3966-47D3-A55F-157CB00761ED}"/>
                </a:ext>
              </a:extLst>
            </p:cNvPr>
            <p:cNvCxnSpPr>
              <a:cxnSpLocks/>
            </p:cNvCxnSpPr>
            <p:nvPr/>
          </p:nvCxnSpPr>
          <p:spPr>
            <a:xfrm>
              <a:off x="8797110" y="2213464"/>
              <a:ext cx="0" cy="162272"/>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6" name="Rectangle: Rounded Corners 215">
              <a:extLst>
                <a:ext uri="{FF2B5EF4-FFF2-40B4-BE49-F238E27FC236}">
                  <a16:creationId xmlns:a16="http://schemas.microsoft.com/office/drawing/2014/main" id="{1A83025F-FC9A-4971-B7C4-595F694EDCB9}"/>
                </a:ext>
              </a:extLst>
            </p:cNvPr>
            <p:cNvSpPr/>
            <p:nvPr/>
          </p:nvSpPr>
          <p:spPr bwMode="auto">
            <a:xfrm>
              <a:off x="7742877" y="1983051"/>
              <a:ext cx="650357" cy="228600"/>
            </a:xfrm>
            <a:prstGeom prst="roundRect">
              <a:avLst>
                <a:gd name="adj" fmla="val 1551"/>
              </a:avLst>
            </a:prstGeom>
            <a:solidFill>
              <a:srgbClr val="FCFDFE"/>
            </a:solid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Namespace</a:t>
              </a:r>
            </a:p>
          </p:txBody>
        </p:sp>
        <p:sp>
          <p:nvSpPr>
            <p:cNvPr id="217" name="Rectangle: Rounded Corners 216">
              <a:extLst>
                <a:ext uri="{FF2B5EF4-FFF2-40B4-BE49-F238E27FC236}">
                  <a16:creationId xmlns:a16="http://schemas.microsoft.com/office/drawing/2014/main" id="{FFD278F2-35F8-452D-B0CB-15A9C86A7EA5}"/>
                </a:ext>
              </a:extLst>
            </p:cNvPr>
            <p:cNvSpPr/>
            <p:nvPr/>
          </p:nvSpPr>
          <p:spPr bwMode="auto">
            <a:xfrm>
              <a:off x="8471932" y="1983051"/>
              <a:ext cx="650357" cy="228600"/>
            </a:xfrm>
            <a:prstGeom prst="roundRect">
              <a:avLst>
                <a:gd name="adj" fmla="val 1551"/>
              </a:avLst>
            </a:prstGeom>
            <a:solidFill>
              <a:srgbClr val="FCFDFE"/>
            </a:solid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Semibold"/>
                  <a:ea typeface="+mn-ea"/>
                  <a:cs typeface="Segoe UI" pitchFamily="34" charset="0"/>
                </a:rPr>
                <a:t>Namespace</a:t>
              </a:r>
            </a:p>
          </p:txBody>
        </p:sp>
        <p:cxnSp>
          <p:nvCxnSpPr>
            <p:cNvPr id="218" name="Connector: Elbow 217">
              <a:extLst>
                <a:ext uri="{FF2B5EF4-FFF2-40B4-BE49-F238E27FC236}">
                  <a16:creationId xmlns:a16="http://schemas.microsoft.com/office/drawing/2014/main" id="{F53C7B80-EBFD-4CFF-A61B-530CEE253D5A}"/>
                </a:ext>
              </a:extLst>
            </p:cNvPr>
            <p:cNvCxnSpPr>
              <a:cxnSpLocks/>
              <a:stCxn id="469" idx="0"/>
              <a:endCxn id="292" idx="1"/>
            </p:cNvCxnSpPr>
            <p:nvPr/>
          </p:nvCxnSpPr>
          <p:spPr>
            <a:xfrm rot="5400000" flipH="1" flipV="1">
              <a:off x="7444760" y="1007149"/>
              <a:ext cx="427744" cy="1088178"/>
            </a:xfrm>
            <a:prstGeom prst="bentConnector2">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Connector: Elbow 218">
              <a:extLst>
                <a:ext uri="{FF2B5EF4-FFF2-40B4-BE49-F238E27FC236}">
                  <a16:creationId xmlns:a16="http://schemas.microsoft.com/office/drawing/2014/main" id="{BC4F0948-22D3-4A62-A2C8-17ECC5DC583F}"/>
                </a:ext>
              </a:extLst>
            </p:cNvPr>
            <p:cNvCxnSpPr>
              <a:stCxn id="491" idx="0"/>
              <a:endCxn id="292" idx="1"/>
            </p:cNvCxnSpPr>
            <p:nvPr/>
          </p:nvCxnSpPr>
          <p:spPr>
            <a:xfrm rot="5400000" flipH="1" flipV="1">
              <a:off x="5534650" y="2148003"/>
              <a:ext cx="3478707" cy="1857435"/>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5C75ECF6-6BCD-4E6D-B291-840D48110770}"/>
                </a:ext>
              </a:extLst>
            </p:cNvPr>
            <p:cNvCxnSpPr/>
            <p:nvPr/>
          </p:nvCxnSpPr>
          <p:spPr>
            <a:xfrm rot="16200000" flipV="1">
              <a:off x="8155656" y="588908"/>
              <a:ext cx="116296" cy="437558"/>
            </a:xfrm>
            <a:prstGeom prst="bentConnector2">
              <a:avLst/>
            </a:prstGeom>
            <a:ln w="12700">
              <a:solidFill>
                <a:srgbClr val="0000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4" name="TextBox 503">
              <a:extLst>
                <a:ext uri="{FF2B5EF4-FFF2-40B4-BE49-F238E27FC236}">
                  <a16:creationId xmlns:a16="http://schemas.microsoft.com/office/drawing/2014/main" id="{F75D827E-1DF9-4F5B-A2BC-441EB901B84C}"/>
                </a:ext>
              </a:extLst>
            </p:cNvPr>
            <p:cNvSpPr txBox="1"/>
            <p:nvPr/>
          </p:nvSpPr>
          <p:spPr>
            <a:xfrm>
              <a:off x="10489477" y="664046"/>
              <a:ext cx="522579" cy="387798"/>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err="1">
                  <a:ln>
                    <a:noFill/>
                  </a:ln>
                  <a:effectLst/>
                  <a:uLnTx/>
                  <a:uFillTx/>
                  <a:latin typeface="Segoe UI Semibold"/>
                  <a:ea typeface="+mn-ea"/>
                  <a:cs typeface="+mn-cs"/>
                </a:rPr>
                <a:t>Halsfund</a:t>
              </a:r>
              <a:br>
                <a:rPr lang="en-US" sz="1000">
                  <a:latin typeface="Segoe UI Semibold"/>
                </a:rPr>
              </a:br>
              <a:r>
                <a:rPr kumimoji="0" lang="en-US" sz="1000" b="0" i="0" u="none" strike="noStrike" kern="1200" cap="none" spc="0" normalizeH="0" baseline="0" noProof="0" err="1">
                  <a:ln>
                    <a:noFill/>
                  </a:ln>
                  <a:effectLst/>
                  <a:uLnTx/>
                  <a:uFillTx/>
                  <a:latin typeface="Segoe UI Semibold"/>
                  <a:ea typeface="+mn-ea"/>
                  <a:cs typeface="+mn-cs"/>
                </a:rPr>
                <a:t>Nett</a:t>
              </a:r>
              <a:r>
                <a:rPr kumimoji="0" lang="en-US" sz="1000" b="0" i="0" u="none" strike="noStrike" kern="1200" cap="none" spc="0" normalizeH="0" baseline="0" noProof="0">
                  <a:ln>
                    <a:noFill/>
                  </a:ln>
                  <a:effectLst/>
                  <a:uLnTx/>
                  <a:uFillTx/>
                  <a:latin typeface="Segoe UI Semibold"/>
                  <a:ea typeface="+mn-ea"/>
                  <a:cs typeface="+mn-cs"/>
                </a:rPr>
                <a:t> </a:t>
              </a:r>
              <a:br>
                <a:rPr kumimoji="0" lang="en-US" sz="1000" b="0" i="0" u="none" strike="noStrike" kern="1200" cap="none" spc="0" normalizeH="0" baseline="0" noProof="0">
                  <a:ln>
                    <a:noFill/>
                  </a:ln>
                  <a:effectLst/>
                  <a:uLnTx/>
                  <a:uFillTx/>
                  <a:latin typeface="Segoe UI Semibold"/>
                  <a:ea typeface="+mn-ea"/>
                  <a:cs typeface="+mn-cs"/>
                </a:rPr>
              </a:br>
              <a:r>
                <a:rPr kumimoji="0" lang="en-US" sz="800" b="0" i="1" u="none" strike="noStrike" kern="1200" cap="none" spc="0" normalizeH="0" baseline="0" noProof="0">
                  <a:ln>
                    <a:noFill/>
                  </a:ln>
                  <a:effectLst/>
                  <a:uLnTx/>
                  <a:uFillTx/>
                  <a:latin typeface="Segoe UI Semibold"/>
                  <a:ea typeface="+mn-ea"/>
                  <a:cs typeface="+mn-cs"/>
                </a:rPr>
                <a:t>CSS Styles</a:t>
              </a:r>
              <a:endParaRPr kumimoji="0" lang="en-US" sz="1000" b="0" i="1" u="none" strike="noStrike" kern="1200" cap="none" spc="0" normalizeH="0" baseline="0" noProof="0">
                <a:ln>
                  <a:noFill/>
                </a:ln>
                <a:effectLst/>
                <a:uLnTx/>
                <a:uFillTx/>
                <a:latin typeface="Segoe UI Semibold"/>
                <a:ea typeface="+mn-ea"/>
                <a:cs typeface="+mn-cs"/>
              </a:endParaRPr>
            </a:p>
          </p:txBody>
        </p:sp>
        <p:sp>
          <p:nvSpPr>
            <p:cNvPr id="506" name="Rectangle: Rounded Corners 505">
              <a:extLst>
                <a:ext uri="{FF2B5EF4-FFF2-40B4-BE49-F238E27FC236}">
                  <a16:creationId xmlns:a16="http://schemas.microsoft.com/office/drawing/2014/main" id="{8FE17504-7897-47B5-981C-53EB47830BA9}"/>
                </a:ext>
              </a:extLst>
            </p:cNvPr>
            <p:cNvSpPr/>
            <p:nvPr/>
          </p:nvSpPr>
          <p:spPr bwMode="auto">
            <a:xfrm>
              <a:off x="10522653" y="1108766"/>
              <a:ext cx="457200" cy="457200"/>
            </a:xfrm>
            <a:prstGeom prst="roundRect">
              <a:avLst>
                <a:gd name="adj" fmla="val 5334"/>
              </a:avLst>
            </a:prstGeom>
            <a:solidFill>
              <a:srgbClr val="50E6FF">
                <a:alpha val="1000"/>
              </a:srgbClr>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507" name="Graphic 506">
              <a:extLst>
                <a:ext uri="{FF2B5EF4-FFF2-40B4-BE49-F238E27FC236}">
                  <a16:creationId xmlns:a16="http://schemas.microsoft.com/office/drawing/2014/main" id="{83BAFC3A-B1DD-4627-BF37-7E657CB1EA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95805" y="1181918"/>
              <a:ext cx="310896" cy="310896"/>
            </a:xfrm>
            <a:prstGeom prst="rect">
              <a:avLst/>
            </a:prstGeom>
          </p:spPr>
        </p:pic>
        <p:cxnSp>
          <p:nvCxnSpPr>
            <p:cNvPr id="222" name="Straight Arrow Connector 221">
              <a:extLst>
                <a:ext uri="{FF2B5EF4-FFF2-40B4-BE49-F238E27FC236}">
                  <a16:creationId xmlns:a16="http://schemas.microsoft.com/office/drawing/2014/main" id="{BA2548FF-0D10-441E-B63A-537980F23200}"/>
                </a:ext>
              </a:extLst>
            </p:cNvPr>
            <p:cNvCxnSpPr>
              <a:stCxn id="275" idx="1"/>
              <a:endCxn id="282" idx="3"/>
            </p:cNvCxnSpPr>
            <p:nvPr/>
          </p:nvCxnSpPr>
          <p:spPr>
            <a:xfrm flipH="1">
              <a:off x="9691395" y="1337366"/>
              <a:ext cx="183507" cy="0"/>
            </a:xfrm>
            <a:prstGeom prst="straightConnector1">
              <a:avLst/>
            </a:prstGeom>
            <a:ln w="12700">
              <a:solidFill>
                <a:srgbClr val="00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1E9FB77E-8A14-448B-A6E8-1698E8B94D8E}"/>
                </a:ext>
              </a:extLst>
            </p:cNvPr>
            <p:cNvCxnSpPr>
              <a:stCxn id="509" idx="0"/>
              <a:endCxn id="492" idx="3"/>
            </p:cNvCxnSpPr>
            <p:nvPr/>
          </p:nvCxnSpPr>
          <p:spPr>
            <a:xfrm rot="16200000" flipV="1">
              <a:off x="6746924" y="5114566"/>
              <a:ext cx="194582" cy="540657"/>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B81AD2E9-BEB3-41D7-BD2A-24C24F3E85BC}"/>
                </a:ext>
              </a:extLst>
            </p:cNvPr>
            <p:cNvCxnSpPr>
              <a:stCxn id="201" idx="1"/>
            </p:cNvCxnSpPr>
            <p:nvPr/>
          </p:nvCxnSpPr>
          <p:spPr>
            <a:xfrm rot="10800000" flipH="1">
              <a:off x="6885942" y="1213423"/>
              <a:ext cx="4495843" cy="4636156"/>
            </a:xfrm>
            <a:prstGeom prst="bentConnector4">
              <a:avLst>
                <a:gd name="adj1" fmla="val -20904"/>
                <a:gd name="adj2" fmla="val 122463"/>
              </a:avLst>
            </a:prstGeom>
            <a:ln w="12700">
              <a:solidFill>
                <a:srgbClr val="00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715845FF-DBA4-4FB0-B92E-28248323DC9D}"/>
                </a:ext>
              </a:extLst>
            </p:cNvPr>
            <p:cNvCxnSpPr>
              <a:cxnSpLocks/>
              <a:endCxn id="359" idx="0"/>
            </p:cNvCxnSpPr>
            <p:nvPr/>
          </p:nvCxnSpPr>
          <p:spPr>
            <a:xfrm rot="10800000" flipV="1">
              <a:off x="7114973" y="2925247"/>
              <a:ext cx="501590" cy="363360"/>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502" name="Rectangle 501">
              <a:extLst>
                <a:ext uri="{FF2B5EF4-FFF2-40B4-BE49-F238E27FC236}">
                  <a16:creationId xmlns:a16="http://schemas.microsoft.com/office/drawing/2014/main" id="{6BF9E989-BC75-4BE8-AA9C-2E3027CF4ED5}"/>
                </a:ext>
              </a:extLst>
            </p:cNvPr>
            <p:cNvSpPr/>
            <p:nvPr/>
          </p:nvSpPr>
          <p:spPr bwMode="auto">
            <a:xfrm>
              <a:off x="6957215" y="2755647"/>
              <a:ext cx="318052" cy="33395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503" name="Graphic 502">
              <a:extLst>
                <a:ext uri="{FF2B5EF4-FFF2-40B4-BE49-F238E27FC236}">
                  <a16:creationId xmlns:a16="http://schemas.microsoft.com/office/drawing/2014/main" id="{2436743B-29B2-414F-842D-EE30841AD9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4907" y="2810426"/>
              <a:ext cx="238591" cy="238591"/>
            </a:xfrm>
            <a:prstGeom prst="rect">
              <a:avLst/>
            </a:prstGeom>
          </p:spPr>
        </p:pic>
        <p:sp>
          <p:nvSpPr>
            <p:cNvPr id="501" name="TextBox 500">
              <a:extLst>
                <a:ext uri="{FF2B5EF4-FFF2-40B4-BE49-F238E27FC236}">
                  <a16:creationId xmlns:a16="http://schemas.microsoft.com/office/drawing/2014/main" id="{544E0FF3-8FFD-4744-B27C-6F33344C0B30}"/>
                </a:ext>
              </a:extLst>
            </p:cNvPr>
            <p:cNvSpPr txBox="1"/>
            <p:nvPr/>
          </p:nvSpPr>
          <p:spPr>
            <a:xfrm>
              <a:off x="6593652" y="2811057"/>
              <a:ext cx="333425" cy="221599"/>
            </a:xfrm>
            <a:prstGeom prst="rect">
              <a:avLst/>
            </a:prstGeom>
            <a:noFill/>
          </p:spPr>
          <p:txBody>
            <a:bodyPr wrap="none" lIns="0" tIns="0" rIns="0" bIns="0" rtlCol="0" anchor="b">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ea typeface="+mn-ea"/>
                  <a:cs typeface="+mn-cs"/>
                </a:rPr>
                <a:t>Express</a:t>
              </a:r>
              <a:br>
                <a:rPr kumimoji="0" lang="en-US" sz="800" b="0" i="0" u="none" strike="noStrike" kern="1200" cap="none" spc="0" normalizeH="0" baseline="0" noProof="0">
                  <a:ln>
                    <a:noFill/>
                  </a:ln>
                  <a:effectLst/>
                  <a:uLnTx/>
                  <a:uFillTx/>
                  <a:ea typeface="+mn-ea"/>
                  <a:cs typeface="+mn-cs"/>
                </a:rPr>
              </a:br>
              <a:r>
                <a:rPr kumimoji="0" lang="en-US" sz="800" b="0" i="0" u="none" strike="noStrike" kern="1200" cap="none" spc="0" normalizeH="0" baseline="0" noProof="0">
                  <a:ln>
                    <a:noFill/>
                  </a:ln>
                  <a:effectLst/>
                  <a:uLnTx/>
                  <a:uFillTx/>
                  <a:ea typeface="+mn-ea"/>
                  <a:cs typeface="+mn-cs"/>
                </a:rPr>
                <a:t>Routes</a:t>
              </a:r>
            </a:p>
          </p:txBody>
        </p:sp>
        <p:pic>
          <p:nvPicPr>
            <p:cNvPr id="498" name="Graphic 497">
              <a:extLst>
                <a:ext uri="{FF2B5EF4-FFF2-40B4-BE49-F238E27FC236}">
                  <a16:creationId xmlns:a16="http://schemas.microsoft.com/office/drawing/2014/main" id="{D3E0E934-3D1A-49B8-94BA-1D2E6EA819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22502" y="1672723"/>
              <a:ext cx="310896" cy="310896"/>
            </a:xfrm>
            <a:prstGeom prst="rect">
              <a:avLst/>
            </a:prstGeom>
          </p:spPr>
        </p:pic>
        <p:sp>
          <p:nvSpPr>
            <p:cNvPr id="499" name="TextBox 498">
              <a:extLst>
                <a:ext uri="{FF2B5EF4-FFF2-40B4-BE49-F238E27FC236}">
                  <a16:creationId xmlns:a16="http://schemas.microsoft.com/office/drawing/2014/main" id="{66EC8207-1775-4EDC-A665-F69405221C20}"/>
                </a:ext>
              </a:extLst>
            </p:cNvPr>
            <p:cNvSpPr txBox="1"/>
            <p:nvPr/>
          </p:nvSpPr>
          <p:spPr>
            <a:xfrm>
              <a:off x="11184764" y="1715316"/>
              <a:ext cx="386324" cy="221599"/>
            </a:xfrm>
            <a:prstGeom prst="rect">
              <a:avLst/>
            </a:prstGeom>
            <a:noFill/>
          </p:spPr>
          <p:txBody>
            <a:bodyPr wrap="none" lIns="0" tIns="0" rIns="0" bIns="0" rtlCol="0" anchor="b">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800" i="0" u="none" strike="noStrike" kern="1200" cap="none" spc="0" normalizeH="0" baseline="0" noProof="0">
                  <a:ln>
                    <a:noFill/>
                  </a:ln>
                  <a:effectLst/>
                  <a:uLnTx/>
                  <a:uFillTx/>
                  <a:ea typeface="+mn-ea"/>
                  <a:cs typeface="+mn-cs"/>
                </a:rPr>
                <a:t>Virtual</a:t>
              </a:r>
              <a:br>
                <a:rPr kumimoji="0" lang="en-US" sz="800" i="0" u="none" strike="noStrike" kern="1200" cap="none" spc="0" normalizeH="0" baseline="0" noProof="0">
                  <a:ln>
                    <a:noFill/>
                  </a:ln>
                  <a:effectLst/>
                  <a:uLnTx/>
                  <a:uFillTx/>
                  <a:ea typeface="+mn-ea"/>
                  <a:cs typeface="+mn-cs"/>
                </a:rPr>
              </a:br>
              <a:r>
                <a:rPr kumimoji="0" lang="en-US" sz="800" i="0" u="none" strike="noStrike" kern="1200" cap="none" spc="0" normalizeH="0" baseline="0" noProof="0">
                  <a:ln>
                    <a:noFill/>
                  </a:ln>
                  <a:effectLst/>
                  <a:uLnTx/>
                  <a:uFillTx/>
                  <a:ea typeface="+mn-ea"/>
                  <a:cs typeface="+mn-cs"/>
                </a:rPr>
                <a:t>Network</a:t>
              </a:r>
            </a:p>
          </p:txBody>
        </p:sp>
        <p:cxnSp>
          <p:nvCxnSpPr>
            <p:cNvPr id="228" name="Connector: Elbow 227">
              <a:extLst>
                <a:ext uri="{FF2B5EF4-FFF2-40B4-BE49-F238E27FC236}">
                  <a16:creationId xmlns:a16="http://schemas.microsoft.com/office/drawing/2014/main" id="{AD5BF4DB-22AB-4035-997D-213A6705444C}"/>
                </a:ext>
              </a:extLst>
            </p:cNvPr>
            <p:cNvCxnSpPr>
              <a:stCxn id="400" idx="0"/>
              <a:endCxn id="367" idx="1"/>
            </p:cNvCxnSpPr>
            <p:nvPr/>
          </p:nvCxnSpPr>
          <p:spPr>
            <a:xfrm rot="5400000" flipH="1" flipV="1">
              <a:off x="10736715" y="4267145"/>
              <a:ext cx="323035" cy="592843"/>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9" name="Connector: Elbow 228">
              <a:extLst>
                <a:ext uri="{FF2B5EF4-FFF2-40B4-BE49-F238E27FC236}">
                  <a16:creationId xmlns:a16="http://schemas.microsoft.com/office/drawing/2014/main" id="{2BFBAD6A-1AEE-491F-A7EB-2CA31EE1F02C}"/>
                </a:ext>
              </a:extLst>
            </p:cNvPr>
            <p:cNvCxnSpPr>
              <a:stCxn id="207" idx="3"/>
              <a:endCxn id="365" idx="0"/>
            </p:cNvCxnSpPr>
            <p:nvPr/>
          </p:nvCxnSpPr>
          <p:spPr>
            <a:xfrm>
              <a:off x="10975880" y="2555110"/>
              <a:ext cx="447375" cy="1238251"/>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0" name="Connector: Elbow 229">
              <a:extLst>
                <a:ext uri="{FF2B5EF4-FFF2-40B4-BE49-F238E27FC236}">
                  <a16:creationId xmlns:a16="http://schemas.microsoft.com/office/drawing/2014/main" id="{0C809C96-B9A5-4863-A9F3-A25DDA9DFEDA}"/>
                </a:ext>
              </a:extLst>
            </p:cNvPr>
            <p:cNvCxnSpPr>
              <a:cxnSpLocks/>
              <a:stCxn id="292" idx="3"/>
              <a:endCxn id="207" idx="0"/>
            </p:cNvCxnSpPr>
            <p:nvPr/>
          </p:nvCxnSpPr>
          <p:spPr>
            <a:xfrm>
              <a:off x="8659921" y="1337366"/>
              <a:ext cx="320040" cy="485701"/>
            </a:xfrm>
            <a:prstGeom prst="bentConnector2">
              <a:avLst/>
            </a:prstGeom>
            <a:ln w="12700">
              <a:solidFill>
                <a:srgbClr val="0000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35E1E5B8-64F8-45D2-8A44-9A38D7345014}"/>
                </a:ext>
              </a:extLst>
            </p:cNvPr>
            <p:cNvCxnSpPr>
              <a:cxnSpLocks/>
              <a:stCxn id="207" idx="2"/>
              <a:endCxn id="181" idx="0"/>
            </p:cNvCxnSpPr>
            <p:nvPr/>
          </p:nvCxnSpPr>
          <p:spPr>
            <a:xfrm>
              <a:off x="9299127" y="3287152"/>
              <a:ext cx="0" cy="385709"/>
            </a:xfrm>
            <a:prstGeom prst="straightConnector1">
              <a:avLst/>
            </a:prstGeom>
            <a:ln w="12700">
              <a:solidFill>
                <a:schemeClr val="bg1"/>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494" name="TextBox 493">
              <a:extLst>
                <a:ext uri="{FF2B5EF4-FFF2-40B4-BE49-F238E27FC236}">
                  <a16:creationId xmlns:a16="http://schemas.microsoft.com/office/drawing/2014/main" id="{02BF2942-A945-4E53-9B46-D66EB282D48B}"/>
                </a:ext>
              </a:extLst>
            </p:cNvPr>
            <p:cNvSpPr txBox="1"/>
            <p:nvPr/>
          </p:nvSpPr>
          <p:spPr>
            <a:xfrm>
              <a:off x="9551143" y="3834508"/>
              <a:ext cx="455253" cy="2769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Table</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Storage</a:t>
              </a:r>
            </a:p>
          </p:txBody>
        </p:sp>
        <p:sp>
          <p:nvSpPr>
            <p:cNvPr id="496" name="Rectangle: Rounded Corners 495">
              <a:extLst>
                <a:ext uri="{FF2B5EF4-FFF2-40B4-BE49-F238E27FC236}">
                  <a16:creationId xmlns:a16="http://schemas.microsoft.com/office/drawing/2014/main" id="{37B9B8D2-6850-49E7-9046-1157AD68B021}"/>
                </a:ext>
              </a:extLst>
            </p:cNvPr>
            <p:cNvSpPr/>
            <p:nvPr/>
          </p:nvSpPr>
          <p:spPr bwMode="auto">
            <a:xfrm>
              <a:off x="9548908" y="4169772"/>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pic>
          <p:nvPicPr>
            <p:cNvPr id="497" name="Picture 496">
              <a:extLst>
                <a:ext uri="{FF2B5EF4-FFF2-40B4-BE49-F238E27FC236}">
                  <a16:creationId xmlns:a16="http://schemas.microsoft.com/office/drawing/2014/main" id="{B1B18EDA-D492-4A8D-9388-07D8DABA72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22060" y="4242924"/>
              <a:ext cx="310896" cy="310896"/>
            </a:xfrm>
            <a:prstGeom prst="rect">
              <a:avLst/>
            </a:prstGeom>
          </p:spPr>
        </p:pic>
        <p:cxnSp>
          <p:nvCxnSpPr>
            <p:cNvPr id="233" name="Straight Connector 232">
              <a:extLst>
                <a:ext uri="{FF2B5EF4-FFF2-40B4-BE49-F238E27FC236}">
                  <a16:creationId xmlns:a16="http://schemas.microsoft.com/office/drawing/2014/main" id="{75B961EC-EF7D-4550-B742-62AB4644865B}"/>
                </a:ext>
              </a:extLst>
            </p:cNvPr>
            <p:cNvCxnSpPr>
              <a:cxnSpLocks/>
            </p:cNvCxnSpPr>
            <p:nvPr/>
          </p:nvCxnSpPr>
          <p:spPr>
            <a:xfrm flipV="1">
              <a:off x="9051735" y="6442549"/>
              <a:ext cx="1" cy="254182"/>
            </a:xfrm>
            <a:prstGeom prst="line">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5CC3CCB-44A5-40BA-A398-1B0F95298D1B}"/>
                </a:ext>
              </a:extLst>
            </p:cNvPr>
            <p:cNvCxnSpPr>
              <a:cxnSpLocks/>
            </p:cNvCxnSpPr>
            <p:nvPr/>
          </p:nvCxnSpPr>
          <p:spPr>
            <a:xfrm flipV="1">
              <a:off x="8511953" y="6442549"/>
              <a:ext cx="1" cy="254182"/>
            </a:xfrm>
            <a:prstGeom prst="line">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35" name="Oval 234">
              <a:extLst>
                <a:ext uri="{FF2B5EF4-FFF2-40B4-BE49-F238E27FC236}">
                  <a16:creationId xmlns:a16="http://schemas.microsoft.com/office/drawing/2014/main" id="{1E465690-B87B-4E62-B018-B63CEE2EA1E7}"/>
                </a:ext>
              </a:extLst>
            </p:cNvPr>
            <p:cNvSpPr/>
            <p:nvPr/>
          </p:nvSpPr>
          <p:spPr bwMode="auto">
            <a:xfrm>
              <a:off x="6979073" y="6234311"/>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91" name="TextBox 490">
              <a:extLst>
                <a:ext uri="{FF2B5EF4-FFF2-40B4-BE49-F238E27FC236}">
                  <a16:creationId xmlns:a16="http://schemas.microsoft.com/office/drawing/2014/main" id="{B001BB3A-4FB2-4301-9043-81C18C3A46F8}"/>
                </a:ext>
              </a:extLst>
            </p:cNvPr>
            <p:cNvSpPr txBox="1"/>
            <p:nvPr/>
          </p:nvSpPr>
          <p:spPr>
            <a:xfrm>
              <a:off x="6136895" y="4816073"/>
              <a:ext cx="416781" cy="184666"/>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GitHub</a:t>
              </a:r>
            </a:p>
          </p:txBody>
        </p:sp>
        <p:sp>
          <p:nvSpPr>
            <p:cNvPr id="492" name="Rectangle: Rounded Corners 491">
              <a:extLst>
                <a:ext uri="{FF2B5EF4-FFF2-40B4-BE49-F238E27FC236}">
                  <a16:creationId xmlns:a16="http://schemas.microsoft.com/office/drawing/2014/main" id="{90F70B04-B167-4A34-8DA8-0F0A1F094B70}"/>
                </a:ext>
              </a:extLst>
            </p:cNvPr>
            <p:cNvSpPr/>
            <p:nvPr/>
          </p:nvSpPr>
          <p:spPr bwMode="auto">
            <a:xfrm>
              <a:off x="6116686" y="5059004"/>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80" name="TextBox 479">
              <a:extLst>
                <a:ext uri="{FF2B5EF4-FFF2-40B4-BE49-F238E27FC236}">
                  <a16:creationId xmlns:a16="http://schemas.microsoft.com/office/drawing/2014/main" id="{333DF9E4-37F9-43A0-9305-E16AF427B048}"/>
                </a:ext>
              </a:extLst>
            </p:cNvPr>
            <p:cNvSpPr txBox="1"/>
            <p:nvPr/>
          </p:nvSpPr>
          <p:spPr>
            <a:xfrm>
              <a:off x="7871607" y="2499200"/>
              <a:ext cx="200375"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VM</a:t>
              </a:r>
            </a:p>
          </p:txBody>
        </p:sp>
        <p:sp>
          <p:nvSpPr>
            <p:cNvPr id="482" name="Rectangle: Rounded Corners 481">
              <a:extLst>
                <a:ext uri="{FF2B5EF4-FFF2-40B4-BE49-F238E27FC236}">
                  <a16:creationId xmlns:a16="http://schemas.microsoft.com/office/drawing/2014/main" id="{2A5782D9-D9DE-45A2-9C90-BF5E11367CF7}"/>
                </a:ext>
              </a:extLst>
            </p:cNvPr>
            <p:cNvSpPr/>
            <p:nvPr/>
          </p:nvSpPr>
          <p:spPr bwMode="auto">
            <a:xfrm>
              <a:off x="7744132" y="2695964"/>
              <a:ext cx="457200" cy="45720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69" name="TextBox 468">
              <a:extLst>
                <a:ext uri="{FF2B5EF4-FFF2-40B4-BE49-F238E27FC236}">
                  <a16:creationId xmlns:a16="http://schemas.microsoft.com/office/drawing/2014/main" id="{D604EA1B-D55D-4606-B675-0973023EBB7A}"/>
                </a:ext>
              </a:extLst>
            </p:cNvPr>
            <p:cNvSpPr txBox="1"/>
            <p:nvPr/>
          </p:nvSpPr>
          <p:spPr>
            <a:xfrm>
              <a:off x="6844437" y="1765110"/>
              <a:ext cx="540212" cy="323165"/>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Active</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Directory</a:t>
              </a:r>
            </a:p>
          </p:txBody>
        </p:sp>
        <p:sp>
          <p:nvSpPr>
            <p:cNvPr id="471" name="Rectangle: Rounded Corners 470">
              <a:extLst>
                <a:ext uri="{FF2B5EF4-FFF2-40B4-BE49-F238E27FC236}">
                  <a16:creationId xmlns:a16="http://schemas.microsoft.com/office/drawing/2014/main" id="{0E866436-8238-45C9-8357-2643881880BC}"/>
                </a:ext>
              </a:extLst>
            </p:cNvPr>
            <p:cNvSpPr/>
            <p:nvPr/>
          </p:nvSpPr>
          <p:spPr bwMode="auto">
            <a:xfrm>
              <a:off x="6884681" y="2146540"/>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472" name="Group 471">
              <a:extLst>
                <a:ext uri="{FF2B5EF4-FFF2-40B4-BE49-F238E27FC236}">
                  <a16:creationId xmlns:a16="http://schemas.microsoft.com/office/drawing/2014/main" id="{F23966CD-1CA8-41E0-BF63-693F86E6DE85}"/>
                </a:ext>
              </a:extLst>
            </p:cNvPr>
            <p:cNvGrpSpPr/>
            <p:nvPr/>
          </p:nvGrpSpPr>
          <p:grpSpPr>
            <a:xfrm>
              <a:off x="6957833" y="2233682"/>
              <a:ext cx="310896" cy="282915"/>
              <a:chOff x="7300743" y="2262258"/>
              <a:chExt cx="310896" cy="282915"/>
            </a:xfrm>
          </p:grpSpPr>
          <p:sp>
            <p:nvSpPr>
              <p:cNvPr id="473" name="Freeform: Shape 472">
                <a:extLst>
                  <a:ext uri="{FF2B5EF4-FFF2-40B4-BE49-F238E27FC236}">
                    <a16:creationId xmlns:a16="http://schemas.microsoft.com/office/drawing/2014/main" id="{D6B54727-F998-4B06-A269-5C249D686064}"/>
                  </a:ext>
                </a:extLst>
              </p:cNvPr>
              <p:cNvSpPr/>
              <p:nvPr/>
            </p:nvSpPr>
            <p:spPr>
              <a:xfrm>
                <a:off x="7300743" y="2423924"/>
                <a:ext cx="310896" cy="121249"/>
              </a:xfrm>
              <a:custGeom>
                <a:avLst/>
                <a:gdLst>
                  <a:gd name="connsiteX0" fmla="*/ 17445 w 310896"/>
                  <a:gd name="connsiteY0" fmla="*/ 345 h 121249"/>
                  <a:gd name="connsiteX1" fmla="*/ 154239 w 310896"/>
                  <a:gd name="connsiteY1" fmla="*/ 89124 h 121249"/>
                  <a:gd name="connsiteX2" fmla="*/ 293451 w 310896"/>
                  <a:gd name="connsiteY2" fmla="*/ 0 h 121249"/>
                  <a:gd name="connsiteX3" fmla="*/ 310896 w 310896"/>
                  <a:gd name="connsiteY3" fmla="*/ 20381 h 121249"/>
                  <a:gd name="connsiteX4" fmla="*/ 154239 w 310896"/>
                  <a:gd name="connsiteY4" fmla="*/ 121249 h 121249"/>
                  <a:gd name="connsiteX5" fmla="*/ 0 w 310896"/>
                  <a:gd name="connsiteY5" fmla="*/ 20381 h 121249"/>
                  <a:gd name="connsiteX6" fmla="*/ 17445 w 310896"/>
                  <a:gd name="connsiteY6" fmla="*/ 345 h 121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96" h="121249">
                    <a:moveTo>
                      <a:pt x="17445" y="345"/>
                    </a:moveTo>
                    <a:lnTo>
                      <a:pt x="154239" y="89124"/>
                    </a:lnTo>
                    <a:lnTo>
                      <a:pt x="293451" y="0"/>
                    </a:lnTo>
                    <a:lnTo>
                      <a:pt x="310896" y="20381"/>
                    </a:lnTo>
                    <a:lnTo>
                      <a:pt x="154239" y="121249"/>
                    </a:lnTo>
                    <a:lnTo>
                      <a:pt x="0" y="20381"/>
                    </a:lnTo>
                    <a:lnTo>
                      <a:pt x="17445" y="345"/>
                    </a:lnTo>
                    <a:close/>
                  </a:path>
                </a:pathLst>
              </a:custGeom>
              <a:solidFill>
                <a:schemeClr val="tx2"/>
              </a:solidFill>
              <a:ln w="16933" cap="flat">
                <a:noFill/>
                <a:prstDash val="solid"/>
                <a:miter/>
              </a:ln>
            </p:spPr>
            <p:txBody>
              <a:bodyPr rtlCol="0" anchor="ctr"/>
              <a:lstStyle/>
              <a:p>
                <a:endParaRPr lang="en-IN"/>
              </a:p>
            </p:txBody>
          </p:sp>
          <p:sp>
            <p:nvSpPr>
              <p:cNvPr id="474" name="Freeform: Shape 473">
                <a:extLst>
                  <a:ext uri="{FF2B5EF4-FFF2-40B4-BE49-F238E27FC236}">
                    <a16:creationId xmlns:a16="http://schemas.microsoft.com/office/drawing/2014/main" id="{9F334EC3-5F69-480B-8D53-792BB48680D5}"/>
                  </a:ext>
                </a:extLst>
              </p:cNvPr>
              <p:cNvSpPr/>
              <p:nvPr/>
            </p:nvSpPr>
            <p:spPr>
              <a:xfrm>
                <a:off x="7328550" y="2262258"/>
                <a:ext cx="255452" cy="232308"/>
              </a:xfrm>
              <a:custGeom>
                <a:avLst/>
                <a:gdLst>
                  <a:gd name="connsiteX0" fmla="*/ 0 w 255452"/>
                  <a:gd name="connsiteY0" fmla="*/ 150612 h 232308"/>
                  <a:gd name="connsiteX1" fmla="*/ 126431 w 255452"/>
                  <a:gd name="connsiteY1" fmla="*/ 0 h 232308"/>
                  <a:gd name="connsiteX2" fmla="*/ 255453 w 255452"/>
                  <a:gd name="connsiteY2" fmla="*/ 150785 h 232308"/>
                  <a:gd name="connsiteX3" fmla="*/ 126431 w 255452"/>
                  <a:gd name="connsiteY3" fmla="*/ 232308 h 232308"/>
                  <a:gd name="connsiteX4" fmla="*/ 0 w 255452"/>
                  <a:gd name="connsiteY4" fmla="*/ 150612 h 23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452" h="232308">
                    <a:moveTo>
                      <a:pt x="0" y="150612"/>
                    </a:moveTo>
                    <a:lnTo>
                      <a:pt x="126431" y="0"/>
                    </a:lnTo>
                    <a:lnTo>
                      <a:pt x="255453" y="150785"/>
                    </a:lnTo>
                    <a:lnTo>
                      <a:pt x="126431" y="232308"/>
                    </a:lnTo>
                    <a:lnTo>
                      <a:pt x="0" y="150612"/>
                    </a:lnTo>
                    <a:close/>
                  </a:path>
                </a:pathLst>
              </a:custGeom>
              <a:solidFill>
                <a:srgbClr val="FFFFFF"/>
              </a:solidFill>
              <a:ln w="16933" cap="flat">
                <a:noFill/>
                <a:prstDash val="solid"/>
                <a:miter/>
              </a:ln>
            </p:spPr>
            <p:txBody>
              <a:bodyPr rtlCol="0" anchor="ctr"/>
              <a:lstStyle/>
              <a:p>
                <a:endParaRPr lang="en-IN"/>
              </a:p>
            </p:txBody>
          </p:sp>
          <p:sp>
            <p:nvSpPr>
              <p:cNvPr id="475" name="Freeform: Shape 474">
                <a:extLst>
                  <a:ext uri="{FF2B5EF4-FFF2-40B4-BE49-F238E27FC236}">
                    <a16:creationId xmlns:a16="http://schemas.microsoft.com/office/drawing/2014/main" id="{AB9B5D29-EFA3-40FC-947F-3871FFB4AB49}"/>
                  </a:ext>
                </a:extLst>
              </p:cNvPr>
              <p:cNvSpPr/>
              <p:nvPr/>
            </p:nvSpPr>
            <p:spPr>
              <a:xfrm>
                <a:off x="7328550" y="2262258"/>
                <a:ext cx="126431" cy="232308"/>
              </a:xfrm>
              <a:custGeom>
                <a:avLst/>
                <a:gdLst>
                  <a:gd name="connsiteX0" fmla="*/ 126431 w 126431"/>
                  <a:gd name="connsiteY0" fmla="*/ 0 h 232308"/>
                  <a:gd name="connsiteX1" fmla="*/ 126431 w 126431"/>
                  <a:gd name="connsiteY1" fmla="*/ 232308 h 232308"/>
                  <a:gd name="connsiteX2" fmla="*/ 0 w 126431"/>
                  <a:gd name="connsiteY2" fmla="*/ 150612 h 232308"/>
                  <a:gd name="connsiteX3" fmla="*/ 126431 w 126431"/>
                  <a:gd name="connsiteY3" fmla="*/ 0 h 232308"/>
                </a:gdLst>
                <a:ahLst/>
                <a:cxnLst>
                  <a:cxn ang="0">
                    <a:pos x="connsiteX0" y="connsiteY0"/>
                  </a:cxn>
                  <a:cxn ang="0">
                    <a:pos x="connsiteX1" y="connsiteY1"/>
                  </a:cxn>
                  <a:cxn ang="0">
                    <a:pos x="connsiteX2" y="connsiteY2"/>
                  </a:cxn>
                  <a:cxn ang="0">
                    <a:pos x="connsiteX3" y="connsiteY3"/>
                  </a:cxn>
                </a:cxnLst>
                <a:rect l="l" t="t" r="r" b="b"/>
                <a:pathLst>
                  <a:path w="126431" h="232308">
                    <a:moveTo>
                      <a:pt x="126431" y="0"/>
                    </a:moveTo>
                    <a:lnTo>
                      <a:pt x="126431" y="232308"/>
                    </a:lnTo>
                    <a:lnTo>
                      <a:pt x="0" y="150612"/>
                    </a:lnTo>
                    <a:lnTo>
                      <a:pt x="126431" y="0"/>
                    </a:lnTo>
                    <a:close/>
                  </a:path>
                </a:pathLst>
              </a:custGeom>
              <a:solidFill>
                <a:schemeClr val="tx2"/>
              </a:solidFill>
              <a:ln w="16933" cap="flat">
                <a:noFill/>
                <a:prstDash val="solid"/>
                <a:miter/>
              </a:ln>
            </p:spPr>
            <p:txBody>
              <a:bodyPr rtlCol="0" anchor="ctr"/>
              <a:lstStyle/>
              <a:p>
                <a:endParaRPr lang="en-IN"/>
              </a:p>
            </p:txBody>
          </p:sp>
          <p:sp>
            <p:nvSpPr>
              <p:cNvPr id="476" name="Freeform: Shape 475">
                <a:extLst>
                  <a:ext uri="{FF2B5EF4-FFF2-40B4-BE49-F238E27FC236}">
                    <a16:creationId xmlns:a16="http://schemas.microsoft.com/office/drawing/2014/main" id="{A3B793EF-84F0-4FC6-9E0F-42D9C83A1A40}"/>
                  </a:ext>
                </a:extLst>
              </p:cNvPr>
              <p:cNvSpPr/>
              <p:nvPr/>
            </p:nvSpPr>
            <p:spPr>
              <a:xfrm>
                <a:off x="7454981" y="2262258"/>
                <a:ext cx="129021" cy="232308"/>
              </a:xfrm>
              <a:custGeom>
                <a:avLst/>
                <a:gdLst>
                  <a:gd name="connsiteX0" fmla="*/ 0 w 129021"/>
                  <a:gd name="connsiteY0" fmla="*/ 0 h 232308"/>
                  <a:gd name="connsiteX1" fmla="*/ 0 w 129021"/>
                  <a:gd name="connsiteY1" fmla="*/ 232308 h 232308"/>
                  <a:gd name="connsiteX2" fmla="*/ 129022 w 129021"/>
                  <a:gd name="connsiteY2" fmla="*/ 150785 h 232308"/>
                  <a:gd name="connsiteX3" fmla="*/ 0 w 129021"/>
                  <a:gd name="connsiteY3" fmla="*/ 0 h 232308"/>
                </a:gdLst>
                <a:ahLst/>
                <a:cxnLst>
                  <a:cxn ang="0">
                    <a:pos x="connsiteX0" y="connsiteY0"/>
                  </a:cxn>
                  <a:cxn ang="0">
                    <a:pos x="connsiteX1" y="connsiteY1"/>
                  </a:cxn>
                  <a:cxn ang="0">
                    <a:pos x="connsiteX2" y="connsiteY2"/>
                  </a:cxn>
                  <a:cxn ang="0">
                    <a:pos x="connsiteX3" y="connsiteY3"/>
                  </a:cxn>
                </a:cxnLst>
                <a:rect l="l" t="t" r="r" b="b"/>
                <a:pathLst>
                  <a:path w="129021" h="232308">
                    <a:moveTo>
                      <a:pt x="0" y="0"/>
                    </a:moveTo>
                    <a:lnTo>
                      <a:pt x="0" y="232308"/>
                    </a:lnTo>
                    <a:lnTo>
                      <a:pt x="129022" y="150785"/>
                    </a:lnTo>
                    <a:lnTo>
                      <a:pt x="0" y="0"/>
                    </a:lnTo>
                    <a:close/>
                  </a:path>
                </a:pathLst>
              </a:custGeom>
              <a:solidFill>
                <a:schemeClr val="tx2"/>
              </a:solidFill>
              <a:ln w="16933" cap="flat">
                <a:noFill/>
                <a:prstDash val="solid"/>
                <a:miter/>
              </a:ln>
            </p:spPr>
            <p:txBody>
              <a:bodyPr rtlCol="0" anchor="ctr"/>
              <a:lstStyle/>
              <a:p>
                <a:endParaRPr lang="en-IN"/>
              </a:p>
            </p:txBody>
          </p:sp>
          <p:sp>
            <p:nvSpPr>
              <p:cNvPr id="477" name="Freeform: Shape 476">
                <a:extLst>
                  <a:ext uri="{FF2B5EF4-FFF2-40B4-BE49-F238E27FC236}">
                    <a16:creationId xmlns:a16="http://schemas.microsoft.com/office/drawing/2014/main" id="{71CCEA40-6A91-4C1B-9A64-8894BC17D037}"/>
                  </a:ext>
                </a:extLst>
              </p:cNvPr>
              <p:cNvSpPr/>
              <p:nvPr/>
            </p:nvSpPr>
            <p:spPr>
              <a:xfrm>
                <a:off x="7454981" y="2382298"/>
                <a:ext cx="129021" cy="112268"/>
              </a:xfrm>
              <a:custGeom>
                <a:avLst/>
                <a:gdLst>
                  <a:gd name="connsiteX0" fmla="*/ 0 w 129021"/>
                  <a:gd name="connsiteY0" fmla="*/ 0 h 112268"/>
                  <a:gd name="connsiteX1" fmla="*/ 129022 w 129021"/>
                  <a:gd name="connsiteY1" fmla="*/ 30744 h 112268"/>
                  <a:gd name="connsiteX2" fmla="*/ 0 w 129021"/>
                  <a:gd name="connsiteY2" fmla="*/ 112268 h 112268"/>
                  <a:gd name="connsiteX3" fmla="*/ 0 w 129021"/>
                  <a:gd name="connsiteY3" fmla="*/ 0 h 112268"/>
                </a:gdLst>
                <a:ahLst/>
                <a:cxnLst>
                  <a:cxn ang="0">
                    <a:pos x="connsiteX0" y="connsiteY0"/>
                  </a:cxn>
                  <a:cxn ang="0">
                    <a:pos x="connsiteX1" y="connsiteY1"/>
                  </a:cxn>
                  <a:cxn ang="0">
                    <a:pos x="connsiteX2" y="connsiteY2"/>
                  </a:cxn>
                  <a:cxn ang="0">
                    <a:pos x="connsiteX3" y="connsiteY3"/>
                  </a:cxn>
                </a:cxnLst>
                <a:rect l="l" t="t" r="r" b="b"/>
                <a:pathLst>
                  <a:path w="129021" h="112268">
                    <a:moveTo>
                      <a:pt x="0" y="0"/>
                    </a:moveTo>
                    <a:lnTo>
                      <a:pt x="129022" y="30744"/>
                    </a:lnTo>
                    <a:lnTo>
                      <a:pt x="0" y="112268"/>
                    </a:lnTo>
                    <a:lnTo>
                      <a:pt x="0" y="0"/>
                    </a:lnTo>
                    <a:close/>
                  </a:path>
                </a:pathLst>
              </a:custGeom>
              <a:solidFill>
                <a:schemeClr val="tx2"/>
              </a:solidFill>
              <a:ln w="16933" cap="flat">
                <a:noFill/>
                <a:prstDash val="solid"/>
                <a:miter/>
              </a:ln>
            </p:spPr>
            <p:txBody>
              <a:bodyPr rtlCol="0" anchor="ctr"/>
              <a:lstStyle/>
              <a:p>
                <a:endParaRPr lang="en-IN"/>
              </a:p>
            </p:txBody>
          </p:sp>
          <p:sp>
            <p:nvSpPr>
              <p:cNvPr id="478" name="Freeform: Shape 477">
                <a:extLst>
                  <a:ext uri="{FF2B5EF4-FFF2-40B4-BE49-F238E27FC236}">
                    <a16:creationId xmlns:a16="http://schemas.microsoft.com/office/drawing/2014/main" id="{E1B74552-DF8A-47E1-B347-477BF4E4CEF5}"/>
                  </a:ext>
                </a:extLst>
              </p:cNvPr>
              <p:cNvSpPr/>
              <p:nvPr/>
            </p:nvSpPr>
            <p:spPr>
              <a:xfrm>
                <a:off x="7328550" y="2382298"/>
                <a:ext cx="126431" cy="112268"/>
              </a:xfrm>
              <a:custGeom>
                <a:avLst/>
                <a:gdLst>
                  <a:gd name="connsiteX0" fmla="*/ 126431 w 126431"/>
                  <a:gd name="connsiteY0" fmla="*/ 112268 h 112268"/>
                  <a:gd name="connsiteX1" fmla="*/ 0 w 126431"/>
                  <a:gd name="connsiteY1" fmla="*/ 30571 h 112268"/>
                  <a:gd name="connsiteX2" fmla="*/ 126431 w 126431"/>
                  <a:gd name="connsiteY2" fmla="*/ 0 h 112268"/>
                  <a:gd name="connsiteX3" fmla="*/ 126431 w 126431"/>
                  <a:gd name="connsiteY3" fmla="*/ 112268 h 112268"/>
                </a:gdLst>
                <a:ahLst/>
                <a:cxnLst>
                  <a:cxn ang="0">
                    <a:pos x="connsiteX0" y="connsiteY0"/>
                  </a:cxn>
                  <a:cxn ang="0">
                    <a:pos x="connsiteX1" y="connsiteY1"/>
                  </a:cxn>
                  <a:cxn ang="0">
                    <a:pos x="connsiteX2" y="connsiteY2"/>
                  </a:cxn>
                  <a:cxn ang="0">
                    <a:pos x="connsiteX3" y="connsiteY3"/>
                  </a:cxn>
                </a:cxnLst>
                <a:rect l="l" t="t" r="r" b="b"/>
                <a:pathLst>
                  <a:path w="126431" h="112268">
                    <a:moveTo>
                      <a:pt x="126431" y="112268"/>
                    </a:moveTo>
                    <a:lnTo>
                      <a:pt x="0" y="30571"/>
                    </a:lnTo>
                    <a:lnTo>
                      <a:pt x="126431" y="0"/>
                    </a:lnTo>
                    <a:lnTo>
                      <a:pt x="126431" y="112268"/>
                    </a:lnTo>
                    <a:close/>
                  </a:path>
                </a:pathLst>
              </a:custGeom>
              <a:solidFill>
                <a:schemeClr val="tx2"/>
              </a:solidFill>
              <a:ln w="16933" cap="flat">
                <a:noFill/>
                <a:prstDash val="solid"/>
                <a:miter/>
              </a:ln>
            </p:spPr>
            <p:txBody>
              <a:bodyPr rtlCol="0" anchor="ctr"/>
              <a:lstStyle/>
              <a:p>
                <a:endParaRPr lang="en-IN"/>
              </a:p>
            </p:txBody>
          </p:sp>
          <p:sp>
            <p:nvSpPr>
              <p:cNvPr id="479" name="Freeform: Shape 478">
                <a:extLst>
                  <a:ext uri="{FF2B5EF4-FFF2-40B4-BE49-F238E27FC236}">
                    <a16:creationId xmlns:a16="http://schemas.microsoft.com/office/drawing/2014/main" id="{2544426B-C327-4727-9BF3-CEA39872CA20}"/>
                  </a:ext>
                </a:extLst>
              </p:cNvPr>
              <p:cNvSpPr/>
              <p:nvPr/>
            </p:nvSpPr>
            <p:spPr>
              <a:xfrm>
                <a:off x="7454981" y="2423924"/>
                <a:ext cx="156657" cy="121249"/>
              </a:xfrm>
              <a:custGeom>
                <a:avLst/>
                <a:gdLst>
                  <a:gd name="connsiteX0" fmla="*/ 0 w 156657"/>
                  <a:gd name="connsiteY0" fmla="*/ 121249 h 121249"/>
                  <a:gd name="connsiteX1" fmla="*/ 156657 w 156657"/>
                  <a:gd name="connsiteY1" fmla="*/ 20381 h 121249"/>
                  <a:gd name="connsiteX2" fmla="*/ 139212 w 156657"/>
                  <a:gd name="connsiteY2" fmla="*/ 0 h 121249"/>
                  <a:gd name="connsiteX3" fmla="*/ 0 w 156657"/>
                  <a:gd name="connsiteY3" fmla="*/ 89124 h 121249"/>
                  <a:gd name="connsiteX4" fmla="*/ 0 w 156657"/>
                  <a:gd name="connsiteY4" fmla="*/ 121249 h 12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57" h="121249">
                    <a:moveTo>
                      <a:pt x="0" y="121249"/>
                    </a:moveTo>
                    <a:lnTo>
                      <a:pt x="156657" y="20381"/>
                    </a:lnTo>
                    <a:lnTo>
                      <a:pt x="139212" y="0"/>
                    </a:lnTo>
                    <a:lnTo>
                      <a:pt x="0" y="89124"/>
                    </a:lnTo>
                    <a:lnTo>
                      <a:pt x="0" y="121249"/>
                    </a:lnTo>
                    <a:close/>
                  </a:path>
                </a:pathLst>
              </a:custGeom>
              <a:solidFill>
                <a:schemeClr val="tx2"/>
              </a:solidFill>
              <a:ln w="16933" cap="flat">
                <a:noFill/>
                <a:prstDash val="solid"/>
                <a:miter/>
              </a:ln>
            </p:spPr>
            <p:txBody>
              <a:bodyPr rtlCol="0" anchor="ctr"/>
              <a:lstStyle/>
              <a:p>
                <a:endParaRPr lang="en-IN"/>
              </a:p>
            </p:txBody>
          </p:sp>
        </p:grpSp>
        <p:sp>
          <p:nvSpPr>
            <p:cNvPr id="239" name="TextBox 238">
              <a:extLst>
                <a:ext uri="{FF2B5EF4-FFF2-40B4-BE49-F238E27FC236}">
                  <a16:creationId xmlns:a16="http://schemas.microsoft.com/office/drawing/2014/main" id="{1A97618E-6335-4033-A562-8A48B7E261A2}"/>
                </a:ext>
              </a:extLst>
            </p:cNvPr>
            <p:cNvSpPr txBox="1"/>
            <p:nvPr/>
          </p:nvSpPr>
          <p:spPr>
            <a:xfrm>
              <a:off x="8598041" y="5785698"/>
              <a:ext cx="553037"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Key Vault</a:t>
              </a:r>
            </a:p>
          </p:txBody>
        </p:sp>
        <p:sp>
          <p:nvSpPr>
            <p:cNvPr id="461" name="Rectangle: Rounded Corners 460">
              <a:extLst>
                <a:ext uri="{FF2B5EF4-FFF2-40B4-BE49-F238E27FC236}">
                  <a16:creationId xmlns:a16="http://schemas.microsoft.com/office/drawing/2014/main" id="{FDD21EEC-F77E-4FC6-850C-F35B5A5C7ED8}"/>
                </a:ext>
              </a:extLst>
            </p:cNvPr>
            <p:cNvSpPr/>
            <p:nvPr/>
          </p:nvSpPr>
          <p:spPr bwMode="auto">
            <a:xfrm>
              <a:off x="9548348" y="5985419"/>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63" name="Freeform: Shape 462">
              <a:extLst>
                <a:ext uri="{FF2B5EF4-FFF2-40B4-BE49-F238E27FC236}">
                  <a16:creationId xmlns:a16="http://schemas.microsoft.com/office/drawing/2014/main" id="{214D0E47-D553-47D3-A419-4FDECF5E0586}"/>
                </a:ext>
              </a:extLst>
            </p:cNvPr>
            <p:cNvSpPr/>
            <p:nvPr/>
          </p:nvSpPr>
          <p:spPr>
            <a:xfrm>
              <a:off x="9628354" y="6065425"/>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4" name="Freeform: Shape 463">
              <a:extLst>
                <a:ext uri="{FF2B5EF4-FFF2-40B4-BE49-F238E27FC236}">
                  <a16:creationId xmlns:a16="http://schemas.microsoft.com/office/drawing/2014/main" id="{47B50AFF-93A1-4AA4-9405-4E6A5966514B}"/>
                </a:ext>
              </a:extLst>
            </p:cNvPr>
            <p:cNvSpPr/>
            <p:nvPr/>
          </p:nvSpPr>
          <p:spPr>
            <a:xfrm>
              <a:off x="9648633" y="6085704"/>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22F6FD63-2ABD-4DE4-B713-C3141F719DC1}"/>
                </a:ext>
              </a:extLst>
            </p:cNvPr>
            <p:cNvSpPr/>
            <p:nvPr/>
          </p:nvSpPr>
          <p:spPr>
            <a:xfrm>
              <a:off x="9690014" y="6075005"/>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6" name="Freeform: Shape 465">
              <a:extLst>
                <a:ext uri="{FF2B5EF4-FFF2-40B4-BE49-F238E27FC236}">
                  <a16:creationId xmlns:a16="http://schemas.microsoft.com/office/drawing/2014/main" id="{EA8F5F4E-55F1-409B-BCE8-0177689D7820}"/>
                </a:ext>
              </a:extLst>
            </p:cNvPr>
            <p:cNvSpPr/>
            <p:nvPr/>
          </p:nvSpPr>
          <p:spPr>
            <a:xfrm>
              <a:off x="9761379" y="6247129"/>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7" name="Freeform: Shape 466">
              <a:extLst>
                <a:ext uri="{FF2B5EF4-FFF2-40B4-BE49-F238E27FC236}">
                  <a16:creationId xmlns:a16="http://schemas.microsoft.com/office/drawing/2014/main" id="{E3B70A70-3446-4390-ABAB-7550CC086B87}"/>
                </a:ext>
              </a:extLst>
            </p:cNvPr>
            <p:cNvSpPr/>
            <p:nvPr/>
          </p:nvSpPr>
          <p:spPr>
            <a:xfrm>
              <a:off x="9732894" y="6157903"/>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3421FDBA-C6B3-4F26-8D3F-0AFF9A7215C6}"/>
                </a:ext>
              </a:extLst>
            </p:cNvPr>
            <p:cNvSpPr/>
            <p:nvPr/>
          </p:nvSpPr>
          <p:spPr>
            <a:xfrm>
              <a:off x="9732894" y="6175210"/>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3" name="Rectangle: Rounded Corners 452">
              <a:extLst>
                <a:ext uri="{FF2B5EF4-FFF2-40B4-BE49-F238E27FC236}">
                  <a16:creationId xmlns:a16="http://schemas.microsoft.com/office/drawing/2014/main" id="{426026C8-F05D-4D95-8B58-BD23889B7675}"/>
                </a:ext>
              </a:extLst>
            </p:cNvPr>
            <p:cNvSpPr/>
            <p:nvPr/>
          </p:nvSpPr>
          <p:spPr bwMode="auto">
            <a:xfrm>
              <a:off x="8823135" y="5985419"/>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55" name="Freeform: Shape 454">
              <a:extLst>
                <a:ext uri="{FF2B5EF4-FFF2-40B4-BE49-F238E27FC236}">
                  <a16:creationId xmlns:a16="http://schemas.microsoft.com/office/drawing/2014/main" id="{3B163E33-6668-45A4-B9FE-0C80F0E95DF0}"/>
                </a:ext>
              </a:extLst>
            </p:cNvPr>
            <p:cNvSpPr/>
            <p:nvPr/>
          </p:nvSpPr>
          <p:spPr>
            <a:xfrm>
              <a:off x="8903142" y="6065426"/>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6" name="Freeform: Shape 455">
              <a:extLst>
                <a:ext uri="{FF2B5EF4-FFF2-40B4-BE49-F238E27FC236}">
                  <a16:creationId xmlns:a16="http://schemas.microsoft.com/office/drawing/2014/main" id="{3144E036-CFE2-4660-8E84-17D68A1F9DC1}"/>
                </a:ext>
              </a:extLst>
            </p:cNvPr>
            <p:cNvSpPr/>
            <p:nvPr/>
          </p:nvSpPr>
          <p:spPr>
            <a:xfrm>
              <a:off x="8923421" y="6085705"/>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7" name="Freeform: Shape 456">
              <a:extLst>
                <a:ext uri="{FF2B5EF4-FFF2-40B4-BE49-F238E27FC236}">
                  <a16:creationId xmlns:a16="http://schemas.microsoft.com/office/drawing/2014/main" id="{BD07DDF8-D9C1-4971-B9B3-B086FA64B929}"/>
                </a:ext>
              </a:extLst>
            </p:cNvPr>
            <p:cNvSpPr/>
            <p:nvPr/>
          </p:nvSpPr>
          <p:spPr>
            <a:xfrm>
              <a:off x="8964802" y="6075006"/>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8" name="Freeform: Shape 457">
              <a:extLst>
                <a:ext uri="{FF2B5EF4-FFF2-40B4-BE49-F238E27FC236}">
                  <a16:creationId xmlns:a16="http://schemas.microsoft.com/office/drawing/2014/main" id="{1CF28D1E-A45C-44E2-8DAD-8F134BD83FA6}"/>
                </a:ext>
              </a:extLst>
            </p:cNvPr>
            <p:cNvSpPr/>
            <p:nvPr/>
          </p:nvSpPr>
          <p:spPr>
            <a:xfrm>
              <a:off x="9036167" y="6247130"/>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9" name="Freeform: Shape 458">
              <a:extLst>
                <a:ext uri="{FF2B5EF4-FFF2-40B4-BE49-F238E27FC236}">
                  <a16:creationId xmlns:a16="http://schemas.microsoft.com/office/drawing/2014/main" id="{0530E802-0278-409B-80B5-48FC84351232}"/>
                </a:ext>
              </a:extLst>
            </p:cNvPr>
            <p:cNvSpPr/>
            <p:nvPr/>
          </p:nvSpPr>
          <p:spPr>
            <a:xfrm>
              <a:off x="9007682" y="6157904"/>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0" name="Freeform: Shape 459">
              <a:extLst>
                <a:ext uri="{FF2B5EF4-FFF2-40B4-BE49-F238E27FC236}">
                  <a16:creationId xmlns:a16="http://schemas.microsoft.com/office/drawing/2014/main" id="{6EB75D72-171C-41D7-9F6B-0A37AFBCDDA5}"/>
                </a:ext>
              </a:extLst>
            </p:cNvPr>
            <p:cNvSpPr/>
            <p:nvPr/>
          </p:nvSpPr>
          <p:spPr>
            <a:xfrm>
              <a:off x="9007682" y="6175211"/>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5" name="Rectangle: Rounded Corners 444">
              <a:extLst>
                <a:ext uri="{FF2B5EF4-FFF2-40B4-BE49-F238E27FC236}">
                  <a16:creationId xmlns:a16="http://schemas.microsoft.com/office/drawing/2014/main" id="{024FC1FF-D09E-4F87-BA94-EC0A3FC9C59A}"/>
                </a:ext>
              </a:extLst>
            </p:cNvPr>
            <p:cNvSpPr/>
            <p:nvPr/>
          </p:nvSpPr>
          <p:spPr bwMode="auto">
            <a:xfrm>
              <a:off x="8283353" y="5985419"/>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47" name="Freeform: Shape 446">
              <a:extLst>
                <a:ext uri="{FF2B5EF4-FFF2-40B4-BE49-F238E27FC236}">
                  <a16:creationId xmlns:a16="http://schemas.microsoft.com/office/drawing/2014/main" id="{54D877CC-BD39-4432-B4AD-F462FB6E6817}"/>
                </a:ext>
              </a:extLst>
            </p:cNvPr>
            <p:cNvSpPr/>
            <p:nvPr/>
          </p:nvSpPr>
          <p:spPr>
            <a:xfrm>
              <a:off x="8363360" y="6065426"/>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8" name="Freeform: Shape 447">
              <a:extLst>
                <a:ext uri="{FF2B5EF4-FFF2-40B4-BE49-F238E27FC236}">
                  <a16:creationId xmlns:a16="http://schemas.microsoft.com/office/drawing/2014/main" id="{4158591C-46E6-46E6-BD40-F1C091F7DC79}"/>
                </a:ext>
              </a:extLst>
            </p:cNvPr>
            <p:cNvSpPr/>
            <p:nvPr/>
          </p:nvSpPr>
          <p:spPr>
            <a:xfrm>
              <a:off x="8383639" y="6085705"/>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9" name="Freeform: Shape 448">
              <a:extLst>
                <a:ext uri="{FF2B5EF4-FFF2-40B4-BE49-F238E27FC236}">
                  <a16:creationId xmlns:a16="http://schemas.microsoft.com/office/drawing/2014/main" id="{104E19A3-9FC7-47AA-B582-D03F89E25803}"/>
                </a:ext>
              </a:extLst>
            </p:cNvPr>
            <p:cNvSpPr/>
            <p:nvPr/>
          </p:nvSpPr>
          <p:spPr>
            <a:xfrm>
              <a:off x="8425020" y="6075006"/>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0" name="Freeform: Shape 449">
              <a:extLst>
                <a:ext uri="{FF2B5EF4-FFF2-40B4-BE49-F238E27FC236}">
                  <a16:creationId xmlns:a16="http://schemas.microsoft.com/office/drawing/2014/main" id="{443BB691-79B9-4CD2-B676-AEF32E50CA76}"/>
                </a:ext>
              </a:extLst>
            </p:cNvPr>
            <p:cNvSpPr/>
            <p:nvPr/>
          </p:nvSpPr>
          <p:spPr>
            <a:xfrm>
              <a:off x="8496385" y="6247130"/>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1" name="Freeform: Shape 450">
              <a:extLst>
                <a:ext uri="{FF2B5EF4-FFF2-40B4-BE49-F238E27FC236}">
                  <a16:creationId xmlns:a16="http://schemas.microsoft.com/office/drawing/2014/main" id="{382A5BF7-CA2E-4C6B-B4CB-4C254FB5CDCF}"/>
                </a:ext>
              </a:extLst>
            </p:cNvPr>
            <p:cNvSpPr/>
            <p:nvPr/>
          </p:nvSpPr>
          <p:spPr>
            <a:xfrm>
              <a:off x="8467900" y="6157904"/>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38B6CCA1-9ED5-427D-8E78-A889A8A8B846}"/>
                </a:ext>
              </a:extLst>
            </p:cNvPr>
            <p:cNvSpPr/>
            <p:nvPr/>
          </p:nvSpPr>
          <p:spPr>
            <a:xfrm>
              <a:off x="8467900" y="6175211"/>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37" name="Rectangle: Rounded Corners 436">
              <a:extLst>
                <a:ext uri="{FF2B5EF4-FFF2-40B4-BE49-F238E27FC236}">
                  <a16:creationId xmlns:a16="http://schemas.microsoft.com/office/drawing/2014/main" id="{DB78078E-ECFF-4F39-9951-3C73D570349D}"/>
                </a:ext>
              </a:extLst>
            </p:cNvPr>
            <p:cNvSpPr/>
            <p:nvPr/>
          </p:nvSpPr>
          <p:spPr bwMode="auto">
            <a:xfrm>
              <a:off x="7743572" y="5985419"/>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39" name="Freeform: Shape 438">
              <a:extLst>
                <a:ext uri="{FF2B5EF4-FFF2-40B4-BE49-F238E27FC236}">
                  <a16:creationId xmlns:a16="http://schemas.microsoft.com/office/drawing/2014/main" id="{5E7B89A0-F9D5-4A39-8A49-A3594646D544}"/>
                </a:ext>
              </a:extLst>
            </p:cNvPr>
            <p:cNvSpPr/>
            <p:nvPr/>
          </p:nvSpPr>
          <p:spPr>
            <a:xfrm>
              <a:off x="7823579" y="6065426"/>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D1C52F29-EF2F-4B16-A6C6-F47B964B627A}"/>
                </a:ext>
              </a:extLst>
            </p:cNvPr>
            <p:cNvSpPr/>
            <p:nvPr/>
          </p:nvSpPr>
          <p:spPr>
            <a:xfrm>
              <a:off x="7843858" y="6085705"/>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2C64F99B-C141-4458-B105-CE303873E859}"/>
                </a:ext>
              </a:extLst>
            </p:cNvPr>
            <p:cNvSpPr/>
            <p:nvPr/>
          </p:nvSpPr>
          <p:spPr>
            <a:xfrm>
              <a:off x="7885239" y="6075006"/>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2" name="Freeform: Shape 441">
              <a:extLst>
                <a:ext uri="{FF2B5EF4-FFF2-40B4-BE49-F238E27FC236}">
                  <a16:creationId xmlns:a16="http://schemas.microsoft.com/office/drawing/2014/main" id="{AEE61600-5D52-45BA-82AD-E4AE1EFBA809}"/>
                </a:ext>
              </a:extLst>
            </p:cNvPr>
            <p:cNvSpPr/>
            <p:nvPr/>
          </p:nvSpPr>
          <p:spPr>
            <a:xfrm>
              <a:off x="7956604" y="6247130"/>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41F6D5B0-2A3E-4EB6-AA54-39E06E490F93}"/>
                </a:ext>
              </a:extLst>
            </p:cNvPr>
            <p:cNvSpPr/>
            <p:nvPr/>
          </p:nvSpPr>
          <p:spPr>
            <a:xfrm>
              <a:off x="7928119" y="6157904"/>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BAE0A62F-7672-45F0-9240-4ABCCEB30382}"/>
                </a:ext>
              </a:extLst>
            </p:cNvPr>
            <p:cNvSpPr/>
            <p:nvPr/>
          </p:nvSpPr>
          <p:spPr>
            <a:xfrm>
              <a:off x="7928119" y="6175211"/>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44" name="TextBox 243">
              <a:extLst>
                <a:ext uri="{FF2B5EF4-FFF2-40B4-BE49-F238E27FC236}">
                  <a16:creationId xmlns:a16="http://schemas.microsoft.com/office/drawing/2014/main" id="{03BEFAB0-8B51-42D0-9CBA-72400BFCF25F}"/>
                </a:ext>
              </a:extLst>
            </p:cNvPr>
            <p:cNvSpPr txBox="1"/>
            <p:nvPr/>
          </p:nvSpPr>
          <p:spPr>
            <a:xfrm>
              <a:off x="9231462" y="5218355"/>
              <a:ext cx="365760" cy="138499"/>
            </a:xfrm>
            <a:prstGeom prst="rect">
              <a:avLst/>
            </a:prstGeom>
            <a:noFill/>
          </p:spPr>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effectLst/>
                  <a:uLnTx/>
                  <a:uFillTx/>
                  <a:latin typeface="Segoe UI"/>
                  <a:ea typeface="+mn-ea"/>
                  <a:cs typeface="+mn-cs"/>
                </a:rPr>
                <a:t>…</a:t>
              </a:r>
            </a:p>
          </p:txBody>
        </p:sp>
        <p:sp>
          <p:nvSpPr>
            <p:cNvPr id="245" name="TextBox 244">
              <a:extLst>
                <a:ext uri="{FF2B5EF4-FFF2-40B4-BE49-F238E27FC236}">
                  <a16:creationId xmlns:a16="http://schemas.microsoft.com/office/drawing/2014/main" id="{6ECF7677-E073-4D0A-8905-D08AC827CCEF}"/>
                </a:ext>
              </a:extLst>
            </p:cNvPr>
            <p:cNvSpPr txBox="1"/>
            <p:nvPr/>
          </p:nvSpPr>
          <p:spPr>
            <a:xfrm>
              <a:off x="8295876" y="4859395"/>
              <a:ext cx="1157368"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Application Insights</a:t>
              </a:r>
            </a:p>
          </p:txBody>
        </p:sp>
        <p:sp>
          <p:nvSpPr>
            <p:cNvPr id="430" name="Rectangle: Rounded Corners 429">
              <a:extLst>
                <a:ext uri="{FF2B5EF4-FFF2-40B4-BE49-F238E27FC236}">
                  <a16:creationId xmlns:a16="http://schemas.microsoft.com/office/drawing/2014/main" id="{59214247-E02F-4921-BB35-1F0C87BE5C74}"/>
                </a:ext>
              </a:extLst>
            </p:cNvPr>
            <p:cNvSpPr/>
            <p:nvPr/>
          </p:nvSpPr>
          <p:spPr bwMode="auto">
            <a:xfrm>
              <a:off x="7743572" y="5059004"/>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32" name="Freeform: Shape 431">
              <a:extLst>
                <a:ext uri="{FF2B5EF4-FFF2-40B4-BE49-F238E27FC236}">
                  <a16:creationId xmlns:a16="http://schemas.microsoft.com/office/drawing/2014/main" id="{3854449B-B364-4A53-B0F2-EF3FE81BAE7D}"/>
                </a:ext>
              </a:extLst>
            </p:cNvPr>
            <p:cNvSpPr/>
            <p:nvPr/>
          </p:nvSpPr>
          <p:spPr>
            <a:xfrm>
              <a:off x="7937624" y="5377422"/>
              <a:ext cx="69778" cy="56997"/>
            </a:xfrm>
            <a:custGeom>
              <a:avLst/>
              <a:gdLst>
                <a:gd name="connsiteX0" fmla="*/ 55789 w 69778"/>
                <a:gd name="connsiteY0" fmla="*/ 55098 h 56997"/>
                <a:gd name="connsiteX1" fmla="*/ 69779 w 69778"/>
                <a:gd name="connsiteY1" fmla="*/ 40071 h 56997"/>
                <a:gd name="connsiteX2" fmla="*/ 69779 w 69778"/>
                <a:gd name="connsiteY2" fmla="*/ 0 h 56997"/>
                <a:gd name="connsiteX3" fmla="*/ 0 w 69778"/>
                <a:gd name="connsiteY3" fmla="*/ 0 h 56997"/>
                <a:gd name="connsiteX4" fmla="*/ 0 w 69778"/>
                <a:gd name="connsiteY4" fmla="*/ 40071 h 56997"/>
                <a:gd name="connsiteX5" fmla="*/ 13990 w 69778"/>
                <a:gd name="connsiteY5" fmla="*/ 55098 h 56997"/>
                <a:gd name="connsiteX6" fmla="*/ 17272 w 69778"/>
                <a:gd name="connsiteY6" fmla="*/ 56998 h 56997"/>
                <a:gd name="connsiteX7" fmla="*/ 51816 w 69778"/>
                <a:gd name="connsiteY7" fmla="*/ 56998 h 56997"/>
                <a:gd name="connsiteX8" fmla="*/ 55789 w 69778"/>
                <a:gd name="connsiteY8" fmla="*/ 55098 h 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78" h="56997">
                  <a:moveTo>
                    <a:pt x="55789" y="55098"/>
                  </a:moveTo>
                  <a:lnTo>
                    <a:pt x="69779" y="40071"/>
                  </a:lnTo>
                  <a:lnTo>
                    <a:pt x="69779" y="0"/>
                  </a:lnTo>
                  <a:lnTo>
                    <a:pt x="0" y="0"/>
                  </a:lnTo>
                  <a:lnTo>
                    <a:pt x="0" y="40071"/>
                  </a:lnTo>
                  <a:lnTo>
                    <a:pt x="13990" y="55098"/>
                  </a:lnTo>
                  <a:cubicBezTo>
                    <a:pt x="14826" y="56098"/>
                    <a:pt x="15988" y="56771"/>
                    <a:pt x="17272" y="56998"/>
                  </a:cubicBezTo>
                  <a:lnTo>
                    <a:pt x="51816" y="56998"/>
                  </a:lnTo>
                  <a:cubicBezTo>
                    <a:pt x="53346" y="56942"/>
                    <a:pt x="54785" y="56253"/>
                    <a:pt x="55789" y="55098"/>
                  </a:cubicBezTo>
                  <a:close/>
                </a:path>
              </a:pathLst>
            </a:custGeom>
            <a:solidFill>
              <a:schemeClr val="tx2"/>
            </a:solidFill>
            <a:ln w="16933" cap="flat">
              <a:noFill/>
              <a:prstDash val="solid"/>
              <a:miter/>
            </a:ln>
          </p:spPr>
          <p:txBody>
            <a:bodyPr rtlCol="0" anchor="ctr"/>
            <a:lstStyle/>
            <a:p>
              <a:endParaRPr lang="en-IN"/>
            </a:p>
          </p:txBody>
        </p:sp>
        <p:sp>
          <p:nvSpPr>
            <p:cNvPr id="433" name="Freeform: Shape 432">
              <a:extLst>
                <a:ext uri="{FF2B5EF4-FFF2-40B4-BE49-F238E27FC236}">
                  <a16:creationId xmlns:a16="http://schemas.microsoft.com/office/drawing/2014/main" id="{EABA9F61-EB31-419C-B346-4B20B1FB71DC}"/>
                </a:ext>
              </a:extLst>
            </p:cNvPr>
            <p:cNvSpPr/>
            <p:nvPr/>
          </p:nvSpPr>
          <p:spPr>
            <a:xfrm>
              <a:off x="7869409" y="5140790"/>
              <a:ext cx="205526" cy="236631"/>
            </a:xfrm>
            <a:custGeom>
              <a:avLst/>
              <a:gdLst>
                <a:gd name="connsiteX0" fmla="*/ 102758 w 205526"/>
                <a:gd name="connsiteY0" fmla="*/ 5 h 236631"/>
                <a:gd name="connsiteX1" fmla="*/ 5 w 205526"/>
                <a:gd name="connsiteY1" fmla="*/ 100706 h 236631"/>
                <a:gd name="connsiteX2" fmla="*/ 681 w 205526"/>
                <a:gd name="connsiteY2" fmla="*/ 113482 h 236631"/>
                <a:gd name="connsiteX3" fmla="*/ 57506 w 205526"/>
                <a:gd name="connsiteY3" fmla="*/ 230068 h 236631"/>
                <a:gd name="connsiteX4" fmla="*/ 65624 w 205526"/>
                <a:gd name="connsiteY4" fmla="*/ 236632 h 236631"/>
                <a:gd name="connsiteX5" fmla="*/ 139893 w 205526"/>
                <a:gd name="connsiteY5" fmla="*/ 236632 h 236631"/>
                <a:gd name="connsiteX6" fmla="*/ 148011 w 205526"/>
                <a:gd name="connsiteY6" fmla="*/ 230068 h 236631"/>
                <a:gd name="connsiteX7" fmla="*/ 204836 w 205526"/>
                <a:gd name="connsiteY7" fmla="*/ 113482 h 236631"/>
                <a:gd name="connsiteX8" fmla="*/ 115535 w 205526"/>
                <a:gd name="connsiteY8" fmla="*/ 681 h 236631"/>
                <a:gd name="connsiteX9" fmla="*/ 102758 w 205526"/>
                <a:gd name="connsiteY9" fmla="*/ 5 h 23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526" h="236631">
                  <a:moveTo>
                    <a:pt x="102758" y="5"/>
                  </a:moveTo>
                  <a:cubicBezTo>
                    <a:pt x="46576" y="-562"/>
                    <a:pt x="572" y="44524"/>
                    <a:pt x="5" y="100706"/>
                  </a:cubicBezTo>
                  <a:cubicBezTo>
                    <a:pt x="-38" y="104975"/>
                    <a:pt x="188" y="109242"/>
                    <a:pt x="681" y="113482"/>
                  </a:cubicBezTo>
                  <a:cubicBezTo>
                    <a:pt x="5344" y="156144"/>
                    <a:pt x="45933" y="176007"/>
                    <a:pt x="57506" y="230068"/>
                  </a:cubicBezTo>
                  <a:cubicBezTo>
                    <a:pt x="58380" y="233863"/>
                    <a:pt x="61730" y="236571"/>
                    <a:pt x="65624" y="236632"/>
                  </a:cubicBezTo>
                  <a:lnTo>
                    <a:pt x="139893" y="236632"/>
                  </a:lnTo>
                  <a:cubicBezTo>
                    <a:pt x="143786" y="236571"/>
                    <a:pt x="147137" y="233863"/>
                    <a:pt x="148011" y="230068"/>
                  </a:cubicBezTo>
                  <a:cubicBezTo>
                    <a:pt x="159583" y="176007"/>
                    <a:pt x="199827" y="156144"/>
                    <a:pt x="204836" y="113482"/>
                  </a:cubicBezTo>
                  <a:cubicBezTo>
                    <a:pt x="211325" y="57673"/>
                    <a:pt x="171344" y="7170"/>
                    <a:pt x="115535" y="681"/>
                  </a:cubicBezTo>
                  <a:cubicBezTo>
                    <a:pt x="111294" y="188"/>
                    <a:pt x="107027" y="-38"/>
                    <a:pt x="102758" y="5"/>
                  </a:cubicBezTo>
                  <a:close/>
                </a:path>
              </a:pathLst>
            </a:custGeom>
            <a:solidFill>
              <a:schemeClr val="tx2"/>
            </a:solidFill>
            <a:ln w="16933" cap="flat">
              <a:noFill/>
              <a:prstDash val="solid"/>
              <a:miter/>
            </a:ln>
          </p:spPr>
          <p:txBody>
            <a:bodyPr rtlCol="0" anchor="ctr"/>
            <a:lstStyle/>
            <a:p>
              <a:endParaRPr lang="en-IN"/>
            </a:p>
          </p:txBody>
        </p:sp>
        <p:sp>
          <p:nvSpPr>
            <p:cNvPr id="434" name="Freeform: Shape 433">
              <a:extLst>
                <a:ext uri="{FF2B5EF4-FFF2-40B4-BE49-F238E27FC236}">
                  <a16:creationId xmlns:a16="http://schemas.microsoft.com/office/drawing/2014/main" id="{C207D15D-FF46-4939-BD80-F5CA1AF71FF8}"/>
                </a:ext>
              </a:extLst>
            </p:cNvPr>
            <p:cNvSpPr/>
            <p:nvPr/>
          </p:nvSpPr>
          <p:spPr>
            <a:xfrm>
              <a:off x="7907214" y="5197620"/>
              <a:ext cx="130776" cy="159766"/>
            </a:xfrm>
            <a:custGeom>
              <a:avLst/>
              <a:gdLst>
                <a:gd name="connsiteX0" fmla="*/ 107442 w 130776"/>
                <a:gd name="connsiteY0" fmla="*/ 0 h 159766"/>
                <a:gd name="connsiteX1" fmla="*/ 84125 w 130776"/>
                <a:gd name="connsiteY1" fmla="*/ 24872 h 159766"/>
                <a:gd name="connsiteX2" fmla="*/ 84125 w 130776"/>
                <a:gd name="connsiteY2" fmla="*/ 38171 h 159766"/>
                <a:gd name="connsiteX3" fmla="*/ 47681 w 130776"/>
                <a:gd name="connsiteY3" fmla="*/ 38171 h 159766"/>
                <a:gd name="connsiteX4" fmla="*/ 47681 w 130776"/>
                <a:gd name="connsiteY4" fmla="*/ 24872 h 159766"/>
                <a:gd name="connsiteX5" fmla="*/ 23852 w 130776"/>
                <a:gd name="connsiteY5" fmla="*/ 6 h 159766"/>
                <a:gd name="connsiteX6" fmla="*/ 23328 w 130776"/>
                <a:gd name="connsiteY6" fmla="*/ 0 h 159766"/>
                <a:gd name="connsiteX7" fmla="*/ 11 w 130776"/>
                <a:gd name="connsiteY7" fmla="*/ 24872 h 159766"/>
                <a:gd name="connsiteX8" fmla="*/ 23328 w 130776"/>
                <a:gd name="connsiteY8" fmla="*/ 49916 h 159766"/>
                <a:gd name="connsiteX9" fmla="*/ 34382 w 130776"/>
                <a:gd name="connsiteY9" fmla="*/ 49916 h 159766"/>
                <a:gd name="connsiteX10" fmla="*/ 34382 w 130776"/>
                <a:gd name="connsiteY10" fmla="*/ 153548 h 159766"/>
                <a:gd name="connsiteX11" fmla="*/ 40600 w 130776"/>
                <a:gd name="connsiteY11" fmla="*/ 159766 h 159766"/>
                <a:gd name="connsiteX12" fmla="*/ 46818 w 130776"/>
                <a:gd name="connsiteY12" fmla="*/ 153548 h 159766"/>
                <a:gd name="connsiteX13" fmla="*/ 46818 w 130776"/>
                <a:gd name="connsiteY13" fmla="*/ 49916 h 159766"/>
                <a:gd name="connsiteX14" fmla="*/ 84125 w 130776"/>
                <a:gd name="connsiteY14" fmla="*/ 49916 h 159766"/>
                <a:gd name="connsiteX15" fmla="*/ 84125 w 130776"/>
                <a:gd name="connsiteY15" fmla="*/ 153548 h 159766"/>
                <a:gd name="connsiteX16" fmla="*/ 90343 w 130776"/>
                <a:gd name="connsiteY16" fmla="*/ 159766 h 159766"/>
                <a:gd name="connsiteX17" fmla="*/ 96561 w 130776"/>
                <a:gd name="connsiteY17" fmla="*/ 153548 h 159766"/>
                <a:gd name="connsiteX18" fmla="*/ 96561 w 130776"/>
                <a:gd name="connsiteY18" fmla="*/ 49916 h 159766"/>
                <a:gd name="connsiteX19" fmla="*/ 107442 w 130776"/>
                <a:gd name="connsiteY19" fmla="*/ 49916 h 159766"/>
                <a:gd name="connsiteX20" fmla="*/ 130761 w 130776"/>
                <a:gd name="connsiteY20" fmla="*/ 24902 h 159766"/>
                <a:gd name="connsiteX21" fmla="*/ 130760 w 130776"/>
                <a:gd name="connsiteY21" fmla="*/ 24872 h 159766"/>
                <a:gd name="connsiteX22" fmla="*/ 107442 w 130776"/>
                <a:gd name="connsiteY22" fmla="*/ 0 h 159766"/>
                <a:gd name="connsiteX23" fmla="*/ 34382 w 130776"/>
                <a:gd name="connsiteY23" fmla="*/ 38171 h 159766"/>
                <a:gd name="connsiteX24" fmla="*/ 22637 w 130776"/>
                <a:gd name="connsiteY24" fmla="*/ 38171 h 159766"/>
                <a:gd name="connsiteX25" fmla="*/ 10892 w 130776"/>
                <a:gd name="connsiteY25" fmla="*/ 24872 h 159766"/>
                <a:gd name="connsiteX26" fmla="*/ 22637 w 130776"/>
                <a:gd name="connsiteY26" fmla="*/ 11572 h 159766"/>
                <a:gd name="connsiteX27" fmla="*/ 34382 w 130776"/>
                <a:gd name="connsiteY27" fmla="*/ 24872 h 159766"/>
                <a:gd name="connsiteX28" fmla="*/ 108306 w 130776"/>
                <a:gd name="connsiteY28" fmla="*/ 38171 h 159766"/>
                <a:gd name="connsiteX29" fmla="*/ 96561 w 130776"/>
                <a:gd name="connsiteY29" fmla="*/ 38171 h 159766"/>
                <a:gd name="connsiteX30" fmla="*/ 96561 w 130776"/>
                <a:gd name="connsiteY30" fmla="*/ 24181 h 159766"/>
                <a:gd name="connsiteX31" fmla="*/ 106798 w 130776"/>
                <a:gd name="connsiteY31" fmla="*/ 11101 h 159766"/>
                <a:gd name="connsiteX32" fmla="*/ 119878 w 130776"/>
                <a:gd name="connsiteY32" fmla="*/ 21337 h 159766"/>
                <a:gd name="connsiteX33" fmla="*/ 119878 w 130776"/>
                <a:gd name="connsiteY33" fmla="*/ 24181 h 159766"/>
                <a:gd name="connsiteX34" fmla="*/ 108767 w 130776"/>
                <a:gd name="connsiteY34" fmla="*/ 38127 h 159766"/>
                <a:gd name="connsiteX35" fmla="*/ 108306 w 130776"/>
                <a:gd name="connsiteY35" fmla="*/ 38171 h 15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0776" h="159766">
                  <a:moveTo>
                    <a:pt x="107442" y="0"/>
                  </a:moveTo>
                  <a:cubicBezTo>
                    <a:pt x="94153" y="469"/>
                    <a:pt x="83737" y="11580"/>
                    <a:pt x="84125" y="24872"/>
                  </a:cubicBezTo>
                  <a:lnTo>
                    <a:pt x="84125" y="38171"/>
                  </a:lnTo>
                  <a:lnTo>
                    <a:pt x="47681" y="38171"/>
                  </a:lnTo>
                  <a:lnTo>
                    <a:pt x="47681" y="24872"/>
                  </a:lnTo>
                  <a:cubicBezTo>
                    <a:pt x="47968" y="11425"/>
                    <a:pt x="37298" y="292"/>
                    <a:pt x="23852" y="6"/>
                  </a:cubicBezTo>
                  <a:cubicBezTo>
                    <a:pt x="23677" y="2"/>
                    <a:pt x="23502" y="0"/>
                    <a:pt x="23328" y="0"/>
                  </a:cubicBezTo>
                  <a:cubicBezTo>
                    <a:pt x="10039" y="469"/>
                    <a:pt x="-378" y="11580"/>
                    <a:pt x="11" y="24872"/>
                  </a:cubicBezTo>
                  <a:cubicBezTo>
                    <a:pt x="-379" y="38194"/>
                    <a:pt x="10012" y="49355"/>
                    <a:pt x="23328" y="49916"/>
                  </a:cubicBezTo>
                  <a:lnTo>
                    <a:pt x="34382" y="49916"/>
                  </a:lnTo>
                  <a:lnTo>
                    <a:pt x="34382" y="153548"/>
                  </a:lnTo>
                  <a:cubicBezTo>
                    <a:pt x="34382" y="156982"/>
                    <a:pt x="37166" y="159766"/>
                    <a:pt x="40600" y="159766"/>
                  </a:cubicBezTo>
                  <a:cubicBezTo>
                    <a:pt x="44034" y="159766"/>
                    <a:pt x="46818" y="156982"/>
                    <a:pt x="46818" y="153548"/>
                  </a:cubicBezTo>
                  <a:lnTo>
                    <a:pt x="46818" y="49916"/>
                  </a:lnTo>
                  <a:lnTo>
                    <a:pt x="84125" y="49916"/>
                  </a:lnTo>
                  <a:lnTo>
                    <a:pt x="84125" y="153548"/>
                  </a:lnTo>
                  <a:cubicBezTo>
                    <a:pt x="84125" y="156982"/>
                    <a:pt x="86910" y="159766"/>
                    <a:pt x="90343" y="159766"/>
                  </a:cubicBezTo>
                  <a:cubicBezTo>
                    <a:pt x="93777" y="159766"/>
                    <a:pt x="96561" y="156982"/>
                    <a:pt x="96561" y="153548"/>
                  </a:cubicBezTo>
                  <a:lnTo>
                    <a:pt x="96561" y="49916"/>
                  </a:lnTo>
                  <a:lnTo>
                    <a:pt x="107442" y="49916"/>
                  </a:lnTo>
                  <a:cubicBezTo>
                    <a:pt x="120789" y="49448"/>
                    <a:pt x="131229" y="38249"/>
                    <a:pt x="130761" y="24902"/>
                  </a:cubicBezTo>
                  <a:cubicBezTo>
                    <a:pt x="130760" y="24892"/>
                    <a:pt x="130760" y="24882"/>
                    <a:pt x="130760" y="24872"/>
                  </a:cubicBezTo>
                  <a:cubicBezTo>
                    <a:pt x="131148" y="11580"/>
                    <a:pt x="120732" y="469"/>
                    <a:pt x="107442" y="0"/>
                  </a:cubicBezTo>
                  <a:close/>
                  <a:moveTo>
                    <a:pt x="34382" y="38171"/>
                  </a:moveTo>
                  <a:lnTo>
                    <a:pt x="22637" y="38171"/>
                  </a:lnTo>
                  <a:cubicBezTo>
                    <a:pt x="15781" y="37620"/>
                    <a:pt x="10591" y="31743"/>
                    <a:pt x="10892" y="24872"/>
                  </a:cubicBezTo>
                  <a:cubicBezTo>
                    <a:pt x="10591" y="18001"/>
                    <a:pt x="15781" y="12123"/>
                    <a:pt x="22637" y="11572"/>
                  </a:cubicBezTo>
                  <a:cubicBezTo>
                    <a:pt x="29493" y="12123"/>
                    <a:pt x="34683" y="18001"/>
                    <a:pt x="34382" y="24872"/>
                  </a:cubicBezTo>
                  <a:close/>
                  <a:moveTo>
                    <a:pt x="108306" y="38171"/>
                  </a:moveTo>
                  <a:lnTo>
                    <a:pt x="96561" y="38171"/>
                  </a:lnTo>
                  <a:lnTo>
                    <a:pt x="96561" y="24181"/>
                  </a:lnTo>
                  <a:cubicBezTo>
                    <a:pt x="95775" y="17742"/>
                    <a:pt x="100359" y="11886"/>
                    <a:pt x="106798" y="11101"/>
                  </a:cubicBezTo>
                  <a:cubicBezTo>
                    <a:pt x="113237" y="10315"/>
                    <a:pt x="119092" y="14899"/>
                    <a:pt x="119878" y="21337"/>
                  </a:cubicBezTo>
                  <a:cubicBezTo>
                    <a:pt x="119994" y="22282"/>
                    <a:pt x="119994" y="23237"/>
                    <a:pt x="119878" y="24181"/>
                  </a:cubicBezTo>
                  <a:cubicBezTo>
                    <a:pt x="120661" y="31100"/>
                    <a:pt x="115686" y="37344"/>
                    <a:pt x="108767" y="38127"/>
                  </a:cubicBezTo>
                  <a:cubicBezTo>
                    <a:pt x="108614" y="38145"/>
                    <a:pt x="108460" y="38159"/>
                    <a:pt x="108306" y="38171"/>
                  </a:cubicBezTo>
                  <a:close/>
                </a:path>
              </a:pathLst>
            </a:custGeom>
            <a:solidFill>
              <a:srgbClr val="F2F2F2"/>
            </a:solidFill>
            <a:ln w="16933" cap="flat">
              <a:noFill/>
              <a:prstDash val="solid"/>
              <a:miter/>
            </a:ln>
          </p:spPr>
          <p:txBody>
            <a:bodyPr rtlCol="0" anchor="ctr"/>
            <a:lstStyle/>
            <a:p>
              <a:endParaRPr lang="en-IN"/>
            </a:p>
          </p:txBody>
        </p:sp>
        <p:sp>
          <p:nvSpPr>
            <p:cNvPr id="435" name="Freeform: Shape 434">
              <a:extLst>
                <a:ext uri="{FF2B5EF4-FFF2-40B4-BE49-F238E27FC236}">
                  <a16:creationId xmlns:a16="http://schemas.microsoft.com/office/drawing/2014/main" id="{7E4CEBA5-B590-440E-A2A2-EF1ED999B1E9}"/>
                </a:ext>
              </a:extLst>
            </p:cNvPr>
            <p:cNvSpPr/>
            <p:nvPr/>
          </p:nvSpPr>
          <p:spPr>
            <a:xfrm>
              <a:off x="7936933" y="5383640"/>
              <a:ext cx="70469" cy="21417"/>
            </a:xfrm>
            <a:custGeom>
              <a:avLst/>
              <a:gdLst>
                <a:gd name="connsiteX0" fmla="*/ 0 w 70469"/>
                <a:gd name="connsiteY0" fmla="*/ 21417 h 21417"/>
                <a:gd name="connsiteX1" fmla="*/ 70470 w 70469"/>
                <a:gd name="connsiteY1" fmla="*/ 7772 h 21417"/>
                <a:gd name="connsiteX2" fmla="*/ 70470 w 70469"/>
                <a:gd name="connsiteY2" fmla="*/ 0 h 21417"/>
                <a:gd name="connsiteX3" fmla="*/ 0 w 70469"/>
                <a:gd name="connsiteY3" fmla="*/ 13818 h 21417"/>
                <a:gd name="connsiteX4" fmla="*/ 0 w 70469"/>
                <a:gd name="connsiteY4" fmla="*/ 21417 h 2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69" h="21417">
                  <a:moveTo>
                    <a:pt x="0" y="21417"/>
                  </a:moveTo>
                  <a:lnTo>
                    <a:pt x="70470" y="7772"/>
                  </a:lnTo>
                  <a:lnTo>
                    <a:pt x="70470" y="0"/>
                  </a:lnTo>
                  <a:lnTo>
                    <a:pt x="0" y="13818"/>
                  </a:lnTo>
                  <a:lnTo>
                    <a:pt x="0" y="21417"/>
                  </a:lnTo>
                  <a:close/>
                </a:path>
              </a:pathLst>
            </a:custGeom>
            <a:solidFill>
              <a:schemeClr val="bg1"/>
            </a:solidFill>
            <a:ln w="16933" cap="flat">
              <a:noFill/>
              <a:prstDash val="solid"/>
              <a:miter/>
            </a:ln>
          </p:spPr>
          <p:txBody>
            <a:bodyPr rtlCol="0" anchor="ctr"/>
            <a:lstStyle/>
            <a:p>
              <a:endParaRPr lang="en-IN"/>
            </a:p>
          </p:txBody>
        </p:sp>
        <p:sp>
          <p:nvSpPr>
            <p:cNvPr id="436" name="Freeform: Shape 435">
              <a:extLst>
                <a:ext uri="{FF2B5EF4-FFF2-40B4-BE49-F238E27FC236}">
                  <a16:creationId xmlns:a16="http://schemas.microsoft.com/office/drawing/2014/main" id="{27C073A1-B741-4F59-B6E1-E8846244B490}"/>
                </a:ext>
              </a:extLst>
            </p:cNvPr>
            <p:cNvSpPr/>
            <p:nvPr/>
          </p:nvSpPr>
          <p:spPr>
            <a:xfrm>
              <a:off x="7936933" y="5402812"/>
              <a:ext cx="70469" cy="20553"/>
            </a:xfrm>
            <a:custGeom>
              <a:avLst/>
              <a:gdLst>
                <a:gd name="connsiteX0" fmla="*/ 70470 w 70469"/>
                <a:gd name="connsiteY0" fmla="*/ 7600 h 20553"/>
                <a:gd name="connsiteX1" fmla="*/ 70470 w 70469"/>
                <a:gd name="connsiteY1" fmla="*/ 0 h 20553"/>
                <a:gd name="connsiteX2" fmla="*/ 0 w 70469"/>
                <a:gd name="connsiteY2" fmla="*/ 13990 h 20553"/>
                <a:gd name="connsiteX3" fmla="*/ 0 w 70469"/>
                <a:gd name="connsiteY3" fmla="*/ 14681 h 20553"/>
                <a:gd name="connsiteX4" fmla="*/ 5354 w 70469"/>
                <a:gd name="connsiteY4" fmla="*/ 20554 h 20553"/>
                <a:gd name="connsiteX5" fmla="*/ 70470 w 70469"/>
                <a:gd name="connsiteY5" fmla="*/ 7600 h 2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469" h="20553">
                  <a:moveTo>
                    <a:pt x="70470" y="7600"/>
                  </a:moveTo>
                  <a:lnTo>
                    <a:pt x="70470" y="0"/>
                  </a:lnTo>
                  <a:lnTo>
                    <a:pt x="0" y="13990"/>
                  </a:lnTo>
                  <a:lnTo>
                    <a:pt x="0" y="14681"/>
                  </a:lnTo>
                  <a:lnTo>
                    <a:pt x="5354" y="20554"/>
                  </a:lnTo>
                  <a:lnTo>
                    <a:pt x="70470" y="7600"/>
                  </a:lnTo>
                  <a:close/>
                </a:path>
              </a:pathLst>
            </a:custGeom>
            <a:solidFill>
              <a:schemeClr val="bg1"/>
            </a:solidFill>
            <a:ln w="16933" cap="flat">
              <a:noFill/>
              <a:prstDash val="solid"/>
              <a:miter/>
            </a:ln>
          </p:spPr>
          <p:txBody>
            <a:bodyPr rtlCol="0" anchor="ctr"/>
            <a:lstStyle/>
            <a:p>
              <a:endParaRPr lang="en-IN"/>
            </a:p>
          </p:txBody>
        </p:sp>
        <p:sp>
          <p:nvSpPr>
            <p:cNvPr id="423" name="Rectangle: Rounded Corners 422">
              <a:extLst>
                <a:ext uri="{FF2B5EF4-FFF2-40B4-BE49-F238E27FC236}">
                  <a16:creationId xmlns:a16="http://schemas.microsoft.com/office/drawing/2014/main" id="{FB7CC0AE-919B-43F0-BE6F-2BB13E1D37A4}"/>
                </a:ext>
              </a:extLst>
            </p:cNvPr>
            <p:cNvSpPr/>
            <p:nvPr/>
          </p:nvSpPr>
          <p:spPr bwMode="auto">
            <a:xfrm>
              <a:off x="8283353" y="5059004"/>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25" name="Freeform: Shape 424">
              <a:extLst>
                <a:ext uri="{FF2B5EF4-FFF2-40B4-BE49-F238E27FC236}">
                  <a16:creationId xmlns:a16="http://schemas.microsoft.com/office/drawing/2014/main" id="{C618B645-8696-40CF-A7FA-D14B62D27448}"/>
                </a:ext>
              </a:extLst>
            </p:cNvPr>
            <p:cNvSpPr/>
            <p:nvPr/>
          </p:nvSpPr>
          <p:spPr>
            <a:xfrm>
              <a:off x="8477405" y="5377422"/>
              <a:ext cx="69778" cy="56997"/>
            </a:xfrm>
            <a:custGeom>
              <a:avLst/>
              <a:gdLst>
                <a:gd name="connsiteX0" fmla="*/ 55789 w 69778"/>
                <a:gd name="connsiteY0" fmla="*/ 55098 h 56997"/>
                <a:gd name="connsiteX1" fmla="*/ 69779 w 69778"/>
                <a:gd name="connsiteY1" fmla="*/ 40071 h 56997"/>
                <a:gd name="connsiteX2" fmla="*/ 69779 w 69778"/>
                <a:gd name="connsiteY2" fmla="*/ 0 h 56997"/>
                <a:gd name="connsiteX3" fmla="*/ 0 w 69778"/>
                <a:gd name="connsiteY3" fmla="*/ 0 h 56997"/>
                <a:gd name="connsiteX4" fmla="*/ 0 w 69778"/>
                <a:gd name="connsiteY4" fmla="*/ 40071 h 56997"/>
                <a:gd name="connsiteX5" fmla="*/ 13990 w 69778"/>
                <a:gd name="connsiteY5" fmla="*/ 55098 h 56997"/>
                <a:gd name="connsiteX6" fmla="*/ 17272 w 69778"/>
                <a:gd name="connsiteY6" fmla="*/ 56998 h 56997"/>
                <a:gd name="connsiteX7" fmla="*/ 51816 w 69778"/>
                <a:gd name="connsiteY7" fmla="*/ 56998 h 56997"/>
                <a:gd name="connsiteX8" fmla="*/ 55789 w 69778"/>
                <a:gd name="connsiteY8" fmla="*/ 55098 h 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78" h="56997">
                  <a:moveTo>
                    <a:pt x="55789" y="55098"/>
                  </a:moveTo>
                  <a:lnTo>
                    <a:pt x="69779" y="40071"/>
                  </a:lnTo>
                  <a:lnTo>
                    <a:pt x="69779" y="0"/>
                  </a:lnTo>
                  <a:lnTo>
                    <a:pt x="0" y="0"/>
                  </a:lnTo>
                  <a:lnTo>
                    <a:pt x="0" y="40071"/>
                  </a:lnTo>
                  <a:lnTo>
                    <a:pt x="13990" y="55098"/>
                  </a:lnTo>
                  <a:cubicBezTo>
                    <a:pt x="14826" y="56098"/>
                    <a:pt x="15988" y="56771"/>
                    <a:pt x="17272" y="56998"/>
                  </a:cubicBezTo>
                  <a:lnTo>
                    <a:pt x="51816" y="56998"/>
                  </a:lnTo>
                  <a:cubicBezTo>
                    <a:pt x="53346" y="56942"/>
                    <a:pt x="54785" y="56253"/>
                    <a:pt x="55789" y="55098"/>
                  </a:cubicBezTo>
                  <a:close/>
                </a:path>
              </a:pathLst>
            </a:custGeom>
            <a:solidFill>
              <a:schemeClr val="tx2"/>
            </a:solidFill>
            <a:ln w="16933" cap="flat">
              <a:noFill/>
              <a:prstDash val="solid"/>
              <a:miter/>
            </a:ln>
          </p:spPr>
          <p:txBody>
            <a:bodyPr rtlCol="0" anchor="ctr"/>
            <a:lstStyle/>
            <a:p>
              <a:endParaRPr lang="en-IN"/>
            </a:p>
          </p:txBody>
        </p:sp>
        <p:sp>
          <p:nvSpPr>
            <p:cNvPr id="426" name="Freeform: Shape 425">
              <a:extLst>
                <a:ext uri="{FF2B5EF4-FFF2-40B4-BE49-F238E27FC236}">
                  <a16:creationId xmlns:a16="http://schemas.microsoft.com/office/drawing/2014/main" id="{6C30A6F9-9B68-4428-8736-9905278F250F}"/>
                </a:ext>
              </a:extLst>
            </p:cNvPr>
            <p:cNvSpPr/>
            <p:nvPr/>
          </p:nvSpPr>
          <p:spPr>
            <a:xfrm>
              <a:off x="8409190" y="5140790"/>
              <a:ext cx="205526" cy="236631"/>
            </a:xfrm>
            <a:custGeom>
              <a:avLst/>
              <a:gdLst>
                <a:gd name="connsiteX0" fmla="*/ 102758 w 205526"/>
                <a:gd name="connsiteY0" fmla="*/ 5 h 236631"/>
                <a:gd name="connsiteX1" fmla="*/ 5 w 205526"/>
                <a:gd name="connsiteY1" fmla="*/ 100706 h 236631"/>
                <a:gd name="connsiteX2" fmla="*/ 681 w 205526"/>
                <a:gd name="connsiteY2" fmla="*/ 113482 h 236631"/>
                <a:gd name="connsiteX3" fmla="*/ 57506 w 205526"/>
                <a:gd name="connsiteY3" fmla="*/ 230068 h 236631"/>
                <a:gd name="connsiteX4" fmla="*/ 65624 w 205526"/>
                <a:gd name="connsiteY4" fmla="*/ 236632 h 236631"/>
                <a:gd name="connsiteX5" fmla="*/ 139893 w 205526"/>
                <a:gd name="connsiteY5" fmla="*/ 236632 h 236631"/>
                <a:gd name="connsiteX6" fmla="*/ 148011 w 205526"/>
                <a:gd name="connsiteY6" fmla="*/ 230068 h 236631"/>
                <a:gd name="connsiteX7" fmla="*/ 204836 w 205526"/>
                <a:gd name="connsiteY7" fmla="*/ 113482 h 236631"/>
                <a:gd name="connsiteX8" fmla="*/ 115535 w 205526"/>
                <a:gd name="connsiteY8" fmla="*/ 681 h 236631"/>
                <a:gd name="connsiteX9" fmla="*/ 102758 w 205526"/>
                <a:gd name="connsiteY9" fmla="*/ 5 h 23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526" h="236631">
                  <a:moveTo>
                    <a:pt x="102758" y="5"/>
                  </a:moveTo>
                  <a:cubicBezTo>
                    <a:pt x="46576" y="-562"/>
                    <a:pt x="572" y="44524"/>
                    <a:pt x="5" y="100706"/>
                  </a:cubicBezTo>
                  <a:cubicBezTo>
                    <a:pt x="-38" y="104975"/>
                    <a:pt x="188" y="109242"/>
                    <a:pt x="681" y="113482"/>
                  </a:cubicBezTo>
                  <a:cubicBezTo>
                    <a:pt x="5344" y="156144"/>
                    <a:pt x="45933" y="176007"/>
                    <a:pt x="57506" y="230068"/>
                  </a:cubicBezTo>
                  <a:cubicBezTo>
                    <a:pt x="58380" y="233863"/>
                    <a:pt x="61730" y="236571"/>
                    <a:pt x="65624" y="236632"/>
                  </a:cubicBezTo>
                  <a:lnTo>
                    <a:pt x="139893" y="236632"/>
                  </a:lnTo>
                  <a:cubicBezTo>
                    <a:pt x="143786" y="236571"/>
                    <a:pt x="147137" y="233863"/>
                    <a:pt x="148011" y="230068"/>
                  </a:cubicBezTo>
                  <a:cubicBezTo>
                    <a:pt x="159583" y="176007"/>
                    <a:pt x="199827" y="156144"/>
                    <a:pt x="204836" y="113482"/>
                  </a:cubicBezTo>
                  <a:cubicBezTo>
                    <a:pt x="211325" y="57673"/>
                    <a:pt x="171344" y="7170"/>
                    <a:pt x="115535" y="681"/>
                  </a:cubicBezTo>
                  <a:cubicBezTo>
                    <a:pt x="111294" y="188"/>
                    <a:pt x="107027" y="-38"/>
                    <a:pt x="102758" y="5"/>
                  </a:cubicBezTo>
                  <a:close/>
                </a:path>
              </a:pathLst>
            </a:custGeom>
            <a:solidFill>
              <a:schemeClr val="tx2"/>
            </a:solidFill>
            <a:ln w="16933" cap="flat">
              <a:noFill/>
              <a:prstDash val="solid"/>
              <a:miter/>
            </a:ln>
          </p:spPr>
          <p:txBody>
            <a:bodyPr rtlCol="0" anchor="ctr"/>
            <a:lstStyle/>
            <a:p>
              <a:endParaRPr lang="en-IN"/>
            </a:p>
          </p:txBody>
        </p:sp>
        <p:sp>
          <p:nvSpPr>
            <p:cNvPr id="427" name="Freeform: Shape 426">
              <a:extLst>
                <a:ext uri="{FF2B5EF4-FFF2-40B4-BE49-F238E27FC236}">
                  <a16:creationId xmlns:a16="http://schemas.microsoft.com/office/drawing/2014/main" id="{378B6A00-88E5-4AF1-A366-096B4D1A08AA}"/>
                </a:ext>
              </a:extLst>
            </p:cNvPr>
            <p:cNvSpPr/>
            <p:nvPr/>
          </p:nvSpPr>
          <p:spPr>
            <a:xfrm>
              <a:off x="8446995" y="5197620"/>
              <a:ext cx="130776" cy="159766"/>
            </a:xfrm>
            <a:custGeom>
              <a:avLst/>
              <a:gdLst>
                <a:gd name="connsiteX0" fmla="*/ 107442 w 130776"/>
                <a:gd name="connsiteY0" fmla="*/ 0 h 159766"/>
                <a:gd name="connsiteX1" fmla="*/ 84125 w 130776"/>
                <a:gd name="connsiteY1" fmla="*/ 24872 h 159766"/>
                <a:gd name="connsiteX2" fmla="*/ 84125 w 130776"/>
                <a:gd name="connsiteY2" fmla="*/ 38171 h 159766"/>
                <a:gd name="connsiteX3" fmla="*/ 47681 w 130776"/>
                <a:gd name="connsiteY3" fmla="*/ 38171 h 159766"/>
                <a:gd name="connsiteX4" fmla="*/ 47681 w 130776"/>
                <a:gd name="connsiteY4" fmla="*/ 24872 h 159766"/>
                <a:gd name="connsiteX5" fmla="*/ 23852 w 130776"/>
                <a:gd name="connsiteY5" fmla="*/ 6 h 159766"/>
                <a:gd name="connsiteX6" fmla="*/ 23328 w 130776"/>
                <a:gd name="connsiteY6" fmla="*/ 0 h 159766"/>
                <a:gd name="connsiteX7" fmla="*/ 11 w 130776"/>
                <a:gd name="connsiteY7" fmla="*/ 24872 h 159766"/>
                <a:gd name="connsiteX8" fmla="*/ 23328 w 130776"/>
                <a:gd name="connsiteY8" fmla="*/ 49916 h 159766"/>
                <a:gd name="connsiteX9" fmla="*/ 34382 w 130776"/>
                <a:gd name="connsiteY9" fmla="*/ 49916 h 159766"/>
                <a:gd name="connsiteX10" fmla="*/ 34382 w 130776"/>
                <a:gd name="connsiteY10" fmla="*/ 153548 h 159766"/>
                <a:gd name="connsiteX11" fmla="*/ 40600 w 130776"/>
                <a:gd name="connsiteY11" fmla="*/ 159766 h 159766"/>
                <a:gd name="connsiteX12" fmla="*/ 46818 w 130776"/>
                <a:gd name="connsiteY12" fmla="*/ 153548 h 159766"/>
                <a:gd name="connsiteX13" fmla="*/ 46818 w 130776"/>
                <a:gd name="connsiteY13" fmla="*/ 49916 h 159766"/>
                <a:gd name="connsiteX14" fmla="*/ 84125 w 130776"/>
                <a:gd name="connsiteY14" fmla="*/ 49916 h 159766"/>
                <a:gd name="connsiteX15" fmla="*/ 84125 w 130776"/>
                <a:gd name="connsiteY15" fmla="*/ 153548 h 159766"/>
                <a:gd name="connsiteX16" fmla="*/ 90343 w 130776"/>
                <a:gd name="connsiteY16" fmla="*/ 159766 h 159766"/>
                <a:gd name="connsiteX17" fmla="*/ 96561 w 130776"/>
                <a:gd name="connsiteY17" fmla="*/ 153548 h 159766"/>
                <a:gd name="connsiteX18" fmla="*/ 96561 w 130776"/>
                <a:gd name="connsiteY18" fmla="*/ 49916 h 159766"/>
                <a:gd name="connsiteX19" fmla="*/ 107442 w 130776"/>
                <a:gd name="connsiteY19" fmla="*/ 49916 h 159766"/>
                <a:gd name="connsiteX20" fmla="*/ 130761 w 130776"/>
                <a:gd name="connsiteY20" fmla="*/ 24902 h 159766"/>
                <a:gd name="connsiteX21" fmla="*/ 130760 w 130776"/>
                <a:gd name="connsiteY21" fmla="*/ 24872 h 159766"/>
                <a:gd name="connsiteX22" fmla="*/ 107442 w 130776"/>
                <a:gd name="connsiteY22" fmla="*/ 0 h 159766"/>
                <a:gd name="connsiteX23" fmla="*/ 34382 w 130776"/>
                <a:gd name="connsiteY23" fmla="*/ 38171 h 159766"/>
                <a:gd name="connsiteX24" fmla="*/ 22637 w 130776"/>
                <a:gd name="connsiteY24" fmla="*/ 38171 h 159766"/>
                <a:gd name="connsiteX25" fmla="*/ 10892 w 130776"/>
                <a:gd name="connsiteY25" fmla="*/ 24872 h 159766"/>
                <a:gd name="connsiteX26" fmla="*/ 22637 w 130776"/>
                <a:gd name="connsiteY26" fmla="*/ 11572 h 159766"/>
                <a:gd name="connsiteX27" fmla="*/ 34382 w 130776"/>
                <a:gd name="connsiteY27" fmla="*/ 24872 h 159766"/>
                <a:gd name="connsiteX28" fmla="*/ 108306 w 130776"/>
                <a:gd name="connsiteY28" fmla="*/ 38171 h 159766"/>
                <a:gd name="connsiteX29" fmla="*/ 96561 w 130776"/>
                <a:gd name="connsiteY29" fmla="*/ 38171 h 159766"/>
                <a:gd name="connsiteX30" fmla="*/ 96561 w 130776"/>
                <a:gd name="connsiteY30" fmla="*/ 24181 h 159766"/>
                <a:gd name="connsiteX31" fmla="*/ 106798 w 130776"/>
                <a:gd name="connsiteY31" fmla="*/ 11101 h 159766"/>
                <a:gd name="connsiteX32" fmla="*/ 119878 w 130776"/>
                <a:gd name="connsiteY32" fmla="*/ 21337 h 159766"/>
                <a:gd name="connsiteX33" fmla="*/ 119878 w 130776"/>
                <a:gd name="connsiteY33" fmla="*/ 24181 h 159766"/>
                <a:gd name="connsiteX34" fmla="*/ 108767 w 130776"/>
                <a:gd name="connsiteY34" fmla="*/ 38127 h 159766"/>
                <a:gd name="connsiteX35" fmla="*/ 108306 w 130776"/>
                <a:gd name="connsiteY35" fmla="*/ 38171 h 15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0776" h="159766">
                  <a:moveTo>
                    <a:pt x="107442" y="0"/>
                  </a:moveTo>
                  <a:cubicBezTo>
                    <a:pt x="94153" y="469"/>
                    <a:pt x="83737" y="11580"/>
                    <a:pt x="84125" y="24872"/>
                  </a:cubicBezTo>
                  <a:lnTo>
                    <a:pt x="84125" y="38171"/>
                  </a:lnTo>
                  <a:lnTo>
                    <a:pt x="47681" y="38171"/>
                  </a:lnTo>
                  <a:lnTo>
                    <a:pt x="47681" y="24872"/>
                  </a:lnTo>
                  <a:cubicBezTo>
                    <a:pt x="47968" y="11425"/>
                    <a:pt x="37298" y="292"/>
                    <a:pt x="23852" y="6"/>
                  </a:cubicBezTo>
                  <a:cubicBezTo>
                    <a:pt x="23677" y="2"/>
                    <a:pt x="23502" y="0"/>
                    <a:pt x="23328" y="0"/>
                  </a:cubicBezTo>
                  <a:cubicBezTo>
                    <a:pt x="10039" y="469"/>
                    <a:pt x="-378" y="11580"/>
                    <a:pt x="11" y="24872"/>
                  </a:cubicBezTo>
                  <a:cubicBezTo>
                    <a:pt x="-379" y="38194"/>
                    <a:pt x="10012" y="49355"/>
                    <a:pt x="23328" y="49916"/>
                  </a:cubicBezTo>
                  <a:lnTo>
                    <a:pt x="34382" y="49916"/>
                  </a:lnTo>
                  <a:lnTo>
                    <a:pt x="34382" y="153548"/>
                  </a:lnTo>
                  <a:cubicBezTo>
                    <a:pt x="34382" y="156982"/>
                    <a:pt x="37166" y="159766"/>
                    <a:pt x="40600" y="159766"/>
                  </a:cubicBezTo>
                  <a:cubicBezTo>
                    <a:pt x="44034" y="159766"/>
                    <a:pt x="46818" y="156982"/>
                    <a:pt x="46818" y="153548"/>
                  </a:cubicBezTo>
                  <a:lnTo>
                    <a:pt x="46818" y="49916"/>
                  </a:lnTo>
                  <a:lnTo>
                    <a:pt x="84125" y="49916"/>
                  </a:lnTo>
                  <a:lnTo>
                    <a:pt x="84125" y="153548"/>
                  </a:lnTo>
                  <a:cubicBezTo>
                    <a:pt x="84125" y="156982"/>
                    <a:pt x="86910" y="159766"/>
                    <a:pt x="90343" y="159766"/>
                  </a:cubicBezTo>
                  <a:cubicBezTo>
                    <a:pt x="93777" y="159766"/>
                    <a:pt x="96561" y="156982"/>
                    <a:pt x="96561" y="153548"/>
                  </a:cubicBezTo>
                  <a:lnTo>
                    <a:pt x="96561" y="49916"/>
                  </a:lnTo>
                  <a:lnTo>
                    <a:pt x="107442" y="49916"/>
                  </a:lnTo>
                  <a:cubicBezTo>
                    <a:pt x="120789" y="49448"/>
                    <a:pt x="131229" y="38249"/>
                    <a:pt x="130761" y="24902"/>
                  </a:cubicBezTo>
                  <a:cubicBezTo>
                    <a:pt x="130760" y="24892"/>
                    <a:pt x="130760" y="24882"/>
                    <a:pt x="130760" y="24872"/>
                  </a:cubicBezTo>
                  <a:cubicBezTo>
                    <a:pt x="131148" y="11580"/>
                    <a:pt x="120732" y="469"/>
                    <a:pt x="107442" y="0"/>
                  </a:cubicBezTo>
                  <a:close/>
                  <a:moveTo>
                    <a:pt x="34382" y="38171"/>
                  </a:moveTo>
                  <a:lnTo>
                    <a:pt x="22637" y="38171"/>
                  </a:lnTo>
                  <a:cubicBezTo>
                    <a:pt x="15781" y="37620"/>
                    <a:pt x="10591" y="31743"/>
                    <a:pt x="10892" y="24872"/>
                  </a:cubicBezTo>
                  <a:cubicBezTo>
                    <a:pt x="10591" y="18001"/>
                    <a:pt x="15781" y="12123"/>
                    <a:pt x="22637" y="11572"/>
                  </a:cubicBezTo>
                  <a:cubicBezTo>
                    <a:pt x="29493" y="12123"/>
                    <a:pt x="34683" y="18001"/>
                    <a:pt x="34382" y="24872"/>
                  </a:cubicBezTo>
                  <a:close/>
                  <a:moveTo>
                    <a:pt x="108306" y="38171"/>
                  </a:moveTo>
                  <a:lnTo>
                    <a:pt x="96561" y="38171"/>
                  </a:lnTo>
                  <a:lnTo>
                    <a:pt x="96561" y="24181"/>
                  </a:lnTo>
                  <a:cubicBezTo>
                    <a:pt x="95775" y="17742"/>
                    <a:pt x="100359" y="11886"/>
                    <a:pt x="106798" y="11101"/>
                  </a:cubicBezTo>
                  <a:cubicBezTo>
                    <a:pt x="113237" y="10315"/>
                    <a:pt x="119092" y="14899"/>
                    <a:pt x="119878" y="21337"/>
                  </a:cubicBezTo>
                  <a:cubicBezTo>
                    <a:pt x="119994" y="22282"/>
                    <a:pt x="119994" y="23237"/>
                    <a:pt x="119878" y="24181"/>
                  </a:cubicBezTo>
                  <a:cubicBezTo>
                    <a:pt x="120661" y="31100"/>
                    <a:pt x="115686" y="37344"/>
                    <a:pt x="108767" y="38127"/>
                  </a:cubicBezTo>
                  <a:cubicBezTo>
                    <a:pt x="108614" y="38145"/>
                    <a:pt x="108460" y="38159"/>
                    <a:pt x="108306" y="38171"/>
                  </a:cubicBezTo>
                  <a:close/>
                </a:path>
              </a:pathLst>
            </a:custGeom>
            <a:solidFill>
              <a:srgbClr val="F2F2F2"/>
            </a:solidFill>
            <a:ln w="16933" cap="flat">
              <a:noFill/>
              <a:prstDash val="solid"/>
              <a:miter/>
            </a:ln>
          </p:spPr>
          <p:txBody>
            <a:bodyPr rtlCol="0" anchor="ctr"/>
            <a:lstStyle/>
            <a:p>
              <a:endParaRPr lang="en-IN"/>
            </a:p>
          </p:txBody>
        </p:sp>
        <p:sp>
          <p:nvSpPr>
            <p:cNvPr id="428" name="Freeform: Shape 427">
              <a:extLst>
                <a:ext uri="{FF2B5EF4-FFF2-40B4-BE49-F238E27FC236}">
                  <a16:creationId xmlns:a16="http://schemas.microsoft.com/office/drawing/2014/main" id="{5465B6F4-E9A0-47D2-A496-EA7FD7EA9304}"/>
                </a:ext>
              </a:extLst>
            </p:cNvPr>
            <p:cNvSpPr/>
            <p:nvPr/>
          </p:nvSpPr>
          <p:spPr>
            <a:xfrm>
              <a:off x="8476714" y="5383640"/>
              <a:ext cx="70469" cy="21417"/>
            </a:xfrm>
            <a:custGeom>
              <a:avLst/>
              <a:gdLst>
                <a:gd name="connsiteX0" fmla="*/ 0 w 70469"/>
                <a:gd name="connsiteY0" fmla="*/ 21417 h 21417"/>
                <a:gd name="connsiteX1" fmla="*/ 70470 w 70469"/>
                <a:gd name="connsiteY1" fmla="*/ 7772 h 21417"/>
                <a:gd name="connsiteX2" fmla="*/ 70470 w 70469"/>
                <a:gd name="connsiteY2" fmla="*/ 0 h 21417"/>
                <a:gd name="connsiteX3" fmla="*/ 0 w 70469"/>
                <a:gd name="connsiteY3" fmla="*/ 13818 h 21417"/>
                <a:gd name="connsiteX4" fmla="*/ 0 w 70469"/>
                <a:gd name="connsiteY4" fmla="*/ 21417 h 2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69" h="21417">
                  <a:moveTo>
                    <a:pt x="0" y="21417"/>
                  </a:moveTo>
                  <a:lnTo>
                    <a:pt x="70470" y="7772"/>
                  </a:lnTo>
                  <a:lnTo>
                    <a:pt x="70470" y="0"/>
                  </a:lnTo>
                  <a:lnTo>
                    <a:pt x="0" y="13818"/>
                  </a:lnTo>
                  <a:lnTo>
                    <a:pt x="0" y="21417"/>
                  </a:lnTo>
                  <a:close/>
                </a:path>
              </a:pathLst>
            </a:custGeom>
            <a:solidFill>
              <a:schemeClr val="bg1"/>
            </a:solidFill>
            <a:ln w="16933" cap="flat">
              <a:noFill/>
              <a:prstDash val="solid"/>
              <a:miter/>
            </a:ln>
          </p:spPr>
          <p:txBody>
            <a:bodyPr rtlCol="0" anchor="ctr"/>
            <a:lstStyle/>
            <a:p>
              <a:endParaRPr lang="en-IN"/>
            </a:p>
          </p:txBody>
        </p:sp>
        <p:sp>
          <p:nvSpPr>
            <p:cNvPr id="429" name="Freeform: Shape 428">
              <a:extLst>
                <a:ext uri="{FF2B5EF4-FFF2-40B4-BE49-F238E27FC236}">
                  <a16:creationId xmlns:a16="http://schemas.microsoft.com/office/drawing/2014/main" id="{7F9B852B-6700-4939-9856-363F362E50E4}"/>
                </a:ext>
              </a:extLst>
            </p:cNvPr>
            <p:cNvSpPr/>
            <p:nvPr/>
          </p:nvSpPr>
          <p:spPr>
            <a:xfrm>
              <a:off x="8476714" y="5402812"/>
              <a:ext cx="70469" cy="20553"/>
            </a:xfrm>
            <a:custGeom>
              <a:avLst/>
              <a:gdLst>
                <a:gd name="connsiteX0" fmla="*/ 70470 w 70469"/>
                <a:gd name="connsiteY0" fmla="*/ 7600 h 20553"/>
                <a:gd name="connsiteX1" fmla="*/ 70470 w 70469"/>
                <a:gd name="connsiteY1" fmla="*/ 0 h 20553"/>
                <a:gd name="connsiteX2" fmla="*/ 0 w 70469"/>
                <a:gd name="connsiteY2" fmla="*/ 13990 h 20553"/>
                <a:gd name="connsiteX3" fmla="*/ 0 w 70469"/>
                <a:gd name="connsiteY3" fmla="*/ 14681 h 20553"/>
                <a:gd name="connsiteX4" fmla="*/ 5354 w 70469"/>
                <a:gd name="connsiteY4" fmla="*/ 20554 h 20553"/>
                <a:gd name="connsiteX5" fmla="*/ 70470 w 70469"/>
                <a:gd name="connsiteY5" fmla="*/ 7600 h 2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469" h="20553">
                  <a:moveTo>
                    <a:pt x="70470" y="7600"/>
                  </a:moveTo>
                  <a:lnTo>
                    <a:pt x="70470" y="0"/>
                  </a:lnTo>
                  <a:lnTo>
                    <a:pt x="0" y="13990"/>
                  </a:lnTo>
                  <a:lnTo>
                    <a:pt x="0" y="14681"/>
                  </a:lnTo>
                  <a:lnTo>
                    <a:pt x="5354" y="20554"/>
                  </a:lnTo>
                  <a:lnTo>
                    <a:pt x="70470" y="7600"/>
                  </a:lnTo>
                  <a:close/>
                </a:path>
              </a:pathLst>
            </a:custGeom>
            <a:solidFill>
              <a:schemeClr val="bg1"/>
            </a:solidFill>
            <a:ln w="16933" cap="flat">
              <a:noFill/>
              <a:prstDash val="solid"/>
              <a:miter/>
            </a:ln>
          </p:spPr>
          <p:txBody>
            <a:bodyPr rtlCol="0" anchor="ctr"/>
            <a:lstStyle/>
            <a:p>
              <a:endParaRPr lang="en-IN"/>
            </a:p>
          </p:txBody>
        </p:sp>
        <p:sp>
          <p:nvSpPr>
            <p:cNvPr id="416" name="Rectangle: Rounded Corners 415">
              <a:extLst>
                <a:ext uri="{FF2B5EF4-FFF2-40B4-BE49-F238E27FC236}">
                  <a16:creationId xmlns:a16="http://schemas.microsoft.com/office/drawing/2014/main" id="{DB6AEE7D-51D5-4EA7-9F76-13EEEE1BEBAF}"/>
                </a:ext>
              </a:extLst>
            </p:cNvPr>
            <p:cNvSpPr/>
            <p:nvPr/>
          </p:nvSpPr>
          <p:spPr bwMode="auto">
            <a:xfrm>
              <a:off x="8823135" y="5059004"/>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18" name="Freeform: Shape 417">
              <a:extLst>
                <a:ext uri="{FF2B5EF4-FFF2-40B4-BE49-F238E27FC236}">
                  <a16:creationId xmlns:a16="http://schemas.microsoft.com/office/drawing/2014/main" id="{06760629-FFBD-4CE4-BCCE-47448D4265A5}"/>
                </a:ext>
              </a:extLst>
            </p:cNvPr>
            <p:cNvSpPr/>
            <p:nvPr/>
          </p:nvSpPr>
          <p:spPr>
            <a:xfrm>
              <a:off x="9017187" y="5377422"/>
              <a:ext cx="69778" cy="56997"/>
            </a:xfrm>
            <a:custGeom>
              <a:avLst/>
              <a:gdLst>
                <a:gd name="connsiteX0" fmla="*/ 55789 w 69778"/>
                <a:gd name="connsiteY0" fmla="*/ 55098 h 56997"/>
                <a:gd name="connsiteX1" fmla="*/ 69779 w 69778"/>
                <a:gd name="connsiteY1" fmla="*/ 40071 h 56997"/>
                <a:gd name="connsiteX2" fmla="*/ 69779 w 69778"/>
                <a:gd name="connsiteY2" fmla="*/ 0 h 56997"/>
                <a:gd name="connsiteX3" fmla="*/ 0 w 69778"/>
                <a:gd name="connsiteY3" fmla="*/ 0 h 56997"/>
                <a:gd name="connsiteX4" fmla="*/ 0 w 69778"/>
                <a:gd name="connsiteY4" fmla="*/ 40071 h 56997"/>
                <a:gd name="connsiteX5" fmla="*/ 13990 w 69778"/>
                <a:gd name="connsiteY5" fmla="*/ 55098 h 56997"/>
                <a:gd name="connsiteX6" fmla="*/ 17272 w 69778"/>
                <a:gd name="connsiteY6" fmla="*/ 56998 h 56997"/>
                <a:gd name="connsiteX7" fmla="*/ 51816 w 69778"/>
                <a:gd name="connsiteY7" fmla="*/ 56998 h 56997"/>
                <a:gd name="connsiteX8" fmla="*/ 55789 w 69778"/>
                <a:gd name="connsiteY8" fmla="*/ 55098 h 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78" h="56997">
                  <a:moveTo>
                    <a:pt x="55789" y="55098"/>
                  </a:moveTo>
                  <a:lnTo>
                    <a:pt x="69779" y="40071"/>
                  </a:lnTo>
                  <a:lnTo>
                    <a:pt x="69779" y="0"/>
                  </a:lnTo>
                  <a:lnTo>
                    <a:pt x="0" y="0"/>
                  </a:lnTo>
                  <a:lnTo>
                    <a:pt x="0" y="40071"/>
                  </a:lnTo>
                  <a:lnTo>
                    <a:pt x="13990" y="55098"/>
                  </a:lnTo>
                  <a:cubicBezTo>
                    <a:pt x="14826" y="56098"/>
                    <a:pt x="15988" y="56771"/>
                    <a:pt x="17272" y="56998"/>
                  </a:cubicBezTo>
                  <a:lnTo>
                    <a:pt x="51816" y="56998"/>
                  </a:lnTo>
                  <a:cubicBezTo>
                    <a:pt x="53346" y="56942"/>
                    <a:pt x="54785" y="56253"/>
                    <a:pt x="55789" y="55098"/>
                  </a:cubicBezTo>
                  <a:close/>
                </a:path>
              </a:pathLst>
            </a:custGeom>
            <a:solidFill>
              <a:schemeClr val="tx2"/>
            </a:solidFill>
            <a:ln w="16933" cap="flat">
              <a:noFill/>
              <a:prstDash val="solid"/>
              <a:miter/>
            </a:ln>
          </p:spPr>
          <p:txBody>
            <a:bodyPr rtlCol="0" anchor="ctr"/>
            <a:lstStyle/>
            <a:p>
              <a:endParaRPr lang="en-IN"/>
            </a:p>
          </p:txBody>
        </p:sp>
        <p:sp>
          <p:nvSpPr>
            <p:cNvPr id="419" name="Freeform: Shape 418">
              <a:extLst>
                <a:ext uri="{FF2B5EF4-FFF2-40B4-BE49-F238E27FC236}">
                  <a16:creationId xmlns:a16="http://schemas.microsoft.com/office/drawing/2014/main" id="{89BD6517-4E89-40AC-93DA-B829C8017506}"/>
                </a:ext>
              </a:extLst>
            </p:cNvPr>
            <p:cNvSpPr/>
            <p:nvPr/>
          </p:nvSpPr>
          <p:spPr>
            <a:xfrm>
              <a:off x="8948972" y="5140790"/>
              <a:ext cx="205526" cy="236631"/>
            </a:xfrm>
            <a:custGeom>
              <a:avLst/>
              <a:gdLst>
                <a:gd name="connsiteX0" fmla="*/ 102758 w 205526"/>
                <a:gd name="connsiteY0" fmla="*/ 5 h 236631"/>
                <a:gd name="connsiteX1" fmla="*/ 5 w 205526"/>
                <a:gd name="connsiteY1" fmla="*/ 100706 h 236631"/>
                <a:gd name="connsiteX2" fmla="*/ 681 w 205526"/>
                <a:gd name="connsiteY2" fmla="*/ 113482 h 236631"/>
                <a:gd name="connsiteX3" fmla="*/ 57506 w 205526"/>
                <a:gd name="connsiteY3" fmla="*/ 230068 h 236631"/>
                <a:gd name="connsiteX4" fmla="*/ 65624 w 205526"/>
                <a:gd name="connsiteY4" fmla="*/ 236632 h 236631"/>
                <a:gd name="connsiteX5" fmla="*/ 139893 w 205526"/>
                <a:gd name="connsiteY5" fmla="*/ 236632 h 236631"/>
                <a:gd name="connsiteX6" fmla="*/ 148011 w 205526"/>
                <a:gd name="connsiteY6" fmla="*/ 230068 h 236631"/>
                <a:gd name="connsiteX7" fmla="*/ 204836 w 205526"/>
                <a:gd name="connsiteY7" fmla="*/ 113482 h 236631"/>
                <a:gd name="connsiteX8" fmla="*/ 115535 w 205526"/>
                <a:gd name="connsiteY8" fmla="*/ 681 h 236631"/>
                <a:gd name="connsiteX9" fmla="*/ 102758 w 205526"/>
                <a:gd name="connsiteY9" fmla="*/ 5 h 23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526" h="236631">
                  <a:moveTo>
                    <a:pt x="102758" y="5"/>
                  </a:moveTo>
                  <a:cubicBezTo>
                    <a:pt x="46576" y="-562"/>
                    <a:pt x="572" y="44524"/>
                    <a:pt x="5" y="100706"/>
                  </a:cubicBezTo>
                  <a:cubicBezTo>
                    <a:pt x="-38" y="104975"/>
                    <a:pt x="188" y="109242"/>
                    <a:pt x="681" y="113482"/>
                  </a:cubicBezTo>
                  <a:cubicBezTo>
                    <a:pt x="5344" y="156144"/>
                    <a:pt x="45933" y="176007"/>
                    <a:pt x="57506" y="230068"/>
                  </a:cubicBezTo>
                  <a:cubicBezTo>
                    <a:pt x="58380" y="233863"/>
                    <a:pt x="61730" y="236571"/>
                    <a:pt x="65624" y="236632"/>
                  </a:cubicBezTo>
                  <a:lnTo>
                    <a:pt x="139893" y="236632"/>
                  </a:lnTo>
                  <a:cubicBezTo>
                    <a:pt x="143786" y="236571"/>
                    <a:pt x="147137" y="233863"/>
                    <a:pt x="148011" y="230068"/>
                  </a:cubicBezTo>
                  <a:cubicBezTo>
                    <a:pt x="159583" y="176007"/>
                    <a:pt x="199827" y="156144"/>
                    <a:pt x="204836" y="113482"/>
                  </a:cubicBezTo>
                  <a:cubicBezTo>
                    <a:pt x="211325" y="57673"/>
                    <a:pt x="171344" y="7170"/>
                    <a:pt x="115535" y="681"/>
                  </a:cubicBezTo>
                  <a:cubicBezTo>
                    <a:pt x="111294" y="188"/>
                    <a:pt x="107027" y="-38"/>
                    <a:pt x="102758" y="5"/>
                  </a:cubicBezTo>
                  <a:close/>
                </a:path>
              </a:pathLst>
            </a:custGeom>
            <a:solidFill>
              <a:schemeClr val="tx2"/>
            </a:solidFill>
            <a:ln w="16933" cap="flat">
              <a:noFill/>
              <a:prstDash val="solid"/>
              <a:miter/>
            </a:ln>
          </p:spPr>
          <p:txBody>
            <a:bodyPr rtlCol="0" anchor="ctr"/>
            <a:lstStyle/>
            <a:p>
              <a:endParaRPr lang="en-IN"/>
            </a:p>
          </p:txBody>
        </p:sp>
        <p:sp>
          <p:nvSpPr>
            <p:cNvPr id="420" name="Freeform: Shape 419">
              <a:extLst>
                <a:ext uri="{FF2B5EF4-FFF2-40B4-BE49-F238E27FC236}">
                  <a16:creationId xmlns:a16="http://schemas.microsoft.com/office/drawing/2014/main" id="{84F60621-7B66-4314-8863-0DD25CEE8F05}"/>
                </a:ext>
              </a:extLst>
            </p:cNvPr>
            <p:cNvSpPr/>
            <p:nvPr/>
          </p:nvSpPr>
          <p:spPr>
            <a:xfrm>
              <a:off x="8986777" y="5197620"/>
              <a:ext cx="130776" cy="159766"/>
            </a:xfrm>
            <a:custGeom>
              <a:avLst/>
              <a:gdLst>
                <a:gd name="connsiteX0" fmla="*/ 107442 w 130776"/>
                <a:gd name="connsiteY0" fmla="*/ 0 h 159766"/>
                <a:gd name="connsiteX1" fmla="*/ 84125 w 130776"/>
                <a:gd name="connsiteY1" fmla="*/ 24872 h 159766"/>
                <a:gd name="connsiteX2" fmla="*/ 84125 w 130776"/>
                <a:gd name="connsiteY2" fmla="*/ 38171 h 159766"/>
                <a:gd name="connsiteX3" fmla="*/ 47681 w 130776"/>
                <a:gd name="connsiteY3" fmla="*/ 38171 h 159766"/>
                <a:gd name="connsiteX4" fmla="*/ 47681 w 130776"/>
                <a:gd name="connsiteY4" fmla="*/ 24872 h 159766"/>
                <a:gd name="connsiteX5" fmla="*/ 23852 w 130776"/>
                <a:gd name="connsiteY5" fmla="*/ 6 h 159766"/>
                <a:gd name="connsiteX6" fmla="*/ 23328 w 130776"/>
                <a:gd name="connsiteY6" fmla="*/ 0 h 159766"/>
                <a:gd name="connsiteX7" fmla="*/ 11 w 130776"/>
                <a:gd name="connsiteY7" fmla="*/ 24872 h 159766"/>
                <a:gd name="connsiteX8" fmla="*/ 23328 w 130776"/>
                <a:gd name="connsiteY8" fmla="*/ 49916 h 159766"/>
                <a:gd name="connsiteX9" fmla="*/ 34382 w 130776"/>
                <a:gd name="connsiteY9" fmla="*/ 49916 h 159766"/>
                <a:gd name="connsiteX10" fmla="*/ 34382 w 130776"/>
                <a:gd name="connsiteY10" fmla="*/ 153548 h 159766"/>
                <a:gd name="connsiteX11" fmla="*/ 40600 w 130776"/>
                <a:gd name="connsiteY11" fmla="*/ 159766 h 159766"/>
                <a:gd name="connsiteX12" fmla="*/ 46818 w 130776"/>
                <a:gd name="connsiteY12" fmla="*/ 153548 h 159766"/>
                <a:gd name="connsiteX13" fmla="*/ 46818 w 130776"/>
                <a:gd name="connsiteY13" fmla="*/ 49916 h 159766"/>
                <a:gd name="connsiteX14" fmla="*/ 84125 w 130776"/>
                <a:gd name="connsiteY14" fmla="*/ 49916 h 159766"/>
                <a:gd name="connsiteX15" fmla="*/ 84125 w 130776"/>
                <a:gd name="connsiteY15" fmla="*/ 153548 h 159766"/>
                <a:gd name="connsiteX16" fmla="*/ 90343 w 130776"/>
                <a:gd name="connsiteY16" fmla="*/ 159766 h 159766"/>
                <a:gd name="connsiteX17" fmla="*/ 96561 w 130776"/>
                <a:gd name="connsiteY17" fmla="*/ 153548 h 159766"/>
                <a:gd name="connsiteX18" fmla="*/ 96561 w 130776"/>
                <a:gd name="connsiteY18" fmla="*/ 49916 h 159766"/>
                <a:gd name="connsiteX19" fmla="*/ 107442 w 130776"/>
                <a:gd name="connsiteY19" fmla="*/ 49916 h 159766"/>
                <a:gd name="connsiteX20" fmla="*/ 130761 w 130776"/>
                <a:gd name="connsiteY20" fmla="*/ 24902 h 159766"/>
                <a:gd name="connsiteX21" fmla="*/ 130760 w 130776"/>
                <a:gd name="connsiteY21" fmla="*/ 24872 h 159766"/>
                <a:gd name="connsiteX22" fmla="*/ 107442 w 130776"/>
                <a:gd name="connsiteY22" fmla="*/ 0 h 159766"/>
                <a:gd name="connsiteX23" fmla="*/ 34382 w 130776"/>
                <a:gd name="connsiteY23" fmla="*/ 38171 h 159766"/>
                <a:gd name="connsiteX24" fmla="*/ 22637 w 130776"/>
                <a:gd name="connsiteY24" fmla="*/ 38171 h 159766"/>
                <a:gd name="connsiteX25" fmla="*/ 10892 w 130776"/>
                <a:gd name="connsiteY25" fmla="*/ 24872 h 159766"/>
                <a:gd name="connsiteX26" fmla="*/ 22637 w 130776"/>
                <a:gd name="connsiteY26" fmla="*/ 11572 h 159766"/>
                <a:gd name="connsiteX27" fmla="*/ 34382 w 130776"/>
                <a:gd name="connsiteY27" fmla="*/ 24872 h 159766"/>
                <a:gd name="connsiteX28" fmla="*/ 108306 w 130776"/>
                <a:gd name="connsiteY28" fmla="*/ 38171 h 159766"/>
                <a:gd name="connsiteX29" fmla="*/ 96561 w 130776"/>
                <a:gd name="connsiteY29" fmla="*/ 38171 h 159766"/>
                <a:gd name="connsiteX30" fmla="*/ 96561 w 130776"/>
                <a:gd name="connsiteY30" fmla="*/ 24181 h 159766"/>
                <a:gd name="connsiteX31" fmla="*/ 106798 w 130776"/>
                <a:gd name="connsiteY31" fmla="*/ 11101 h 159766"/>
                <a:gd name="connsiteX32" fmla="*/ 119878 w 130776"/>
                <a:gd name="connsiteY32" fmla="*/ 21337 h 159766"/>
                <a:gd name="connsiteX33" fmla="*/ 119878 w 130776"/>
                <a:gd name="connsiteY33" fmla="*/ 24181 h 159766"/>
                <a:gd name="connsiteX34" fmla="*/ 108767 w 130776"/>
                <a:gd name="connsiteY34" fmla="*/ 38127 h 159766"/>
                <a:gd name="connsiteX35" fmla="*/ 108306 w 130776"/>
                <a:gd name="connsiteY35" fmla="*/ 38171 h 15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0776" h="159766">
                  <a:moveTo>
                    <a:pt x="107442" y="0"/>
                  </a:moveTo>
                  <a:cubicBezTo>
                    <a:pt x="94153" y="469"/>
                    <a:pt x="83737" y="11580"/>
                    <a:pt x="84125" y="24872"/>
                  </a:cubicBezTo>
                  <a:lnTo>
                    <a:pt x="84125" y="38171"/>
                  </a:lnTo>
                  <a:lnTo>
                    <a:pt x="47681" y="38171"/>
                  </a:lnTo>
                  <a:lnTo>
                    <a:pt x="47681" y="24872"/>
                  </a:lnTo>
                  <a:cubicBezTo>
                    <a:pt x="47968" y="11425"/>
                    <a:pt x="37298" y="292"/>
                    <a:pt x="23852" y="6"/>
                  </a:cubicBezTo>
                  <a:cubicBezTo>
                    <a:pt x="23677" y="2"/>
                    <a:pt x="23502" y="0"/>
                    <a:pt x="23328" y="0"/>
                  </a:cubicBezTo>
                  <a:cubicBezTo>
                    <a:pt x="10039" y="469"/>
                    <a:pt x="-378" y="11580"/>
                    <a:pt x="11" y="24872"/>
                  </a:cubicBezTo>
                  <a:cubicBezTo>
                    <a:pt x="-379" y="38194"/>
                    <a:pt x="10012" y="49355"/>
                    <a:pt x="23328" y="49916"/>
                  </a:cubicBezTo>
                  <a:lnTo>
                    <a:pt x="34382" y="49916"/>
                  </a:lnTo>
                  <a:lnTo>
                    <a:pt x="34382" y="153548"/>
                  </a:lnTo>
                  <a:cubicBezTo>
                    <a:pt x="34382" y="156982"/>
                    <a:pt x="37166" y="159766"/>
                    <a:pt x="40600" y="159766"/>
                  </a:cubicBezTo>
                  <a:cubicBezTo>
                    <a:pt x="44034" y="159766"/>
                    <a:pt x="46818" y="156982"/>
                    <a:pt x="46818" y="153548"/>
                  </a:cubicBezTo>
                  <a:lnTo>
                    <a:pt x="46818" y="49916"/>
                  </a:lnTo>
                  <a:lnTo>
                    <a:pt x="84125" y="49916"/>
                  </a:lnTo>
                  <a:lnTo>
                    <a:pt x="84125" y="153548"/>
                  </a:lnTo>
                  <a:cubicBezTo>
                    <a:pt x="84125" y="156982"/>
                    <a:pt x="86910" y="159766"/>
                    <a:pt x="90343" y="159766"/>
                  </a:cubicBezTo>
                  <a:cubicBezTo>
                    <a:pt x="93777" y="159766"/>
                    <a:pt x="96561" y="156982"/>
                    <a:pt x="96561" y="153548"/>
                  </a:cubicBezTo>
                  <a:lnTo>
                    <a:pt x="96561" y="49916"/>
                  </a:lnTo>
                  <a:lnTo>
                    <a:pt x="107442" y="49916"/>
                  </a:lnTo>
                  <a:cubicBezTo>
                    <a:pt x="120789" y="49448"/>
                    <a:pt x="131229" y="38249"/>
                    <a:pt x="130761" y="24902"/>
                  </a:cubicBezTo>
                  <a:cubicBezTo>
                    <a:pt x="130760" y="24892"/>
                    <a:pt x="130760" y="24882"/>
                    <a:pt x="130760" y="24872"/>
                  </a:cubicBezTo>
                  <a:cubicBezTo>
                    <a:pt x="131148" y="11580"/>
                    <a:pt x="120732" y="469"/>
                    <a:pt x="107442" y="0"/>
                  </a:cubicBezTo>
                  <a:close/>
                  <a:moveTo>
                    <a:pt x="34382" y="38171"/>
                  </a:moveTo>
                  <a:lnTo>
                    <a:pt x="22637" y="38171"/>
                  </a:lnTo>
                  <a:cubicBezTo>
                    <a:pt x="15781" y="37620"/>
                    <a:pt x="10591" y="31743"/>
                    <a:pt x="10892" y="24872"/>
                  </a:cubicBezTo>
                  <a:cubicBezTo>
                    <a:pt x="10591" y="18001"/>
                    <a:pt x="15781" y="12123"/>
                    <a:pt x="22637" y="11572"/>
                  </a:cubicBezTo>
                  <a:cubicBezTo>
                    <a:pt x="29493" y="12123"/>
                    <a:pt x="34683" y="18001"/>
                    <a:pt x="34382" y="24872"/>
                  </a:cubicBezTo>
                  <a:close/>
                  <a:moveTo>
                    <a:pt x="108306" y="38171"/>
                  </a:moveTo>
                  <a:lnTo>
                    <a:pt x="96561" y="38171"/>
                  </a:lnTo>
                  <a:lnTo>
                    <a:pt x="96561" y="24181"/>
                  </a:lnTo>
                  <a:cubicBezTo>
                    <a:pt x="95775" y="17742"/>
                    <a:pt x="100359" y="11886"/>
                    <a:pt x="106798" y="11101"/>
                  </a:cubicBezTo>
                  <a:cubicBezTo>
                    <a:pt x="113237" y="10315"/>
                    <a:pt x="119092" y="14899"/>
                    <a:pt x="119878" y="21337"/>
                  </a:cubicBezTo>
                  <a:cubicBezTo>
                    <a:pt x="119994" y="22282"/>
                    <a:pt x="119994" y="23237"/>
                    <a:pt x="119878" y="24181"/>
                  </a:cubicBezTo>
                  <a:cubicBezTo>
                    <a:pt x="120661" y="31100"/>
                    <a:pt x="115686" y="37344"/>
                    <a:pt x="108767" y="38127"/>
                  </a:cubicBezTo>
                  <a:cubicBezTo>
                    <a:pt x="108614" y="38145"/>
                    <a:pt x="108460" y="38159"/>
                    <a:pt x="108306" y="38171"/>
                  </a:cubicBezTo>
                  <a:close/>
                </a:path>
              </a:pathLst>
            </a:custGeom>
            <a:solidFill>
              <a:srgbClr val="F2F2F2"/>
            </a:solidFill>
            <a:ln w="16933" cap="flat">
              <a:noFill/>
              <a:prstDash val="solid"/>
              <a:miter/>
            </a:ln>
          </p:spPr>
          <p:txBody>
            <a:bodyPr rtlCol="0" anchor="ctr"/>
            <a:lstStyle/>
            <a:p>
              <a:endParaRPr lang="en-IN"/>
            </a:p>
          </p:txBody>
        </p:sp>
        <p:sp>
          <p:nvSpPr>
            <p:cNvPr id="421" name="Freeform: Shape 420">
              <a:extLst>
                <a:ext uri="{FF2B5EF4-FFF2-40B4-BE49-F238E27FC236}">
                  <a16:creationId xmlns:a16="http://schemas.microsoft.com/office/drawing/2014/main" id="{3521DBBD-8B4B-4671-978D-080DFA2E3480}"/>
                </a:ext>
              </a:extLst>
            </p:cNvPr>
            <p:cNvSpPr/>
            <p:nvPr/>
          </p:nvSpPr>
          <p:spPr>
            <a:xfrm>
              <a:off x="9016496" y="5383640"/>
              <a:ext cx="70469" cy="21417"/>
            </a:xfrm>
            <a:custGeom>
              <a:avLst/>
              <a:gdLst>
                <a:gd name="connsiteX0" fmla="*/ 0 w 70469"/>
                <a:gd name="connsiteY0" fmla="*/ 21417 h 21417"/>
                <a:gd name="connsiteX1" fmla="*/ 70470 w 70469"/>
                <a:gd name="connsiteY1" fmla="*/ 7772 h 21417"/>
                <a:gd name="connsiteX2" fmla="*/ 70470 w 70469"/>
                <a:gd name="connsiteY2" fmla="*/ 0 h 21417"/>
                <a:gd name="connsiteX3" fmla="*/ 0 w 70469"/>
                <a:gd name="connsiteY3" fmla="*/ 13818 h 21417"/>
                <a:gd name="connsiteX4" fmla="*/ 0 w 70469"/>
                <a:gd name="connsiteY4" fmla="*/ 21417 h 2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69" h="21417">
                  <a:moveTo>
                    <a:pt x="0" y="21417"/>
                  </a:moveTo>
                  <a:lnTo>
                    <a:pt x="70470" y="7772"/>
                  </a:lnTo>
                  <a:lnTo>
                    <a:pt x="70470" y="0"/>
                  </a:lnTo>
                  <a:lnTo>
                    <a:pt x="0" y="13818"/>
                  </a:lnTo>
                  <a:lnTo>
                    <a:pt x="0" y="21417"/>
                  </a:lnTo>
                  <a:close/>
                </a:path>
              </a:pathLst>
            </a:custGeom>
            <a:solidFill>
              <a:schemeClr val="bg1"/>
            </a:solidFill>
            <a:ln w="16933" cap="flat">
              <a:noFill/>
              <a:prstDash val="solid"/>
              <a:miter/>
            </a:ln>
          </p:spPr>
          <p:txBody>
            <a:bodyPr rtlCol="0" anchor="ctr"/>
            <a:lstStyle/>
            <a:p>
              <a:endParaRPr lang="en-IN"/>
            </a:p>
          </p:txBody>
        </p:sp>
        <p:sp>
          <p:nvSpPr>
            <p:cNvPr id="422" name="Freeform: Shape 421">
              <a:extLst>
                <a:ext uri="{FF2B5EF4-FFF2-40B4-BE49-F238E27FC236}">
                  <a16:creationId xmlns:a16="http://schemas.microsoft.com/office/drawing/2014/main" id="{F562404D-13E2-4280-8F42-238560CCD581}"/>
                </a:ext>
              </a:extLst>
            </p:cNvPr>
            <p:cNvSpPr/>
            <p:nvPr/>
          </p:nvSpPr>
          <p:spPr>
            <a:xfrm>
              <a:off x="9016496" y="5402812"/>
              <a:ext cx="70469" cy="20553"/>
            </a:xfrm>
            <a:custGeom>
              <a:avLst/>
              <a:gdLst>
                <a:gd name="connsiteX0" fmla="*/ 70470 w 70469"/>
                <a:gd name="connsiteY0" fmla="*/ 7600 h 20553"/>
                <a:gd name="connsiteX1" fmla="*/ 70470 w 70469"/>
                <a:gd name="connsiteY1" fmla="*/ 0 h 20553"/>
                <a:gd name="connsiteX2" fmla="*/ 0 w 70469"/>
                <a:gd name="connsiteY2" fmla="*/ 13990 h 20553"/>
                <a:gd name="connsiteX3" fmla="*/ 0 w 70469"/>
                <a:gd name="connsiteY3" fmla="*/ 14681 h 20553"/>
                <a:gd name="connsiteX4" fmla="*/ 5354 w 70469"/>
                <a:gd name="connsiteY4" fmla="*/ 20554 h 20553"/>
                <a:gd name="connsiteX5" fmla="*/ 70470 w 70469"/>
                <a:gd name="connsiteY5" fmla="*/ 7600 h 2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469" h="20553">
                  <a:moveTo>
                    <a:pt x="70470" y="7600"/>
                  </a:moveTo>
                  <a:lnTo>
                    <a:pt x="70470" y="0"/>
                  </a:lnTo>
                  <a:lnTo>
                    <a:pt x="0" y="13990"/>
                  </a:lnTo>
                  <a:lnTo>
                    <a:pt x="0" y="14681"/>
                  </a:lnTo>
                  <a:lnTo>
                    <a:pt x="5354" y="20554"/>
                  </a:lnTo>
                  <a:lnTo>
                    <a:pt x="70470" y="7600"/>
                  </a:lnTo>
                  <a:close/>
                </a:path>
              </a:pathLst>
            </a:custGeom>
            <a:solidFill>
              <a:schemeClr val="bg1"/>
            </a:solidFill>
            <a:ln w="16933" cap="flat">
              <a:noFill/>
              <a:prstDash val="solid"/>
              <a:miter/>
            </a:ln>
          </p:spPr>
          <p:txBody>
            <a:bodyPr rtlCol="0" anchor="ctr"/>
            <a:lstStyle/>
            <a:p>
              <a:endParaRPr lang="en-IN"/>
            </a:p>
          </p:txBody>
        </p:sp>
        <p:sp>
          <p:nvSpPr>
            <p:cNvPr id="409" name="Rectangle: Rounded Corners 408">
              <a:extLst>
                <a:ext uri="{FF2B5EF4-FFF2-40B4-BE49-F238E27FC236}">
                  <a16:creationId xmlns:a16="http://schemas.microsoft.com/office/drawing/2014/main" id="{90A9B9A4-95AF-41A9-A6CA-FE9C72DD8613}"/>
                </a:ext>
              </a:extLst>
            </p:cNvPr>
            <p:cNvSpPr/>
            <p:nvPr/>
          </p:nvSpPr>
          <p:spPr bwMode="auto">
            <a:xfrm>
              <a:off x="9548348" y="5059004"/>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11" name="Freeform: Shape 410">
              <a:extLst>
                <a:ext uri="{FF2B5EF4-FFF2-40B4-BE49-F238E27FC236}">
                  <a16:creationId xmlns:a16="http://schemas.microsoft.com/office/drawing/2014/main" id="{F5D8FB82-77CD-40C1-A057-C51253721EEA}"/>
                </a:ext>
              </a:extLst>
            </p:cNvPr>
            <p:cNvSpPr/>
            <p:nvPr/>
          </p:nvSpPr>
          <p:spPr>
            <a:xfrm>
              <a:off x="9742400" y="5377422"/>
              <a:ext cx="69778" cy="56997"/>
            </a:xfrm>
            <a:custGeom>
              <a:avLst/>
              <a:gdLst>
                <a:gd name="connsiteX0" fmla="*/ 55789 w 69778"/>
                <a:gd name="connsiteY0" fmla="*/ 55098 h 56997"/>
                <a:gd name="connsiteX1" fmla="*/ 69779 w 69778"/>
                <a:gd name="connsiteY1" fmla="*/ 40071 h 56997"/>
                <a:gd name="connsiteX2" fmla="*/ 69779 w 69778"/>
                <a:gd name="connsiteY2" fmla="*/ 0 h 56997"/>
                <a:gd name="connsiteX3" fmla="*/ 0 w 69778"/>
                <a:gd name="connsiteY3" fmla="*/ 0 h 56997"/>
                <a:gd name="connsiteX4" fmla="*/ 0 w 69778"/>
                <a:gd name="connsiteY4" fmla="*/ 40071 h 56997"/>
                <a:gd name="connsiteX5" fmla="*/ 13990 w 69778"/>
                <a:gd name="connsiteY5" fmla="*/ 55098 h 56997"/>
                <a:gd name="connsiteX6" fmla="*/ 17272 w 69778"/>
                <a:gd name="connsiteY6" fmla="*/ 56998 h 56997"/>
                <a:gd name="connsiteX7" fmla="*/ 51816 w 69778"/>
                <a:gd name="connsiteY7" fmla="*/ 56998 h 56997"/>
                <a:gd name="connsiteX8" fmla="*/ 55789 w 69778"/>
                <a:gd name="connsiteY8" fmla="*/ 55098 h 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78" h="56997">
                  <a:moveTo>
                    <a:pt x="55789" y="55098"/>
                  </a:moveTo>
                  <a:lnTo>
                    <a:pt x="69779" y="40071"/>
                  </a:lnTo>
                  <a:lnTo>
                    <a:pt x="69779" y="0"/>
                  </a:lnTo>
                  <a:lnTo>
                    <a:pt x="0" y="0"/>
                  </a:lnTo>
                  <a:lnTo>
                    <a:pt x="0" y="40071"/>
                  </a:lnTo>
                  <a:lnTo>
                    <a:pt x="13990" y="55098"/>
                  </a:lnTo>
                  <a:cubicBezTo>
                    <a:pt x="14826" y="56098"/>
                    <a:pt x="15988" y="56771"/>
                    <a:pt x="17272" y="56998"/>
                  </a:cubicBezTo>
                  <a:lnTo>
                    <a:pt x="51816" y="56998"/>
                  </a:lnTo>
                  <a:cubicBezTo>
                    <a:pt x="53346" y="56942"/>
                    <a:pt x="54785" y="56253"/>
                    <a:pt x="55789" y="55098"/>
                  </a:cubicBezTo>
                  <a:close/>
                </a:path>
              </a:pathLst>
            </a:custGeom>
            <a:solidFill>
              <a:schemeClr val="tx2"/>
            </a:solidFill>
            <a:ln w="16933" cap="flat">
              <a:noFill/>
              <a:prstDash val="solid"/>
              <a:miter/>
            </a:ln>
          </p:spPr>
          <p:txBody>
            <a:bodyPr rtlCol="0" anchor="ctr"/>
            <a:lstStyle/>
            <a:p>
              <a:endParaRPr lang="en-IN"/>
            </a:p>
          </p:txBody>
        </p:sp>
        <p:sp>
          <p:nvSpPr>
            <p:cNvPr id="412" name="Freeform: Shape 411">
              <a:extLst>
                <a:ext uri="{FF2B5EF4-FFF2-40B4-BE49-F238E27FC236}">
                  <a16:creationId xmlns:a16="http://schemas.microsoft.com/office/drawing/2014/main" id="{9FEB9C30-AC57-4E8B-ABDD-89E5BF401A50}"/>
                </a:ext>
              </a:extLst>
            </p:cNvPr>
            <p:cNvSpPr/>
            <p:nvPr/>
          </p:nvSpPr>
          <p:spPr>
            <a:xfrm>
              <a:off x="9674185" y="5140790"/>
              <a:ext cx="205526" cy="236631"/>
            </a:xfrm>
            <a:custGeom>
              <a:avLst/>
              <a:gdLst>
                <a:gd name="connsiteX0" fmla="*/ 102758 w 205526"/>
                <a:gd name="connsiteY0" fmla="*/ 5 h 236631"/>
                <a:gd name="connsiteX1" fmla="*/ 5 w 205526"/>
                <a:gd name="connsiteY1" fmla="*/ 100706 h 236631"/>
                <a:gd name="connsiteX2" fmla="*/ 681 w 205526"/>
                <a:gd name="connsiteY2" fmla="*/ 113482 h 236631"/>
                <a:gd name="connsiteX3" fmla="*/ 57506 w 205526"/>
                <a:gd name="connsiteY3" fmla="*/ 230068 h 236631"/>
                <a:gd name="connsiteX4" fmla="*/ 65624 w 205526"/>
                <a:gd name="connsiteY4" fmla="*/ 236632 h 236631"/>
                <a:gd name="connsiteX5" fmla="*/ 139893 w 205526"/>
                <a:gd name="connsiteY5" fmla="*/ 236632 h 236631"/>
                <a:gd name="connsiteX6" fmla="*/ 148011 w 205526"/>
                <a:gd name="connsiteY6" fmla="*/ 230068 h 236631"/>
                <a:gd name="connsiteX7" fmla="*/ 204836 w 205526"/>
                <a:gd name="connsiteY7" fmla="*/ 113482 h 236631"/>
                <a:gd name="connsiteX8" fmla="*/ 115535 w 205526"/>
                <a:gd name="connsiteY8" fmla="*/ 681 h 236631"/>
                <a:gd name="connsiteX9" fmla="*/ 102758 w 205526"/>
                <a:gd name="connsiteY9" fmla="*/ 5 h 23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526" h="236631">
                  <a:moveTo>
                    <a:pt x="102758" y="5"/>
                  </a:moveTo>
                  <a:cubicBezTo>
                    <a:pt x="46576" y="-562"/>
                    <a:pt x="572" y="44524"/>
                    <a:pt x="5" y="100706"/>
                  </a:cubicBezTo>
                  <a:cubicBezTo>
                    <a:pt x="-38" y="104975"/>
                    <a:pt x="188" y="109242"/>
                    <a:pt x="681" y="113482"/>
                  </a:cubicBezTo>
                  <a:cubicBezTo>
                    <a:pt x="5344" y="156144"/>
                    <a:pt x="45933" y="176007"/>
                    <a:pt x="57506" y="230068"/>
                  </a:cubicBezTo>
                  <a:cubicBezTo>
                    <a:pt x="58380" y="233863"/>
                    <a:pt x="61730" y="236571"/>
                    <a:pt x="65624" y="236632"/>
                  </a:cubicBezTo>
                  <a:lnTo>
                    <a:pt x="139893" y="236632"/>
                  </a:lnTo>
                  <a:cubicBezTo>
                    <a:pt x="143786" y="236571"/>
                    <a:pt x="147137" y="233863"/>
                    <a:pt x="148011" y="230068"/>
                  </a:cubicBezTo>
                  <a:cubicBezTo>
                    <a:pt x="159583" y="176007"/>
                    <a:pt x="199827" y="156144"/>
                    <a:pt x="204836" y="113482"/>
                  </a:cubicBezTo>
                  <a:cubicBezTo>
                    <a:pt x="211325" y="57673"/>
                    <a:pt x="171344" y="7170"/>
                    <a:pt x="115535" y="681"/>
                  </a:cubicBezTo>
                  <a:cubicBezTo>
                    <a:pt x="111294" y="188"/>
                    <a:pt x="107027" y="-38"/>
                    <a:pt x="102758" y="5"/>
                  </a:cubicBezTo>
                  <a:close/>
                </a:path>
              </a:pathLst>
            </a:custGeom>
            <a:solidFill>
              <a:schemeClr val="tx2"/>
            </a:solidFill>
            <a:ln w="16933" cap="flat">
              <a:noFill/>
              <a:prstDash val="solid"/>
              <a:miter/>
            </a:ln>
          </p:spPr>
          <p:txBody>
            <a:bodyPr rtlCol="0" anchor="ctr"/>
            <a:lstStyle/>
            <a:p>
              <a:endParaRPr lang="en-IN"/>
            </a:p>
          </p:txBody>
        </p:sp>
        <p:sp>
          <p:nvSpPr>
            <p:cNvPr id="413" name="Freeform: Shape 412">
              <a:extLst>
                <a:ext uri="{FF2B5EF4-FFF2-40B4-BE49-F238E27FC236}">
                  <a16:creationId xmlns:a16="http://schemas.microsoft.com/office/drawing/2014/main" id="{048779B7-64D2-424D-902E-79298432D9D9}"/>
                </a:ext>
              </a:extLst>
            </p:cNvPr>
            <p:cNvSpPr/>
            <p:nvPr/>
          </p:nvSpPr>
          <p:spPr>
            <a:xfrm>
              <a:off x="9711990" y="5197620"/>
              <a:ext cx="130776" cy="159766"/>
            </a:xfrm>
            <a:custGeom>
              <a:avLst/>
              <a:gdLst>
                <a:gd name="connsiteX0" fmla="*/ 107442 w 130776"/>
                <a:gd name="connsiteY0" fmla="*/ 0 h 159766"/>
                <a:gd name="connsiteX1" fmla="*/ 84125 w 130776"/>
                <a:gd name="connsiteY1" fmla="*/ 24872 h 159766"/>
                <a:gd name="connsiteX2" fmla="*/ 84125 w 130776"/>
                <a:gd name="connsiteY2" fmla="*/ 38171 h 159766"/>
                <a:gd name="connsiteX3" fmla="*/ 47681 w 130776"/>
                <a:gd name="connsiteY3" fmla="*/ 38171 h 159766"/>
                <a:gd name="connsiteX4" fmla="*/ 47681 w 130776"/>
                <a:gd name="connsiteY4" fmla="*/ 24872 h 159766"/>
                <a:gd name="connsiteX5" fmla="*/ 23852 w 130776"/>
                <a:gd name="connsiteY5" fmla="*/ 6 h 159766"/>
                <a:gd name="connsiteX6" fmla="*/ 23328 w 130776"/>
                <a:gd name="connsiteY6" fmla="*/ 0 h 159766"/>
                <a:gd name="connsiteX7" fmla="*/ 11 w 130776"/>
                <a:gd name="connsiteY7" fmla="*/ 24872 h 159766"/>
                <a:gd name="connsiteX8" fmla="*/ 23328 w 130776"/>
                <a:gd name="connsiteY8" fmla="*/ 49916 h 159766"/>
                <a:gd name="connsiteX9" fmla="*/ 34382 w 130776"/>
                <a:gd name="connsiteY9" fmla="*/ 49916 h 159766"/>
                <a:gd name="connsiteX10" fmla="*/ 34382 w 130776"/>
                <a:gd name="connsiteY10" fmla="*/ 153548 h 159766"/>
                <a:gd name="connsiteX11" fmla="*/ 40600 w 130776"/>
                <a:gd name="connsiteY11" fmla="*/ 159766 h 159766"/>
                <a:gd name="connsiteX12" fmla="*/ 46818 w 130776"/>
                <a:gd name="connsiteY12" fmla="*/ 153548 h 159766"/>
                <a:gd name="connsiteX13" fmla="*/ 46818 w 130776"/>
                <a:gd name="connsiteY13" fmla="*/ 49916 h 159766"/>
                <a:gd name="connsiteX14" fmla="*/ 84125 w 130776"/>
                <a:gd name="connsiteY14" fmla="*/ 49916 h 159766"/>
                <a:gd name="connsiteX15" fmla="*/ 84125 w 130776"/>
                <a:gd name="connsiteY15" fmla="*/ 153548 h 159766"/>
                <a:gd name="connsiteX16" fmla="*/ 90343 w 130776"/>
                <a:gd name="connsiteY16" fmla="*/ 159766 h 159766"/>
                <a:gd name="connsiteX17" fmla="*/ 96561 w 130776"/>
                <a:gd name="connsiteY17" fmla="*/ 153548 h 159766"/>
                <a:gd name="connsiteX18" fmla="*/ 96561 w 130776"/>
                <a:gd name="connsiteY18" fmla="*/ 49916 h 159766"/>
                <a:gd name="connsiteX19" fmla="*/ 107442 w 130776"/>
                <a:gd name="connsiteY19" fmla="*/ 49916 h 159766"/>
                <a:gd name="connsiteX20" fmla="*/ 130761 w 130776"/>
                <a:gd name="connsiteY20" fmla="*/ 24902 h 159766"/>
                <a:gd name="connsiteX21" fmla="*/ 130760 w 130776"/>
                <a:gd name="connsiteY21" fmla="*/ 24872 h 159766"/>
                <a:gd name="connsiteX22" fmla="*/ 107442 w 130776"/>
                <a:gd name="connsiteY22" fmla="*/ 0 h 159766"/>
                <a:gd name="connsiteX23" fmla="*/ 34382 w 130776"/>
                <a:gd name="connsiteY23" fmla="*/ 38171 h 159766"/>
                <a:gd name="connsiteX24" fmla="*/ 22637 w 130776"/>
                <a:gd name="connsiteY24" fmla="*/ 38171 h 159766"/>
                <a:gd name="connsiteX25" fmla="*/ 10892 w 130776"/>
                <a:gd name="connsiteY25" fmla="*/ 24872 h 159766"/>
                <a:gd name="connsiteX26" fmla="*/ 22637 w 130776"/>
                <a:gd name="connsiteY26" fmla="*/ 11572 h 159766"/>
                <a:gd name="connsiteX27" fmla="*/ 34382 w 130776"/>
                <a:gd name="connsiteY27" fmla="*/ 24872 h 159766"/>
                <a:gd name="connsiteX28" fmla="*/ 108306 w 130776"/>
                <a:gd name="connsiteY28" fmla="*/ 38171 h 159766"/>
                <a:gd name="connsiteX29" fmla="*/ 96561 w 130776"/>
                <a:gd name="connsiteY29" fmla="*/ 38171 h 159766"/>
                <a:gd name="connsiteX30" fmla="*/ 96561 w 130776"/>
                <a:gd name="connsiteY30" fmla="*/ 24181 h 159766"/>
                <a:gd name="connsiteX31" fmla="*/ 106798 w 130776"/>
                <a:gd name="connsiteY31" fmla="*/ 11101 h 159766"/>
                <a:gd name="connsiteX32" fmla="*/ 119878 w 130776"/>
                <a:gd name="connsiteY32" fmla="*/ 21337 h 159766"/>
                <a:gd name="connsiteX33" fmla="*/ 119878 w 130776"/>
                <a:gd name="connsiteY33" fmla="*/ 24181 h 159766"/>
                <a:gd name="connsiteX34" fmla="*/ 108767 w 130776"/>
                <a:gd name="connsiteY34" fmla="*/ 38127 h 159766"/>
                <a:gd name="connsiteX35" fmla="*/ 108306 w 130776"/>
                <a:gd name="connsiteY35" fmla="*/ 38171 h 15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0776" h="159766">
                  <a:moveTo>
                    <a:pt x="107442" y="0"/>
                  </a:moveTo>
                  <a:cubicBezTo>
                    <a:pt x="94153" y="469"/>
                    <a:pt x="83737" y="11580"/>
                    <a:pt x="84125" y="24872"/>
                  </a:cubicBezTo>
                  <a:lnTo>
                    <a:pt x="84125" y="38171"/>
                  </a:lnTo>
                  <a:lnTo>
                    <a:pt x="47681" y="38171"/>
                  </a:lnTo>
                  <a:lnTo>
                    <a:pt x="47681" y="24872"/>
                  </a:lnTo>
                  <a:cubicBezTo>
                    <a:pt x="47968" y="11425"/>
                    <a:pt x="37298" y="292"/>
                    <a:pt x="23852" y="6"/>
                  </a:cubicBezTo>
                  <a:cubicBezTo>
                    <a:pt x="23677" y="2"/>
                    <a:pt x="23502" y="0"/>
                    <a:pt x="23328" y="0"/>
                  </a:cubicBezTo>
                  <a:cubicBezTo>
                    <a:pt x="10039" y="469"/>
                    <a:pt x="-378" y="11580"/>
                    <a:pt x="11" y="24872"/>
                  </a:cubicBezTo>
                  <a:cubicBezTo>
                    <a:pt x="-379" y="38194"/>
                    <a:pt x="10012" y="49355"/>
                    <a:pt x="23328" y="49916"/>
                  </a:cubicBezTo>
                  <a:lnTo>
                    <a:pt x="34382" y="49916"/>
                  </a:lnTo>
                  <a:lnTo>
                    <a:pt x="34382" y="153548"/>
                  </a:lnTo>
                  <a:cubicBezTo>
                    <a:pt x="34382" y="156982"/>
                    <a:pt x="37166" y="159766"/>
                    <a:pt x="40600" y="159766"/>
                  </a:cubicBezTo>
                  <a:cubicBezTo>
                    <a:pt x="44034" y="159766"/>
                    <a:pt x="46818" y="156982"/>
                    <a:pt x="46818" y="153548"/>
                  </a:cubicBezTo>
                  <a:lnTo>
                    <a:pt x="46818" y="49916"/>
                  </a:lnTo>
                  <a:lnTo>
                    <a:pt x="84125" y="49916"/>
                  </a:lnTo>
                  <a:lnTo>
                    <a:pt x="84125" y="153548"/>
                  </a:lnTo>
                  <a:cubicBezTo>
                    <a:pt x="84125" y="156982"/>
                    <a:pt x="86910" y="159766"/>
                    <a:pt x="90343" y="159766"/>
                  </a:cubicBezTo>
                  <a:cubicBezTo>
                    <a:pt x="93777" y="159766"/>
                    <a:pt x="96561" y="156982"/>
                    <a:pt x="96561" y="153548"/>
                  </a:cubicBezTo>
                  <a:lnTo>
                    <a:pt x="96561" y="49916"/>
                  </a:lnTo>
                  <a:lnTo>
                    <a:pt x="107442" y="49916"/>
                  </a:lnTo>
                  <a:cubicBezTo>
                    <a:pt x="120789" y="49448"/>
                    <a:pt x="131229" y="38249"/>
                    <a:pt x="130761" y="24902"/>
                  </a:cubicBezTo>
                  <a:cubicBezTo>
                    <a:pt x="130760" y="24892"/>
                    <a:pt x="130760" y="24882"/>
                    <a:pt x="130760" y="24872"/>
                  </a:cubicBezTo>
                  <a:cubicBezTo>
                    <a:pt x="131148" y="11580"/>
                    <a:pt x="120732" y="469"/>
                    <a:pt x="107442" y="0"/>
                  </a:cubicBezTo>
                  <a:close/>
                  <a:moveTo>
                    <a:pt x="34382" y="38171"/>
                  </a:moveTo>
                  <a:lnTo>
                    <a:pt x="22637" y="38171"/>
                  </a:lnTo>
                  <a:cubicBezTo>
                    <a:pt x="15781" y="37620"/>
                    <a:pt x="10591" y="31743"/>
                    <a:pt x="10892" y="24872"/>
                  </a:cubicBezTo>
                  <a:cubicBezTo>
                    <a:pt x="10591" y="18001"/>
                    <a:pt x="15781" y="12123"/>
                    <a:pt x="22637" y="11572"/>
                  </a:cubicBezTo>
                  <a:cubicBezTo>
                    <a:pt x="29493" y="12123"/>
                    <a:pt x="34683" y="18001"/>
                    <a:pt x="34382" y="24872"/>
                  </a:cubicBezTo>
                  <a:close/>
                  <a:moveTo>
                    <a:pt x="108306" y="38171"/>
                  </a:moveTo>
                  <a:lnTo>
                    <a:pt x="96561" y="38171"/>
                  </a:lnTo>
                  <a:lnTo>
                    <a:pt x="96561" y="24181"/>
                  </a:lnTo>
                  <a:cubicBezTo>
                    <a:pt x="95775" y="17742"/>
                    <a:pt x="100359" y="11886"/>
                    <a:pt x="106798" y="11101"/>
                  </a:cubicBezTo>
                  <a:cubicBezTo>
                    <a:pt x="113237" y="10315"/>
                    <a:pt x="119092" y="14899"/>
                    <a:pt x="119878" y="21337"/>
                  </a:cubicBezTo>
                  <a:cubicBezTo>
                    <a:pt x="119994" y="22282"/>
                    <a:pt x="119994" y="23237"/>
                    <a:pt x="119878" y="24181"/>
                  </a:cubicBezTo>
                  <a:cubicBezTo>
                    <a:pt x="120661" y="31100"/>
                    <a:pt x="115686" y="37344"/>
                    <a:pt x="108767" y="38127"/>
                  </a:cubicBezTo>
                  <a:cubicBezTo>
                    <a:pt x="108614" y="38145"/>
                    <a:pt x="108460" y="38159"/>
                    <a:pt x="108306" y="38171"/>
                  </a:cubicBezTo>
                  <a:close/>
                </a:path>
              </a:pathLst>
            </a:custGeom>
            <a:solidFill>
              <a:srgbClr val="F2F2F2"/>
            </a:solidFill>
            <a:ln w="16933" cap="flat">
              <a:noFill/>
              <a:prstDash val="solid"/>
              <a:miter/>
            </a:ln>
          </p:spPr>
          <p:txBody>
            <a:bodyPr rtlCol="0" anchor="ctr"/>
            <a:lstStyle/>
            <a:p>
              <a:endParaRPr lang="en-IN"/>
            </a:p>
          </p:txBody>
        </p:sp>
        <p:sp>
          <p:nvSpPr>
            <p:cNvPr id="414" name="Freeform: Shape 413">
              <a:extLst>
                <a:ext uri="{FF2B5EF4-FFF2-40B4-BE49-F238E27FC236}">
                  <a16:creationId xmlns:a16="http://schemas.microsoft.com/office/drawing/2014/main" id="{74DB1F25-8BC2-4A69-BB53-34BBDAA7CF9E}"/>
                </a:ext>
              </a:extLst>
            </p:cNvPr>
            <p:cNvSpPr/>
            <p:nvPr/>
          </p:nvSpPr>
          <p:spPr>
            <a:xfrm>
              <a:off x="9741709" y="5383640"/>
              <a:ext cx="70469" cy="21417"/>
            </a:xfrm>
            <a:custGeom>
              <a:avLst/>
              <a:gdLst>
                <a:gd name="connsiteX0" fmla="*/ 0 w 70469"/>
                <a:gd name="connsiteY0" fmla="*/ 21417 h 21417"/>
                <a:gd name="connsiteX1" fmla="*/ 70470 w 70469"/>
                <a:gd name="connsiteY1" fmla="*/ 7772 h 21417"/>
                <a:gd name="connsiteX2" fmla="*/ 70470 w 70469"/>
                <a:gd name="connsiteY2" fmla="*/ 0 h 21417"/>
                <a:gd name="connsiteX3" fmla="*/ 0 w 70469"/>
                <a:gd name="connsiteY3" fmla="*/ 13818 h 21417"/>
                <a:gd name="connsiteX4" fmla="*/ 0 w 70469"/>
                <a:gd name="connsiteY4" fmla="*/ 21417 h 2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69" h="21417">
                  <a:moveTo>
                    <a:pt x="0" y="21417"/>
                  </a:moveTo>
                  <a:lnTo>
                    <a:pt x="70470" y="7772"/>
                  </a:lnTo>
                  <a:lnTo>
                    <a:pt x="70470" y="0"/>
                  </a:lnTo>
                  <a:lnTo>
                    <a:pt x="0" y="13818"/>
                  </a:lnTo>
                  <a:lnTo>
                    <a:pt x="0" y="21417"/>
                  </a:lnTo>
                  <a:close/>
                </a:path>
              </a:pathLst>
            </a:custGeom>
            <a:solidFill>
              <a:schemeClr val="bg1"/>
            </a:solidFill>
            <a:ln w="16933" cap="flat">
              <a:noFill/>
              <a:prstDash val="solid"/>
              <a:miter/>
            </a:ln>
          </p:spPr>
          <p:txBody>
            <a:bodyPr rtlCol="0" anchor="ctr"/>
            <a:lstStyle/>
            <a:p>
              <a:endParaRPr lang="en-IN"/>
            </a:p>
          </p:txBody>
        </p:sp>
        <p:sp>
          <p:nvSpPr>
            <p:cNvPr id="415" name="Freeform: Shape 414">
              <a:extLst>
                <a:ext uri="{FF2B5EF4-FFF2-40B4-BE49-F238E27FC236}">
                  <a16:creationId xmlns:a16="http://schemas.microsoft.com/office/drawing/2014/main" id="{BE3CC956-D753-4686-9583-68CDA52BB701}"/>
                </a:ext>
              </a:extLst>
            </p:cNvPr>
            <p:cNvSpPr/>
            <p:nvPr/>
          </p:nvSpPr>
          <p:spPr>
            <a:xfrm>
              <a:off x="9741709" y="5402812"/>
              <a:ext cx="70469" cy="20553"/>
            </a:xfrm>
            <a:custGeom>
              <a:avLst/>
              <a:gdLst>
                <a:gd name="connsiteX0" fmla="*/ 70470 w 70469"/>
                <a:gd name="connsiteY0" fmla="*/ 7600 h 20553"/>
                <a:gd name="connsiteX1" fmla="*/ 70470 w 70469"/>
                <a:gd name="connsiteY1" fmla="*/ 0 h 20553"/>
                <a:gd name="connsiteX2" fmla="*/ 0 w 70469"/>
                <a:gd name="connsiteY2" fmla="*/ 13990 h 20553"/>
                <a:gd name="connsiteX3" fmla="*/ 0 w 70469"/>
                <a:gd name="connsiteY3" fmla="*/ 14681 h 20553"/>
                <a:gd name="connsiteX4" fmla="*/ 5354 w 70469"/>
                <a:gd name="connsiteY4" fmla="*/ 20554 h 20553"/>
                <a:gd name="connsiteX5" fmla="*/ 70470 w 70469"/>
                <a:gd name="connsiteY5" fmla="*/ 7600 h 2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469" h="20553">
                  <a:moveTo>
                    <a:pt x="70470" y="7600"/>
                  </a:moveTo>
                  <a:lnTo>
                    <a:pt x="70470" y="0"/>
                  </a:lnTo>
                  <a:lnTo>
                    <a:pt x="0" y="13990"/>
                  </a:lnTo>
                  <a:lnTo>
                    <a:pt x="0" y="14681"/>
                  </a:lnTo>
                  <a:lnTo>
                    <a:pt x="5354" y="20554"/>
                  </a:lnTo>
                  <a:lnTo>
                    <a:pt x="70470" y="7600"/>
                  </a:lnTo>
                  <a:close/>
                </a:path>
              </a:pathLst>
            </a:custGeom>
            <a:solidFill>
              <a:schemeClr val="bg1"/>
            </a:solidFill>
            <a:ln w="16933" cap="flat">
              <a:noFill/>
              <a:prstDash val="solid"/>
              <a:miter/>
            </a:ln>
          </p:spPr>
          <p:txBody>
            <a:bodyPr rtlCol="0" anchor="ctr"/>
            <a:lstStyle/>
            <a:p>
              <a:endParaRPr lang="en-IN"/>
            </a:p>
          </p:txBody>
        </p:sp>
        <p:sp>
          <p:nvSpPr>
            <p:cNvPr id="400" name="TextBox 399">
              <a:extLst>
                <a:ext uri="{FF2B5EF4-FFF2-40B4-BE49-F238E27FC236}">
                  <a16:creationId xmlns:a16="http://schemas.microsoft.com/office/drawing/2014/main" id="{4885C192-FD6C-43E0-AF7A-E9436E636347}"/>
                </a:ext>
              </a:extLst>
            </p:cNvPr>
            <p:cNvSpPr txBox="1"/>
            <p:nvPr/>
          </p:nvSpPr>
          <p:spPr>
            <a:xfrm>
              <a:off x="10339720" y="4725083"/>
              <a:ext cx="524181" cy="2769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Log</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Analytics</a:t>
              </a:r>
            </a:p>
          </p:txBody>
        </p:sp>
        <p:sp>
          <p:nvSpPr>
            <p:cNvPr id="402" name="Rectangle: Rounded Corners 401">
              <a:extLst>
                <a:ext uri="{FF2B5EF4-FFF2-40B4-BE49-F238E27FC236}">
                  <a16:creationId xmlns:a16="http://schemas.microsoft.com/office/drawing/2014/main" id="{2A50C1BF-8006-4E69-93A9-EFF6F64D2275}"/>
                </a:ext>
              </a:extLst>
            </p:cNvPr>
            <p:cNvSpPr/>
            <p:nvPr/>
          </p:nvSpPr>
          <p:spPr bwMode="auto">
            <a:xfrm>
              <a:off x="10373211" y="5059004"/>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403" name="Group 402">
              <a:extLst>
                <a:ext uri="{FF2B5EF4-FFF2-40B4-BE49-F238E27FC236}">
                  <a16:creationId xmlns:a16="http://schemas.microsoft.com/office/drawing/2014/main" id="{2167EC31-5840-413B-86D0-02CCD07F5614}"/>
                </a:ext>
              </a:extLst>
            </p:cNvPr>
            <p:cNvGrpSpPr/>
            <p:nvPr/>
          </p:nvGrpSpPr>
          <p:grpSpPr>
            <a:xfrm>
              <a:off x="10455862" y="5141108"/>
              <a:ext cx="291915" cy="291901"/>
              <a:chOff x="10798772" y="5169684"/>
              <a:chExt cx="291915" cy="291901"/>
            </a:xfrm>
          </p:grpSpPr>
          <p:sp>
            <p:nvSpPr>
              <p:cNvPr id="404" name="Freeform: Shape 403">
                <a:extLst>
                  <a:ext uri="{FF2B5EF4-FFF2-40B4-BE49-F238E27FC236}">
                    <a16:creationId xmlns:a16="http://schemas.microsoft.com/office/drawing/2014/main" id="{C357CE4E-AD11-4B3C-806B-FB4EA4B6CAE1}"/>
                  </a:ext>
                </a:extLst>
              </p:cNvPr>
              <p:cNvSpPr/>
              <p:nvPr/>
            </p:nvSpPr>
            <p:spPr>
              <a:xfrm>
                <a:off x="10798772" y="5299920"/>
                <a:ext cx="161665" cy="161665"/>
              </a:xfrm>
              <a:custGeom>
                <a:avLst/>
                <a:gdLst>
                  <a:gd name="connsiteX0" fmla="*/ 87051 w 161665"/>
                  <a:gd name="connsiteY0" fmla="*/ 87051 h 161665"/>
                  <a:gd name="connsiteX1" fmla="*/ 161666 w 161665"/>
                  <a:gd name="connsiteY1" fmla="*/ 87051 h 161665"/>
                  <a:gd name="connsiteX2" fmla="*/ 161666 w 161665"/>
                  <a:gd name="connsiteY2" fmla="*/ 161666 h 161665"/>
                  <a:gd name="connsiteX3" fmla="*/ 87051 w 161665"/>
                  <a:gd name="connsiteY3" fmla="*/ 161666 h 161665"/>
                  <a:gd name="connsiteX4" fmla="*/ 10363 w 161665"/>
                  <a:gd name="connsiteY4" fmla="*/ 161666 h 161665"/>
                  <a:gd name="connsiteX5" fmla="*/ 74615 w 161665"/>
                  <a:gd name="connsiteY5" fmla="*/ 161666 h 161665"/>
                  <a:gd name="connsiteX6" fmla="*/ 74615 w 161665"/>
                  <a:gd name="connsiteY6" fmla="*/ 87051 h 161665"/>
                  <a:gd name="connsiteX7" fmla="*/ 0 w 161665"/>
                  <a:gd name="connsiteY7" fmla="*/ 87051 h 161665"/>
                  <a:gd name="connsiteX8" fmla="*/ 0 w 161665"/>
                  <a:gd name="connsiteY8" fmla="*/ 151303 h 161665"/>
                  <a:gd name="connsiteX9" fmla="*/ 10363 w 161665"/>
                  <a:gd name="connsiteY9" fmla="*/ 161666 h 161665"/>
                  <a:gd name="connsiteX10" fmla="*/ 0 w 161665"/>
                  <a:gd name="connsiteY10" fmla="*/ 75306 h 161665"/>
                  <a:gd name="connsiteX11" fmla="*/ 74615 w 161665"/>
                  <a:gd name="connsiteY11" fmla="*/ 75306 h 161665"/>
                  <a:gd name="connsiteX12" fmla="*/ 74615 w 161665"/>
                  <a:gd name="connsiteY12" fmla="*/ 0 h 161665"/>
                  <a:gd name="connsiteX13" fmla="*/ 0 w 161665"/>
                  <a:gd name="connsiteY13" fmla="*/ 0 h 1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665" h="161665">
                    <a:moveTo>
                      <a:pt x="87051" y="87051"/>
                    </a:moveTo>
                    <a:lnTo>
                      <a:pt x="161666" y="87051"/>
                    </a:lnTo>
                    <a:lnTo>
                      <a:pt x="161666" y="161666"/>
                    </a:lnTo>
                    <a:lnTo>
                      <a:pt x="87051" y="161666"/>
                    </a:lnTo>
                    <a:close/>
                    <a:moveTo>
                      <a:pt x="10363" y="161666"/>
                    </a:moveTo>
                    <a:lnTo>
                      <a:pt x="74615" y="161666"/>
                    </a:lnTo>
                    <a:lnTo>
                      <a:pt x="74615" y="87051"/>
                    </a:lnTo>
                    <a:lnTo>
                      <a:pt x="0" y="87051"/>
                    </a:lnTo>
                    <a:lnTo>
                      <a:pt x="0" y="151303"/>
                    </a:lnTo>
                    <a:cubicBezTo>
                      <a:pt x="0" y="157027"/>
                      <a:pt x="4640" y="161666"/>
                      <a:pt x="10363" y="161666"/>
                    </a:cubicBezTo>
                    <a:close/>
                    <a:moveTo>
                      <a:pt x="0" y="75306"/>
                    </a:moveTo>
                    <a:lnTo>
                      <a:pt x="74615" y="75306"/>
                    </a:lnTo>
                    <a:lnTo>
                      <a:pt x="74615" y="0"/>
                    </a:lnTo>
                    <a:lnTo>
                      <a:pt x="0" y="0"/>
                    </a:lnTo>
                    <a:close/>
                  </a:path>
                </a:pathLst>
              </a:custGeom>
              <a:solidFill>
                <a:schemeClr val="tx2"/>
              </a:solidFill>
              <a:ln w="16933" cap="flat">
                <a:noFill/>
                <a:prstDash val="solid"/>
                <a:miter/>
              </a:ln>
            </p:spPr>
            <p:txBody>
              <a:bodyPr rtlCol="0" anchor="ctr"/>
              <a:lstStyle/>
              <a:p>
                <a:endParaRPr lang="en-IN"/>
              </a:p>
            </p:txBody>
          </p:sp>
          <p:sp>
            <p:nvSpPr>
              <p:cNvPr id="405" name="Freeform: Shape 404">
                <a:extLst>
                  <a:ext uri="{FF2B5EF4-FFF2-40B4-BE49-F238E27FC236}">
                    <a16:creationId xmlns:a16="http://schemas.microsoft.com/office/drawing/2014/main" id="{CCB3A621-93CF-4593-AFB5-9B23C0104619}"/>
                  </a:ext>
                </a:extLst>
              </p:cNvPr>
              <p:cNvSpPr/>
              <p:nvPr/>
            </p:nvSpPr>
            <p:spPr>
              <a:xfrm>
                <a:off x="10885127" y="5169684"/>
                <a:ext cx="205560" cy="206411"/>
              </a:xfrm>
              <a:custGeom>
                <a:avLst/>
                <a:gdLst>
                  <a:gd name="connsiteX0" fmla="*/ 102774 w 205560"/>
                  <a:gd name="connsiteY0" fmla="*/ 6 h 206411"/>
                  <a:gd name="connsiteX1" fmla="*/ 205554 w 205560"/>
                  <a:gd name="connsiteY1" fmla="*/ 100678 h 206411"/>
                  <a:gd name="connsiteX2" fmla="*/ 205542 w 205560"/>
                  <a:gd name="connsiteY2" fmla="*/ 103638 h 206411"/>
                  <a:gd name="connsiteX3" fmla="*/ 104857 w 205560"/>
                  <a:gd name="connsiteY3" fmla="*/ 206406 h 206411"/>
                  <a:gd name="connsiteX4" fmla="*/ 102774 w 205560"/>
                  <a:gd name="connsiteY4" fmla="*/ 206406 h 206411"/>
                  <a:gd name="connsiteX5" fmla="*/ 5 w 205560"/>
                  <a:gd name="connsiteY5" fmla="*/ 206406 h 206411"/>
                  <a:gd name="connsiteX6" fmla="*/ 5 w 205560"/>
                  <a:gd name="connsiteY6" fmla="*/ 102774 h 206411"/>
                  <a:gd name="connsiteX7" fmla="*/ 100691 w 205560"/>
                  <a:gd name="connsiteY7" fmla="*/ 6 h 206411"/>
                  <a:gd name="connsiteX8" fmla="*/ 102774 w 205560"/>
                  <a:gd name="connsiteY8" fmla="*/ 6 h 20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560" h="206411">
                    <a:moveTo>
                      <a:pt x="102774" y="6"/>
                    </a:moveTo>
                    <a:cubicBezTo>
                      <a:pt x="158956" y="-577"/>
                      <a:pt x="204972" y="44496"/>
                      <a:pt x="205554" y="100678"/>
                    </a:cubicBezTo>
                    <a:cubicBezTo>
                      <a:pt x="205565" y="101665"/>
                      <a:pt x="205561" y="102651"/>
                      <a:pt x="205542" y="103638"/>
                    </a:cubicBezTo>
                    <a:cubicBezTo>
                      <a:pt x="206117" y="159820"/>
                      <a:pt x="161039" y="205831"/>
                      <a:pt x="104857" y="206406"/>
                    </a:cubicBezTo>
                    <a:cubicBezTo>
                      <a:pt x="104163" y="206413"/>
                      <a:pt x="103468" y="206413"/>
                      <a:pt x="102774" y="206406"/>
                    </a:cubicBezTo>
                    <a:lnTo>
                      <a:pt x="5" y="206406"/>
                    </a:lnTo>
                    <a:lnTo>
                      <a:pt x="5" y="102774"/>
                    </a:lnTo>
                    <a:cubicBezTo>
                      <a:pt x="-570" y="46592"/>
                      <a:pt x="44508" y="581"/>
                      <a:pt x="100691" y="6"/>
                    </a:cubicBezTo>
                    <a:cubicBezTo>
                      <a:pt x="101385" y="-2"/>
                      <a:pt x="102080" y="-2"/>
                      <a:pt x="102774" y="6"/>
                    </a:cubicBezTo>
                    <a:close/>
                  </a:path>
                </a:pathLst>
              </a:custGeom>
              <a:solidFill>
                <a:schemeClr val="tx2"/>
              </a:solidFill>
              <a:ln w="16933" cap="flat">
                <a:noFill/>
                <a:prstDash val="solid"/>
                <a:miter/>
              </a:ln>
            </p:spPr>
            <p:txBody>
              <a:bodyPr rtlCol="0" anchor="ctr"/>
              <a:lstStyle/>
              <a:p>
                <a:endParaRPr lang="en-IN"/>
              </a:p>
            </p:txBody>
          </p:sp>
          <p:sp>
            <p:nvSpPr>
              <p:cNvPr id="406" name="Freeform: Shape 405">
                <a:extLst>
                  <a:ext uri="{FF2B5EF4-FFF2-40B4-BE49-F238E27FC236}">
                    <a16:creationId xmlns:a16="http://schemas.microsoft.com/office/drawing/2014/main" id="{D9199F93-61CD-4BA2-B711-864ED2A5B014}"/>
                  </a:ext>
                </a:extLst>
              </p:cNvPr>
              <p:cNvSpPr/>
              <p:nvPr/>
            </p:nvSpPr>
            <p:spPr>
              <a:xfrm>
                <a:off x="10920367" y="5257776"/>
                <a:ext cx="23489" cy="70469"/>
              </a:xfrm>
              <a:custGeom>
                <a:avLst/>
                <a:gdLst>
                  <a:gd name="connsiteX0" fmla="*/ 0 w 23489"/>
                  <a:gd name="connsiteY0" fmla="*/ 0 h 70469"/>
                  <a:gd name="connsiteX1" fmla="*/ 23490 w 23489"/>
                  <a:gd name="connsiteY1" fmla="*/ 0 h 70469"/>
                  <a:gd name="connsiteX2" fmla="*/ 23490 w 23489"/>
                  <a:gd name="connsiteY2" fmla="*/ 70470 h 70469"/>
                  <a:gd name="connsiteX3" fmla="*/ 0 w 23489"/>
                  <a:gd name="connsiteY3" fmla="*/ 70470 h 70469"/>
                </a:gdLst>
                <a:ahLst/>
                <a:cxnLst>
                  <a:cxn ang="0">
                    <a:pos x="connsiteX0" y="connsiteY0"/>
                  </a:cxn>
                  <a:cxn ang="0">
                    <a:pos x="connsiteX1" y="connsiteY1"/>
                  </a:cxn>
                  <a:cxn ang="0">
                    <a:pos x="connsiteX2" y="connsiteY2"/>
                  </a:cxn>
                  <a:cxn ang="0">
                    <a:pos x="connsiteX3" y="connsiteY3"/>
                  </a:cxn>
                </a:cxnLst>
                <a:rect l="l" t="t" r="r" b="b"/>
                <a:pathLst>
                  <a:path w="23489" h="70469">
                    <a:moveTo>
                      <a:pt x="0" y="0"/>
                    </a:moveTo>
                    <a:lnTo>
                      <a:pt x="23490" y="0"/>
                    </a:lnTo>
                    <a:lnTo>
                      <a:pt x="23490" y="70470"/>
                    </a:lnTo>
                    <a:lnTo>
                      <a:pt x="0" y="70470"/>
                    </a:lnTo>
                    <a:close/>
                  </a:path>
                </a:pathLst>
              </a:custGeom>
              <a:solidFill>
                <a:schemeClr val="bg1"/>
              </a:solidFill>
              <a:ln w="16933" cap="flat">
                <a:noFill/>
                <a:prstDash val="solid"/>
                <a:miter/>
              </a:ln>
            </p:spPr>
            <p:txBody>
              <a:bodyPr rtlCol="0" anchor="ctr"/>
              <a:lstStyle/>
              <a:p>
                <a:endParaRPr lang="en-IN"/>
              </a:p>
            </p:txBody>
          </p:sp>
          <p:sp>
            <p:nvSpPr>
              <p:cNvPr id="407" name="Freeform: Shape 406">
                <a:extLst>
                  <a:ext uri="{FF2B5EF4-FFF2-40B4-BE49-F238E27FC236}">
                    <a16:creationId xmlns:a16="http://schemas.microsoft.com/office/drawing/2014/main" id="{8139AF82-540D-49F4-B47E-A6A426A36CA1}"/>
                  </a:ext>
                </a:extLst>
              </p:cNvPr>
              <p:cNvSpPr/>
              <p:nvPr/>
            </p:nvSpPr>
            <p:spPr>
              <a:xfrm>
                <a:off x="10967347" y="5281266"/>
                <a:ext cx="23489" cy="46979"/>
              </a:xfrm>
              <a:custGeom>
                <a:avLst/>
                <a:gdLst>
                  <a:gd name="connsiteX0" fmla="*/ 0 w 23489"/>
                  <a:gd name="connsiteY0" fmla="*/ 0 h 46979"/>
                  <a:gd name="connsiteX1" fmla="*/ 23490 w 23489"/>
                  <a:gd name="connsiteY1" fmla="*/ 0 h 46979"/>
                  <a:gd name="connsiteX2" fmla="*/ 23490 w 23489"/>
                  <a:gd name="connsiteY2" fmla="*/ 46980 h 46979"/>
                  <a:gd name="connsiteX3" fmla="*/ 0 w 23489"/>
                  <a:gd name="connsiteY3" fmla="*/ 46980 h 46979"/>
                </a:gdLst>
                <a:ahLst/>
                <a:cxnLst>
                  <a:cxn ang="0">
                    <a:pos x="connsiteX0" y="connsiteY0"/>
                  </a:cxn>
                  <a:cxn ang="0">
                    <a:pos x="connsiteX1" y="connsiteY1"/>
                  </a:cxn>
                  <a:cxn ang="0">
                    <a:pos x="connsiteX2" y="connsiteY2"/>
                  </a:cxn>
                  <a:cxn ang="0">
                    <a:pos x="connsiteX3" y="connsiteY3"/>
                  </a:cxn>
                </a:cxnLst>
                <a:rect l="l" t="t" r="r" b="b"/>
                <a:pathLst>
                  <a:path w="23489" h="46979">
                    <a:moveTo>
                      <a:pt x="0" y="0"/>
                    </a:moveTo>
                    <a:lnTo>
                      <a:pt x="23490" y="0"/>
                    </a:lnTo>
                    <a:lnTo>
                      <a:pt x="23490" y="46980"/>
                    </a:lnTo>
                    <a:lnTo>
                      <a:pt x="0" y="46980"/>
                    </a:lnTo>
                    <a:close/>
                  </a:path>
                </a:pathLst>
              </a:custGeom>
              <a:solidFill>
                <a:schemeClr val="bg1"/>
              </a:solidFill>
              <a:ln w="16933" cap="flat">
                <a:noFill/>
                <a:prstDash val="solid"/>
                <a:miter/>
              </a:ln>
            </p:spPr>
            <p:txBody>
              <a:bodyPr rtlCol="0" anchor="ctr"/>
              <a:lstStyle/>
              <a:p>
                <a:endParaRPr lang="en-IN"/>
              </a:p>
            </p:txBody>
          </p:sp>
          <p:sp>
            <p:nvSpPr>
              <p:cNvPr id="408" name="Freeform: Shape 407">
                <a:extLst>
                  <a:ext uri="{FF2B5EF4-FFF2-40B4-BE49-F238E27FC236}">
                    <a16:creationId xmlns:a16="http://schemas.microsoft.com/office/drawing/2014/main" id="{62AECF15-5C2B-44AF-83B5-46AAB110BF7F}"/>
                  </a:ext>
                </a:extLst>
              </p:cNvPr>
              <p:cNvSpPr/>
              <p:nvPr/>
            </p:nvSpPr>
            <p:spPr>
              <a:xfrm>
                <a:off x="11014327" y="5234286"/>
                <a:ext cx="23489" cy="93959"/>
              </a:xfrm>
              <a:custGeom>
                <a:avLst/>
                <a:gdLst>
                  <a:gd name="connsiteX0" fmla="*/ 0 w 23489"/>
                  <a:gd name="connsiteY0" fmla="*/ 0 h 93959"/>
                  <a:gd name="connsiteX1" fmla="*/ 23490 w 23489"/>
                  <a:gd name="connsiteY1" fmla="*/ 0 h 93959"/>
                  <a:gd name="connsiteX2" fmla="*/ 23490 w 23489"/>
                  <a:gd name="connsiteY2" fmla="*/ 93960 h 93959"/>
                  <a:gd name="connsiteX3" fmla="*/ 0 w 23489"/>
                  <a:gd name="connsiteY3" fmla="*/ 93960 h 93959"/>
                </a:gdLst>
                <a:ahLst/>
                <a:cxnLst>
                  <a:cxn ang="0">
                    <a:pos x="connsiteX0" y="connsiteY0"/>
                  </a:cxn>
                  <a:cxn ang="0">
                    <a:pos x="connsiteX1" y="connsiteY1"/>
                  </a:cxn>
                  <a:cxn ang="0">
                    <a:pos x="connsiteX2" y="connsiteY2"/>
                  </a:cxn>
                  <a:cxn ang="0">
                    <a:pos x="connsiteX3" y="connsiteY3"/>
                  </a:cxn>
                </a:cxnLst>
                <a:rect l="l" t="t" r="r" b="b"/>
                <a:pathLst>
                  <a:path w="23489" h="93959">
                    <a:moveTo>
                      <a:pt x="0" y="0"/>
                    </a:moveTo>
                    <a:lnTo>
                      <a:pt x="23490" y="0"/>
                    </a:lnTo>
                    <a:lnTo>
                      <a:pt x="23490" y="93960"/>
                    </a:lnTo>
                    <a:lnTo>
                      <a:pt x="0" y="93960"/>
                    </a:lnTo>
                    <a:close/>
                  </a:path>
                </a:pathLst>
              </a:custGeom>
              <a:solidFill>
                <a:schemeClr val="bg1"/>
              </a:solidFill>
              <a:ln w="16933" cap="flat">
                <a:noFill/>
                <a:prstDash val="solid"/>
                <a:miter/>
              </a:ln>
            </p:spPr>
            <p:txBody>
              <a:bodyPr rtlCol="0" anchor="ctr"/>
              <a:lstStyle/>
              <a:p>
                <a:endParaRPr lang="en-IN"/>
              </a:p>
            </p:txBody>
          </p:sp>
        </p:grpSp>
        <p:sp>
          <p:nvSpPr>
            <p:cNvPr id="389" name="TextBox 388">
              <a:extLst>
                <a:ext uri="{FF2B5EF4-FFF2-40B4-BE49-F238E27FC236}">
                  <a16:creationId xmlns:a16="http://schemas.microsoft.com/office/drawing/2014/main" id="{A68ACA47-83C4-4F60-BF2E-F50F7B666998}"/>
                </a:ext>
              </a:extLst>
            </p:cNvPr>
            <p:cNvSpPr txBox="1"/>
            <p:nvPr/>
          </p:nvSpPr>
          <p:spPr>
            <a:xfrm>
              <a:off x="7725734" y="3834508"/>
              <a:ext cx="492122" cy="2769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Cosmos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DB</a:t>
              </a:r>
            </a:p>
          </p:txBody>
        </p:sp>
        <p:sp>
          <p:nvSpPr>
            <p:cNvPr id="391" name="Rectangle: Rounded Corners 390">
              <a:extLst>
                <a:ext uri="{FF2B5EF4-FFF2-40B4-BE49-F238E27FC236}">
                  <a16:creationId xmlns:a16="http://schemas.microsoft.com/office/drawing/2014/main" id="{2175822B-876F-48F5-8E85-0F2A23CF9D08}"/>
                </a:ext>
              </a:extLst>
            </p:cNvPr>
            <p:cNvSpPr/>
            <p:nvPr/>
          </p:nvSpPr>
          <p:spPr bwMode="auto">
            <a:xfrm>
              <a:off x="7744132" y="4169772"/>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392" name="Group 391">
              <a:extLst>
                <a:ext uri="{FF2B5EF4-FFF2-40B4-BE49-F238E27FC236}">
                  <a16:creationId xmlns:a16="http://schemas.microsoft.com/office/drawing/2014/main" id="{5C9E2434-C494-49DB-95FA-31624E2B6DC1}"/>
                </a:ext>
              </a:extLst>
            </p:cNvPr>
            <p:cNvGrpSpPr/>
            <p:nvPr/>
          </p:nvGrpSpPr>
          <p:grpSpPr>
            <a:xfrm>
              <a:off x="7825931" y="4242923"/>
              <a:ext cx="293625" cy="291897"/>
              <a:chOff x="8168841" y="4271499"/>
              <a:chExt cx="293625" cy="291897"/>
            </a:xfrm>
          </p:grpSpPr>
          <p:sp>
            <p:nvSpPr>
              <p:cNvPr id="393" name="Freeform: Shape 392">
                <a:extLst>
                  <a:ext uri="{FF2B5EF4-FFF2-40B4-BE49-F238E27FC236}">
                    <a16:creationId xmlns:a16="http://schemas.microsoft.com/office/drawing/2014/main" id="{6385DD1D-0195-4740-B7D4-0F527E4C5CF1}"/>
                  </a:ext>
                </a:extLst>
              </p:cNvPr>
              <p:cNvSpPr/>
              <p:nvPr/>
            </p:nvSpPr>
            <p:spPr>
              <a:xfrm>
                <a:off x="8171420" y="4271499"/>
                <a:ext cx="81351" cy="81351"/>
              </a:xfrm>
              <a:custGeom>
                <a:avLst/>
                <a:gdLst>
                  <a:gd name="connsiteX0" fmla="*/ 40589 w 81351"/>
                  <a:gd name="connsiteY0" fmla="*/ 81351 h 81351"/>
                  <a:gd name="connsiteX1" fmla="*/ 37653 w 81351"/>
                  <a:gd name="connsiteY1" fmla="*/ 78242 h 81351"/>
                  <a:gd name="connsiteX2" fmla="*/ 37653 w 81351"/>
                  <a:gd name="connsiteY2" fmla="*/ 78242 h 81351"/>
                  <a:gd name="connsiteX3" fmla="*/ 3109 w 81351"/>
                  <a:gd name="connsiteY3" fmla="*/ 43698 h 81351"/>
                  <a:gd name="connsiteX4" fmla="*/ 0 w 81351"/>
                  <a:gd name="connsiteY4" fmla="*/ 40762 h 81351"/>
                  <a:gd name="connsiteX5" fmla="*/ 0 w 81351"/>
                  <a:gd name="connsiteY5" fmla="*/ 40762 h 81351"/>
                  <a:gd name="connsiteX6" fmla="*/ 3109 w 81351"/>
                  <a:gd name="connsiteY6" fmla="*/ 37653 h 81351"/>
                  <a:gd name="connsiteX7" fmla="*/ 37653 w 81351"/>
                  <a:gd name="connsiteY7" fmla="*/ 3109 h 81351"/>
                  <a:gd name="connsiteX8" fmla="*/ 40589 w 81351"/>
                  <a:gd name="connsiteY8" fmla="*/ 0 h 81351"/>
                  <a:gd name="connsiteX9" fmla="*/ 40589 w 81351"/>
                  <a:gd name="connsiteY9" fmla="*/ 0 h 81351"/>
                  <a:gd name="connsiteX10" fmla="*/ 43698 w 81351"/>
                  <a:gd name="connsiteY10" fmla="*/ 3109 h 81351"/>
                  <a:gd name="connsiteX11" fmla="*/ 43698 w 81351"/>
                  <a:gd name="connsiteY11" fmla="*/ 3109 h 81351"/>
                  <a:gd name="connsiteX12" fmla="*/ 78242 w 81351"/>
                  <a:gd name="connsiteY12" fmla="*/ 37653 h 81351"/>
                  <a:gd name="connsiteX13" fmla="*/ 81351 w 81351"/>
                  <a:gd name="connsiteY13" fmla="*/ 40762 h 81351"/>
                  <a:gd name="connsiteX14" fmla="*/ 81351 w 81351"/>
                  <a:gd name="connsiteY14" fmla="*/ 40762 h 81351"/>
                  <a:gd name="connsiteX15" fmla="*/ 78242 w 81351"/>
                  <a:gd name="connsiteY15" fmla="*/ 43698 h 81351"/>
                  <a:gd name="connsiteX16" fmla="*/ 78242 w 81351"/>
                  <a:gd name="connsiteY16" fmla="*/ 43698 h 81351"/>
                  <a:gd name="connsiteX17" fmla="*/ 43698 w 81351"/>
                  <a:gd name="connsiteY17" fmla="*/ 78242 h 81351"/>
                  <a:gd name="connsiteX18" fmla="*/ 40589 w 81351"/>
                  <a:gd name="connsiteY18" fmla="*/ 81351 h 81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351" h="81351">
                    <a:moveTo>
                      <a:pt x="40589" y="81351"/>
                    </a:moveTo>
                    <a:cubicBezTo>
                      <a:pt x="38940" y="81259"/>
                      <a:pt x="37650" y="79894"/>
                      <a:pt x="37653" y="78242"/>
                    </a:cubicBezTo>
                    <a:lnTo>
                      <a:pt x="37653" y="78242"/>
                    </a:lnTo>
                    <a:cubicBezTo>
                      <a:pt x="37653" y="59164"/>
                      <a:pt x="22187" y="43698"/>
                      <a:pt x="3109" y="43698"/>
                    </a:cubicBezTo>
                    <a:cubicBezTo>
                      <a:pt x="1457" y="43701"/>
                      <a:pt x="92" y="42411"/>
                      <a:pt x="0" y="40762"/>
                    </a:cubicBezTo>
                    <a:lnTo>
                      <a:pt x="0" y="40762"/>
                    </a:lnTo>
                    <a:cubicBezTo>
                      <a:pt x="0" y="39045"/>
                      <a:pt x="1392" y="37653"/>
                      <a:pt x="3109" y="37653"/>
                    </a:cubicBezTo>
                    <a:cubicBezTo>
                      <a:pt x="22187" y="37653"/>
                      <a:pt x="37653" y="22187"/>
                      <a:pt x="37653" y="3109"/>
                    </a:cubicBezTo>
                    <a:cubicBezTo>
                      <a:pt x="37650" y="1457"/>
                      <a:pt x="38940" y="92"/>
                      <a:pt x="40589" y="0"/>
                    </a:cubicBezTo>
                    <a:lnTo>
                      <a:pt x="40589" y="0"/>
                    </a:lnTo>
                    <a:cubicBezTo>
                      <a:pt x="42306" y="0"/>
                      <a:pt x="43698" y="1392"/>
                      <a:pt x="43698" y="3109"/>
                    </a:cubicBezTo>
                    <a:lnTo>
                      <a:pt x="43698" y="3109"/>
                    </a:lnTo>
                    <a:cubicBezTo>
                      <a:pt x="43698" y="22187"/>
                      <a:pt x="59164" y="37653"/>
                      <a:pt x="78242" y="37653"/>
                    </a:cubicBezTo>
                    <a:cubicBezTo>
                      <a:pt x="79959" y="37653"/>
                      <a:pt x="81351" y="39045"/>
                      <a:pt x="81351" y="40762"/>
                    </a:cubicBezTo>
                    <a:lnTo>
                      <a:pt x="81351" y="40762"/>
                    </a:lnTo>
                    <a:cubicBezTo>
                      <a:pt x="81259" y="42411"/>
                      <a:pt x="79894" y="43701"/>
                      <a:pt x="78242" y="43698"/>
                    </a:cubicBezTo>
                    <a:lnTo>
                      <a:pt x="78242" y="43698"/>
                    </a:lnTo>
                    <a:cubicBezTo>
                      <a:pt x="59164" y="43698"/>
                      <a:pt x="43698" y="59164"/>
                      <a:pt x="43698" y="78242"/>
                    </a:cubicBezTo>
                    <a:cubicBezTo>
                      <a:pt x="43698" y="79959"/>
                      <a:pt x="42306" y="81351"/>
                      <a:pt x="40589" y="81351"/>
                    </a:cubicBezTo>
                    <a:close/>
                  </a:path>
                </a:pathLst>
              </a:custGeom>
              <a:solidFill>
                <a:schemeClr val="tx2"/>
              </a:solidFill>
              <a:ln w="16933" cap="flat">
                <a:noFill/>
                <a:prstDash val="solid"/>
                <a:miter/>
              </a:ln>
            </p:spPr>
            <p:txBody>
              <a:bodyPr rtlCol="0" anchor="ctr"/>
              <a:lstStyle/>
              <a:p>
                <a:endParaRPr lang="en-IN"/>
              </a:p>
            </p:txBody>
          </p:sp>
          <p:sp>
            <p:nvSpPr>
              <p:cNvPr id="394" name="Freeform: Shape 393">
                <a:extLst>
                  <a:ext uri="{FF2B5EF4-FFF2-40B4-BE49-F238E27FC236}">
                    <a16:creationId xmlns:a16="http://schemas.microsoft.com/office/drawing/2014/main" id="{BC4A64BB-8CD7-4148-AC70-57A059DA8D14}"/>
                  </a:ext>
                </a:extLst>
              </p:cNvPr>
              <p:cNvSpPr/>
              <p:nvPr/>
            </p:nvSpPr>
            <p:spPr>
              <a:xfrm>
                <a:off x="8397165" y="4498108"/>
                <a:ext cx="65288" cy="65288"/>
              </a:xfrm>
              <a:custGeom>
                <a:avLst/>
                <a:gdLst>
                  <a:gd name="connsiteX0" fmla="*/ 32644 w 65288"/>
                  <a:gd name="connsiteY0" fmla="*/ 65288 h 65288"/>
                  <a:gd name="connsiteX1" fmla="*/ 30226 w 65288"/>
                  <a:gd name="connsiteY1" fmla="*/ 62870 h 65288"/>
                  <a:gd name="connsiteX2" fmla="*/ 30226 w 65288"/>
                  <a:gd name="connsiteY2" fmla="*/ 62870 h 65288"/>
                  <a:gd name="connsiteX3" fmla="*/ 2418 w 65288"/>
                  <a:gd name="connsiteY3" fmla="*/ 35062 h 65288"/>
                  <a:gd name="connsiteX4" fmla="*/ 0 w 65288"/>
                  <a:gd name="connsiteY4" fmla="*/ 32644 h 65288"/>
                  <a:gd name="connsiteX5" fmla="*/ 0 w 65288"/>
                  <a:gd name="connsiteY5" fmla="*/ 32644 h 65288"/>
                  <a:gd name="connsiteX6" fmla="*/ 2418 w 65288"/>
                  <a:gd name="connsiteY6" fmla="*/ 30226 h 65288"/>
                  <a:gd name="connsiteX7" fmla="*/ 2418 w 65288"/>
                  <a:gd name="connsiteY7" fmla="*/ 30226 h 65288"/>
                  <a:gd name="connsiteX8" fmla="*/ 30226 w 65288"/>
                  <a:gd name="connsiteY8" fmla="*/ 2418 h 65288"/>
                  <a:gd name="connsiteX9" fmla="*/ 32644 w 65288"/>
                  <a:gd name="connsiteY9" fmla="*/ 0 h 65288"/>
                  <a:gd name="connsiteX10" fmla="*/ 32644 w 65288"/>
                  <a:gd name="connsiteY10" fmla="*/ 0 h 65288"/>
                  <a:gd name="connsiteX11" fmla="*/ 35062 w 65288"/>
                  <a:gd name="connsiteY11" fmla="*/ 2418 h 65288"/>
                  <a:gd name="connsiteX12" fmla="*/ 35062 w 65288"/>
                  <a:gd name="connsiteY12" fmla="*/ 2418 h 65288"/>
                  <a:gd name="connsiteX13" fmla="*/ 62870 w 65288"/>
                  <a:gd name="connsiteY13" fmla="*/ 30226 h 65288"/>
                  <a:gd name="connsiteX14" fmla="*/ 65288 w 65288"/>
                  <a:gd name="connsiteY14" fmla="*/ 32644 h 65288"/>
                  <a:gd name="connsiteX15" fmla="*/ 62870 w 65288"/>
                  <a:gd name="connsiteY15" fmla="*/ 35062 h 65288"/>
                  <a:gd name="connsiteX16" fmla="*/ 62870 w 65288"/>
                  <a:gd name="connsiteY16" fmla="*/ 35062 h 65288"/>
                  <a:gd name="connsiteX17" fmla="*/ 35062 w 65288"/>
                  <a:gd name="connsiteY17" fmla="*/ 62870 h 65288"/>
                  <a:gd name="connsiteX18" fmla="*/ 32644 w 65288"/>
                  <a:gd name="connsiteY18" fmla="*/ 65288 h 6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288" h="65288">
                    <a:moveTo>
                      <a:pt x="32644" y="65288"/>
                    </a:moveTo>
                    <a:cubicBezTo>
                      <a:pt x="31309" y="65288"/>
                      <a:pt x="30226" y="64205"/>
                      <a:pt x="30226" y="62870"/>
                    </a:cubicBezTo>
                    <a:lnTo>
                      <a:pt x="30226" y="62870"/>
                    </a:lnTo>
                    <a:cubicBezTo>
                      <a:pt x="30226" y="47512"/>
                      <a:pt x="17776" y="35062"/>
                      <a:pt x="2418" y="35062"/>
                    </a:cubicBezTo>
                    <a:cubicBezTo>
                      <a:pt x="1083" y="35062"/>
                      <a:pt x="0" y="33979"/>
                      <a:pt x="0" y="32644"/>
                    </a:cubicBezTo>
                    <a:lnTo>
                      <a:pt x="0" y="32644"/>
                    </a:lnTo>
                    <a:cubicBezTo>
                      <a:pt x="0" y="31309"/>
                      <a:pt x="1083" y="30226"/>
                      <a:pt x="2418" y="30226"/>
                    </a:cubicBezTo>
                    <a:lnTo>
                      <a:pt x="2418" y="30226"/>
                    </a:lnTo>
                    <a:cubicBezTo>
                      <a:pt x="17776" y="30226"/>
                      <a:pt x="30226" y="17776"/>
                      <a:pt x="30226" y="2418"/>
                    </a:cubicBezTo>
                    <a:cubicBezTo>
                      <a:pt x="30226" y="1083"/>
                      <a:pt x="31309" y="0"/>
                      <a:pt x="32644" y="0"/>
                    </a:cubicBezTo>
                    <a:lnTo>
                      <a:pt x="32644" y="0"/>
                    </a:lnTo>
                    <a:cubicBezTo>
                      <a:pt x="33979" y="0"/>
                      <a:pt x="35062" y="1083"/>
                      <a:pt x="35062" y="2418"/>
                    </a:cubicBezTo>
                    <a:lnTo>
                      <a:pt x="35062" y="2418"/>
                    </a:lnTo>
                    <a:cubicBezTo>
                      <a:pt x="35062" y="17776"/>
                      <a:pt x="47512" y="30226"/>
                      <a:pt x="62870" y="30226"/>
                    </a:cubicBezTo>
                    <a:cubicBezTo>
                      <a:pt x="64205" y="30226"/>
                      <a:pt x="65288" y="31309"/>
                      <a:pt x="65288" y="32644"/>
                    </a:cubicBezTo>
                    <a:cubicBezTo>
                      <a:pt x="65288" y="33979"/>
                      <a:pt x="64205" y="35062"/>
                      <a:pt x="62870" y="35062"/>
                    </a:cubicBezTo>
                    <a:lnTo>
                      <a:pt x="62870" y="35062"/>
                    </a:lnTo>
                    <a:cubicBezTo>
                      <a:pt x="47512" y="35062"/>
                      <a:pt x="35062" y="47512"/>
                      <a:pt x="35062" y="62870"/>
                    </a:cubicBezTo>
                    <a:cubicBezTo>
                      <a:pt x="35062" y="64205"/>
                      <a:pt x="33979" y="65288"/>
                      <a:pt x="32644" y="65288"/>
                    </a:cubicBezTo>
                    <a:close/>
                  </a:path>
                </a:pathLst>
              </a:custGeom>
              <a:solidFill>
                <a:schemeClr val="tx2"/>
              </a:solidFill>
              <a:ln w="16933" cap="flat">
                <a:noFill/>
                <a:prstDash val="solid"/>
                <a:miter/>
              </a:ln>
            </p:spPr>
            <p:txBody>
              <a:bodyPr rtlCol="0" anchor="ctr"/>
              <a:lstStyle/>
              <a:p>
                <a:endParaRPr lang="en-IN"/>
              </a:p>
            </p:txBody>
          </p:sp>
          <p:sp>
            <p:nvSpPr>
              <p:cNvPr id="395" name="Freeform: Shape 394">
                <a:extLst>
                  <a:ext uri="{FF2B5EF4-FFF2-40B4-BE49-F238E27FC236}">
                    <a16:creationId xmlns:a16="http://schemas.microsoft.com/office/drawing/2014/main" id="{D7FE8BC1-546D-49ED-9045-D3A44A3DC576}"/>
                  </a:ext>
                </a:extLst>
              </p:cNvPr>
              <p:cNvSpPr/>
              <p:nvPr/>
            </p:nvSpPr>
            <p:spPr>
              <a:xfrm>
                <a:off x="8210071" y="4311052"/>
                <a:ext cx="212148" cy="212148"/>
              </a:xfrm>
              <a:custGeom>
                <a:avLst/>
                <a:gdLst>
                  <a:gd name="connsiteX0" fmla="*/ 209203 w 212148"/>
                  <a:gd name="connsiteY0" fmla="*/ 81352 h 212148"/>
                  <a:gd name="connsiteX1" fmla="*/ 130796 w 212148"/>
                  <a:gd name="connsiteY1" fmla="*/ 209203 h 212148"/>
                  <a:gd name="connsiteX2" fmla="*/ 2946 w 212148"/>
                  <a:gd name="connsiteY2" fmla="*/ 130797 h 212148"/>
                  <a:gd name="connsiteX3" fmla="*/ 81352 w 212148"/>
                  <a:gd name="connsiteY3" fmla="*/ 2946 h 212148"/>
                  <a:gd name="connsiteX4" fmla="*/ 81390 w 212148"/>
                  <a:gd name="connsiteY4" fmla="*/ 2937 h 212148"/>
                  <a:gd name="connsiteX5" fmla="*/ 209203 w 212148"/>
                  <a:gd name="connsiteY5" fmla="*/ 81352 h 21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48" h="212148">
                    <a:moveTo>
                      <a:pt x="209203" y="81352"/>
                    </a:moveTo>
                    <a:cubicBezTo>
                      <a:pt x="222856" y="138308"/>
                      <a:pt x="187752" y="195549"/>
                      <a:pt x="130796" y="209203"/>
                    </a:cubicBezTo>
                    <a:cubicBezTo>
                      <a:pt x="73840" y="222856"/>
                      <a:pt x="16600" y="187753"/>
                      <a:pt x="2946" y="130797"/>
                    </a:cubicBezTo>
                    <a:cubicBezTo>
                      <a:pt x="-10708" y="73841"/>
                      <a:pt x="24396" y="16600"/>
                      <a:pt x="81352" y="2946"/>
                    </a:cubicBezTo>
                    <a:cubicBezTo>
                      <a:pt x="81365" y="2943"/>
                      <a:pt x="81377" y="2940"/>
                      <a:pt x="81390" y="2937"/>
                    </a:cubicBezTo>
                    <a:cubicBezTo>
                      <a:pt x="138336" y="-10692"/>
                      <a:pt x="195552" y="24410"/>
                      <a:pt x="209203" y="81352"/>
                    </a:cubicBezTo>
                    <a:close/>
                  </a:path>
                </a:pathLst>
              </a:custGeom>
              <a:solidFill>
                <a:schemeClr val="tx2"/>
              </a:solidFill>
              <a:ln w="16933" cap="flat">
                <a:noFill/>
                <a:prstDash val="solid"/>
                <a:miter/>
              </a:ln>
            </p:spPr>
            <p:txBody>
              <a:bodyPr rtlCol="0" anchor="ctr"/>
              <a:lstStyle/>
              <a:p>
                <a:endParaRPr lang="en-IN"/>
              </a:p>
            </p:txBody>
          </p:sp>
          <p:grpSp>
            <p:nvGrpSpPr>
              <p:cNvPr id="396" name="Graphic 21">
                <a:extLst>
                  <a:ext uri="{FF2B5EF4-FFF2-40B4-BE49-F238E27FC236}">
                    <a16:creationId xmlns:a16="http://schemas.microsoft.com/office/drawing/2014/main" id="{856FDCA6-9D77-4C99-8F2F-96BCFDB629A0}"/>
                  </a:ext>
                </a:extLst>
              </p:cNvPr>
              <p:cNvGrpSpPr/>
              <p:nvPr/>
            </p:nvGrpSpPr>
            <p:grpSpPr>
              <a:xfrm>
                <a:off x="8208424" y="4344345"/>
                <a:ext cx="210849" cy="144091"/>
                <a:chOff x="8208424" y="4344345"/>
                <a:chExt cx="210849" cy="144091"/>
              </a:xfrm>
              <a:solidFill>
                <a:srgbClr val="F2F2F2"/>
              </a:solidFill>
            </p:grpSpPr>
            <p:sp>
              <p:nvSpPr>
                <p:cNvPr id="398" name="Freeform: Shape 397">
                  <a:extLst>
                    <a:ext uri="{FF2B5EF4-FFF2-40B4-BE49-F238E27FC236}">
                      <a16:creationId xmlns:a16="http://schemas.microsoft.com/office/drawing/2014/main" id="{070342F8-30AD-44BD-A9E3-CA60CDC33495}"/>
                    </a:ext>
                  </a:extLst>
                </p:cNvPr>
                <p:cNvSpPr/>
                <p:nvPr/>
              </p:nvSpPr>
              <p:spPr>
                <a:xfrm>
                  <a:off x="8208424" y="4401040"/>
                  <a:ext cx="78718" cy="87396"/>
                </a:xfrm>
                <a:custGeom>
                  <a:avLst/>
                  <a:gdLst>
                    <a:gd name="connsiteX0" fmla="*/ 50393 w 78718"/>
                    <a:gd name="connsiteY0" fmla="*/ 87396 h 87396"/>
                    <a:gd name="connsiteX1" fmla="*/ 78719 w 78718"/>
                    <a:gd name="connsiteY1" fmla="*/ 59070 h 87396"/>
                    <a:gd name="connsiteX2" fmla="*/ 50393 w 78718"/>
                    <a:gd name="connsiteY2" fmla="*/ 30744 h 87396"/>
                    <a:gd name="connsiteX3" fmla="*/ 50393 w 78718"/>
                    <a:gd name="connsiteY3" fmla="*/ 28326 h 87396"/>
                    <a:gd name="connsiteX4" fmla="*/ 21894 w 78718"/>
                    <a:gd name="connsiteY4" fmla="*/ 0 h 87396"/>
                    <a:gd name="connsiteX5" fmla="*/ 649 w 78718"/>
                    <a:gd name="connsiteY5" fmla="*/ 0 h 87396"/>
                    <a:gd name="connsiteX6" fmla="*/ 3585 w 78718"/>
                    <a:gd name="connsiteY6" fmla="*/ 39380 h 87396"/>
                    <a:gd name="connsiteX7" fmla="*/ 29148 w 78718"/>
                    <a:gd name="connsiteY7" fmla="*/ 87396 h 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 h="87396">
                      <a:moveTo>
                        <a:pt x="50393" y="87396"/>
                      </a:moveTo>
                      <a:cubicBezTo>
                        <a:pt x="66037" y="87396"/>
                        <a:pt x="78719" y="74713"/>
                        <a:pt x="78719" y="59070"/>
                      </a:cubicBezTo>
                      <a:cubicBezTo>
                        <a:pt x="78719" y="43427"/>
                        <a:pt x="66037" y="30744"/>
                        <a:pt x="50393" y="30744"/>
                      </a:cubicBezTo>
                      <a:cubicBezTo>
                        <a:pt x="50478" y="29940"/>
                        <a:pt x="50478" y="29130"/>
                        <a:pt x="50393" y="28326"/>
                      </a:cubicBezTo>
                      <a:cubicBezTo>
                        <a:pt x="50205" y="12693"/>
                        <a:pt x="37527" y="93"/>
                        <a:pt x="21894" y="0"/>
                      </a:cubicBezTo>
                      <a:lnTo>
                        <a:pt x="649" y="0"/>
                      </a:lnTo>
                      <a:cubicBezTo>
                        <a:pt x="-806" y="13195"/>
                        <a:pt x="190" y="26546"/>
                        <a:pt x="3585" y="39380"/>
                      </a:cubicBezTo>
                      <a:cubicBezTo>
                        <a:pt x="7911" y="57290"/>
                        <a:pt x="16706" y="73808"/>
                        <a:pt x="29148" y="87396"/>
                      </a:cubicBezTo>
                      <a:close/>
                    </a:path>
                  </a:pathLst>
                </a:custGeom>
                <a:solidFill>
                  <a:schemeClr val="bg1"/>
                </a:solidFill>
                <a:ln w="16933" cap="flat">
                  <a:noFill/>
                  <a:prstDash val="solid"/>
                  <a:miter/>
                </a:ln>
              </p:spPr>
              <p:txBody>
                <a:bodyPr rtlCol="0" anchor="ctr"/>
                <a:lstStyle/>
                <a:p>
                  <a:endParaRPr lang="en-IN"/>
                </a:p>
              </p:txBody>
            </p:sp>
            <p:sp>
              <p:nvSpPr>
                <p:cNvPr id="399" name="Freeform: Shape 398">
                  <a:extLst>
                    <a:ext uri="{FF2B5EF4-FFF2-40B4-BE49-F238E27FC236}">
                      <a16:creationId xmlns:a16="http://schemas.microsoft.com/office/drawing/2014/main" id="{713E3537-6504-4D9C-8594-96CA0981A12D}"/>
                    </a:ext>
                  </a:extLst>
                </p:cNvPr>
                <p:cNvSpPr/>
                <p:nvPr/>
              </p:nvSpPr>
              <p:spPr>
                <a:xfrm>
                  <a:off x="8316529" y="4344345"/>
                  <a:ext cx="102744" cy="89165"/>
                </a:xfrm>
                <a:custGeom>
                  <a:avLst/>
                  <a:gdLst>
                    <a:gd name="connsiteX0" fmla="*/ 102745 w 102744"/>
                    <a:gd name="connsiteY0" fmla="*/ 52549 h 89165"/>
                    <a:gd name="connsiteX1" fmla="*/ 102745 w 102744"/>
                    <a:gd name="connsiteY1" fmla="*/ 52549 h 89165"/>
                    <a:gd name="connsiteX2" fmla="*/ 78391 w 102744"/>
                    <a:gd name="connsiteY2" fmla="*/ 2806 h 89165"/>
                    <a:gd name="connsiteX3" fmla="*/ 73382 w 102744"/>
                    <a:gd name="connsiteY3" fmla="*/ 1251 h 89165"/>
                    <a:gd name="connsiteX4" fmla="*/ 34833 w 102744"/>
                    <a:gd name="connsiteY4" fmla="*/ 22395 h 89165"/>
                    <a:gd name="connsiteX5" fmla="*/ 33657 w 102744"/>
                    <a:gd name="connsiteY5" fmla="*/ 29059 h 89165"/>
                    <a:gd name="connsiteX6" fmla="*/ 30029 w 102744"/>
                    <a:gd name="connsiteY6" fmla="*/ 29059 h 89165"/>
                    <a:gd name="connsiteX7" fmla="*/ 0 w 102744"/>
                    <a:gd name="connsiteY7" fmla="*/ 59136 h 89165"/>
                    <a:gd name="connsiteX8" fmla="*/ 20012 w 102744"/>
                    <a:gd name="connsiteY8" fmla="*/ 87438 h 89165"/>
                    <a:gd name="connsiteX9" fmla="*/ 29339 w 102744"/>
                    <a:gd name="connsiteY9" fmla="*/ 89166 h 89165"/>
                    <a:gd name="connsiteX10" fmla="*/ 63883 w 102744"/>
                    <a:gd name="connsiteY10" fmla="*/ 89166 h 89165"/>
                    <a:gd name="connsiteX11" fmla="*/ 102745 w 102744"/>
                    <a:gd name="connsiteY11" fmla="*/ 52549 h 8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44" h="89165">
                      <a:moveTo>
                        <a:pt x="102745" y="52549"/>
                      </a:moveTo>
                      <a:lnTo>
                        <a:pt x="102745" y="52549"/>
                      </a:lnTo>
                      <a:cubicBezTo>
                        <a:pt x="99290" y="34065"/>
                        <a:pt x="90872" y="16870"/>
                        <a:pt x="78391" y="2806"/>
                      </a:cubicBezTo>
                      <a:cubicBezTo>
                        <a:pt x="76783" y="2107"/>
                        <a:pt x="75102" y="1586"/>
                        <a:pt x="73382" y="1251"/>
                      </a:cubicBezTo>
                      <a:cubicBezTo>
                        <a:pt x="56898" y="-3555"/>
                        <a:pt x="39640" y="5911"/>
                        <a:pt x="34833" y="22395"/>
                      </a:cubicBezTo>
                      <a:cubicBezTo>
                        <a:pt x="34199" y="24567"/>
                        <a:pt x="33805" y="26801"/>
                        <a:pt x="33657" y="29059"/>
                      </a:cubicBezTo>
                      <a:lnTo>
                        <a:pt x="30029" y="29059"/>
                      </a:lnTo>
                      <a:cubicBezTo>
                        <a:pt x="13432" y="29072"/>
                        <a:pt x="-13" y="42538"/>
                        <a:pt x="0" y="59136"/>
                      </a:cubicBezTo>
                      <a:cubicBezTo>
                        <a:pt x="10" y="71854"/>
                        <a:pt x="8025" y="83189"/>
                        <a:pt x="20012" y="87438"/>
                      </a:cubicBezTo>
                      <a:cubicBezTo>
                        <a:pt x="23003" y="88528"/>
                        <a:pt x="26155" y="89112"/>
                        <a:pt x="29339" y="89166"/>
                      </a:cubicBezTo>
                      <a:lnTo>
                        <a:pt x="63883" y="89166"/>
                      </a:lnTo>
                      <a:cubicBezTo>
                        <a:pt x="78248" y="78549"/>
                        <a:pt x="91293" y="66257"/>
                        <a:pt x="102745" y="52549"/>
                      </a:cubicBezTo>
                      <a:close/>
                    </a:path>
                  </a:pathLst>
                </a:custGeom>
                <a:solidFill>
                  <a:schemeClr val="bg1"/>
                </a:solidFill>
                <a:ln w="16933" cap="flat">
                  <a:noFill/>
                  <a:prstDash val="solid"/>
                  <a:miter/>
                </a:ln>
              </p:spPr>
              <p:txBody>
                <a:bodyPr rtlCol="0" anchor="ctr"/>
                <a:lstStyle/>
                <a:p>
                  <a:endParaRPr lang="en-IN"/>
                </a:p>
              </p:txBody>
            </p:sp>
          </p:grpSp>
          <p:sp>
            <p:nvSpPr>
              <p:cNvPr id="397" name="Freeform: Shape 396">
                <a:extLst>
                  <a:ext uri="{FF2B5EF4-FFF2-40B4-BE49-F238E27FC236}">
                    <a16:creationId xmlns:a16="http://schemas.microsoft.com/office/drawing/2014/main" id="{89D34DDD-FDB2-4AEB-8045-BE09C21A57C1}"/>
                  </a:ext>
                </a:extLst>
              </p:cNvPr>
              <p:cNvSpPr/>
              <p:nvPr/>
            </p:nvSpPr>
            <p:spPr>
              <a:xfrm>
                <a:off x="8168841" y="4306533"/>
                <a:ext cx="293625" cy="212325"/>
              </a:xfrm>
              <a:custGeom>
                <a:avLst/>
                <a:gdLst>
                  <a:gd name="connsiteX0" fmla="*/ 288258 w 293625"/>
                  <a:gd name="connsiteY0" fmla="*/ 21446 h 212325"/>
                  <a:gd name="connsiteX1" fmla="*/ 216579 w 293625"/>
                  <a:gd name="connsiteY1" fmla="*/ 1583 h 212325"/>
                  <a:gd name="connsiteX2" fmla="*/ 181344 w 293625"/>
                  <a:gd name="connsiteY2" fmla="*/ 9528 h 212325"/>
                  <a:gd name="connsiteX3" fmla="*/ 207770 w 293625"/>
                  <a:gd name="connsiteY3" fmla="*/ 22655 h 212325"/>
                  <a:gd name="connsiteX4" fmla="*/ 220206 w 293625"/>
                  <a:gd name="connsiteY4" fmla="*/ 20064 h 212325"/>
                  <a:gd name="connsiteX5" fmla="*/ 239206 w 293625"/>
                  <a:gd name="connsiteY5" fmla="*/ 18510 h 212325"/>
                  <a:gd name="connsiteX6" fmla="*/ 273750 w 293625"/>
                  <a:gd name="connsiteY6" fmla="*/ 31118 h 212325"/>
                  <a:gd name="connsiteX7" fmla="*/ 273750 w 293625"/>
                  <a:gd name="connsiteY7" fmla="*/ 31118 h 212325"/>
                  <a:gd name="connsiteX8" fmla="*/ 258550 w 293625"/>
                  <a:gd name="connsiteY8" fmla="*/ 82934 h 212325"/>
                  <a:gd name="connsiteX9" fmla="*/ 176508 w 293625"/>
                  <a:gd name="connsiteY9" fmla="*/ 152022 h 212325"/>
                  <a:gd name="connsiteX10" fmla="*/ 74258 w 293625"/>
                  <a:gd name="connsiteY10" fmla="*/ 191921 h 212325"/>
                  <a:gd name="connsiteX11" fmla="*/ 21406 w 293625"/>
                  <a:gd name="connsiteY11" fmla="*/ 180867 h 212325"/>
                  <a:gd name="connsiteX12" fmla="*/ 36605 w 293625"/>
                  <a:gd name="connsiteY12" fmla="*/ 129051 h 212325"/>
                  <a:gd name="connsiteX13" fmla="*/ 41441 w 293625"/>
                  <a:gd name="connsiteY13" fmla="*/ 122315 h 212325"/>
                  <a:gd name="connsiteX14" fmla="*/ 41441 w 293625"/>
                  <a:gd name="connsiteY14" fmla="*/ 94161 h 212325"/>
                  <a:gd name="connsiteX15" fmla="*/ 21751 w 293625"/>
                  <a:gd name="connsiteY15" fmla="*/ 117997 h 212325"/>
                  <a:gd name="connsiteX16" fmla="*/ 5343 w 293625"/>
                  <a:gd name="connsiteY16" fmla="*/ 190366 h 212325"/>
                  <a:gd name="connsiteX17" fmla="*/ 55431 w 293625"/>
                  <a:gd name="connsiteY17" fmla="*/ 211956 h 212325"/>
                  <a:gd name="connsiteX18" fmla="*/ 77712 w 293625"/>
                  <a:gd name="connsiteY18" fmla="*/ 210229 h 212325"/>
                  <a:gd name="connsiteX19" fmla="*/ 185144 w 293625"/>
                  <a:gd name="connsiteY19" fmla="*/ 168776 h 212325"/>
                  <a:gd name="connsiteX20" fmla="*/ 272540 w 293625"/>
                  <a:gd name="connsiteY20" fmla="*/ 93988 h 212325"/>
                  <a:gd name="connsiteX21" fmla="*/ 288258 w 293625"/>
                  <a:gd name="connsiteY21" fmla="*/ 21446 h 2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3625" h="212325">
                    <a:moveTo>
                      <a:pt x="288258" y="21446"/>
                    </a:moveTo>
                    <a:cubicBezTo>
                      <a:pt x="277377" y="4174"/>
                      <a:pt x="251987" y="-3598"/>
                      <a:pt x="216579" y="1583"/>
                    </a:cubicBezTo>
                    <a:cubicBezTo>
                      <a:pt x="204660" y="3388"/>
                      <a:pt x="192885" y="6043"/>
                      <a:pt x="181344" y="9528"/>
                    </a:cubicBezTo>
                    <a:cubicBezTo>
                      <a:pt x="190697" y="12709"/>
                      <a:pt x="199585" y="17124"/>
                      <a:pt x="207770" y="22655"/>
                    </a:cubicBezTo>
                    <a:lnTo>
                      <a:pt x="220206" y="20064"/>
                    </a:lnTo>
                    <a:cubicBezTo>
                      <a:pt x="226493" y="19080"/>
                      <a:pt x="232842" y="18561"/>
                      <a:pt x="239206" y="18510"/>
                    </a:cubicBezTo>
                    <a:cubicBezTo>
                      <a:pt x="256478" y="18510"/>
                      <a:pt x="268222" y="22828"/>
                      <a:pt x="273750" y="31118"/>
                    </a:cubicBezTo>
                    <a:lnTo>
                      <a:pt x="273750" y="31118"/>
                    </a:lnTo>
                    <a:cubicBezTo>
                      <a:pt x="280313" y="42172"/>
                      <a:pt x="274786" y="60999"/>
                      <a:pt x="258550" y="82934"/>
                    </a:cubicBezTo>
                    <a:cubicBezTo>
                      <a:pt x="235786" y="110914"/>
                      <a:pt x="207954" y="134352"/>
                      <a:pt x="176508" y="152022"/>
                    </a:cubicBezTo>
                    <a:cubicBezTo>
                      <a:pt x="145235" y="171631"/>
                      <a:pt x="110546" y="185166"/>
                      <a:pt x="74258" y="191921"/>
                    </a:cubicBezTo>
                    <a:cubicBezTo>
                      <a:pt x="47314" y="195893"/>
                      <a:pt x="27969" y="191921"/>
                      <a:pt x="21406" y="180867"/>
                    </a:cubicBezTo>
                    <a:cubicBezTo>
                      <a:pt x="14842" y="169813"/>
                      <a:pt x="20369" y="150986"/>
                      <a:pt x="36605" y="129051"/>
                    </a:cubicBezTo>
                    <a:cubicBezTo>
                      <a:pt x="38678" y="126460"/>
                      <a:pt x="39196" y="125078"/>
                      <a:pt x="41441" y="122315"/>
                    </a:cubicBezTo>
                    <a:cubicBezTo>
                      <a:pt x="40232" y="112969"/>
                      <a:pt x="40232" y="103507"/>
                      <a:pt x="41441" y="94161"/>
                    </a:cubicBezTo>
                    <a:cubicBezTo>
                      <a:pt x="34241" y="101558"/>
                      <a:pt x="27656" y="109530"/>
                      <a:pt x="21751" y="117997"/>
                    </a:cubicBezTo>
                    <a:cubicBezTo>
                      <a:pt x="334" y="146668"/>
                      <a:pt x="-5539" y="172231"/>
                      <a:pt x="5343" y="190366"/>
                    </a:cubicBezTo>
                    <a:cubicBezTo>
                      <a:pt x="16988" y="205987"/>
                      <a:pt x="36078" y="214215"/>
                      <a:pt x="55431" y="211956"/>
                    </a:cubicBezTo>
                    <a:cubicBezTo>
                      <a:pt x="62893" y="211984"/>
                      <a:pt x="70344" y="211405"/>
                      <a:pt x="77712" y="210229"/>
                    </a:cubicBezTo>
                    <a:cubicBezTo>
                      <a:pt x="115824" y="203338"/>
                      <a:pt x="152281" y="189271"/>
                      <a:pt x="185144" y="168776"/>
                    </a:cubicBezTo>
                    <a:cubicBezTo>
                      <a:pt x="218719" y="149565"/>
                      <a:pt x="248370" y="124191"/>
                      <a:pt x="272540" y="93988"/>
                    </a:cubicBezTo>
                    <a:cubicBezTo>
                      <a:pt x="293267" y="65317"/>
                      <a:pt x="299139" y="39582"/>
                      <a:pt x="288258" y="21446"/>
                    </a:cubicBezTo>
                    <a:close/>
                  </a:path>
                </a:pathLst>
              </a:custGeom>
              <a:solidFill>
                <a:schemeClr val="tx2"/>
              </a:solidFill>
              <a:ln w="16933" cap="flat">
                <a:noFill/>
                <a:prstDash val="solid"/>
                <a:miter/>
              </a:ln>
            </p:spPr>
            <p:txBody>
              <a:bodyPr rtlCol="0" anchor="ctr"/>
              <a:lstStyle/>
              <a:p>
                <a:endParaRPr lang="en-IN"/>
              </a:p>
            </p:txBody>
          </p:sp>
        </p:grpSp>
        <p:grpSp>
          <p:nvGrpSpPr>
            <p:cNvPr id="2" name="Group 1">
              <a:extLst>
                <a:ext uri="{FF2B5EF4-FFF2-40B4-BE49-F238E27FC236}">
                  <a16:creationId xmlns:a16="http://schemas.microsoft.com/office/drawing/2014/main" id="{52E322A4-18FF-4A9B-BD7D-83E7DFB29A98}"/>
                </a:ext>
              </a:extLst>
            </p:cNvPr>
            <p:cNvGrpSpPr/>
            <p:nvPr/>
          </p:nvGrpSpPr>
          <p:grpSpPr>
            <a:xfrm>
              <a:off x="8283913" y="3834508"/>
              <a:ext cx="457200" cy="792464"/>
              <a:chOff x="8283913" y="3834508"/>
              <a:chExt cx="457200" cy="792464"/>
            </a:xfrm>
          </p:grpSpPr>
          <p:sp>
            <p:nvSpPr>
              <p:cNvPr id="381" name="Rectangle: Rounded Corners 380">
                <a:extLst>
                  <a:ext uri="{FF2B5EF4-FFF2-40B4-BE49-F238E27FC236}">
                    <a16:creationId xmlns:a16="http://schemas.microsoft.com/office/drawing/2014/main" id="{388D938D-C631-4F1C-9B05-34727E79CFBC}"/>
                  </a:ext>
                </a:extLst>
              </p:cNvPr>
              <p:cNvSpPr/>
              <p:nvPr/>
            </p:nvSpPr>
            <p:spPr bwMode="auto">
              <a:xfrm>
                <a:off x="8283913" y="4169772"/>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382" name="TextBox 381">
                <a:extLst>
                  <a:ext uri="{FF2B5EF4-FFF2-40B4-BE49-F238E27FC236}">
                    <a16:creationId xmlns:a16="http://schemas.microsoft.com/office/drawing/2014/main" id="{CB1D6DD6-B672-4389-A9F6-84FE4B0B98E8}"/>
                  </a:ext>
                </a:extLst>
              </p:cNvPr>
              <p:cNvSpPr txBox="1"/>
              <p:nvPr/>
            </p:nvSpPr>
            <p:spPr>
              <a:xfrm>
                <a:off x="8327679" y="3834508"/>
                <a:ext cx="370294" cy="2769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SQL</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Server</a:t>
                </a:r>
              </a:p>
            </p:txBody>
          </p:sp>
          <p:sp>
            <p:nvSpPr>
              <p:cNvPr id="384" name="Freeform: Shape 383">
                <a:extLst>
                  <a:ext uri="{FF2B5EF4-FFF2-40B4-BE49-F238E27FC236}">
                    <a16:creationId xmlns:a16="http://schemas.microsoft.com/office/drawing/2014/main" id="{11E2EA9B-A576-4E77-9AFF-EC8B25F5DF9C}"/>
                  </a:ext>
                </a:extLst>
              </p:cNvPr>
              <p:cNvSpPr/>
              <p:nvPr/>
            </p:nvSpPr>
            <p:spPr>
              <a:xfrm>
                <a:off x="8401799" y="4291631"/>
                <a:ext cx="221427" cy="253552"/>
              </a:xfrm>
              <a:custGeom>
                <a:avLst/>
                <a:gdLst>
                  <a:gd name="connsiteX0" fmla="*/ 110714 w 221427"/>
                  <a:gd name="connsiteY0" fmla="*/ 40071 h 253552"/>
                  <a:gd name="connsiteX1" fmla="*/ 0 w 221427"/>
                  <a:gd name="connsiteY1" fmla="*/ 0 h 253552"/>
                  <a:gd name="connsiteX2" fmla="*/ 0 w 221427"/>
                  <a:gd name="connsiteY2" fmla="*/ 213482 h 253552"/>
                  <a:gd name="connsiteX3" fmla="*/ 109159 w 221427"/>
                  <a:gd name="connsiteY3" fmla="*/ 253553 h 253552"/>
                  <a:gd name="connsiteX4" fmla="*/ 110714 w 221427"/>
                  <a:gd name="connsiteY4" fmla="*/ 253553 h 253552"/>
                  <a:gd name="connsiteX5" fmla="*/ 221427 w 221427"/>
                  <a:gd name="connsiteY5" fmla="*/ 213482 h 253552"/>
                  <a:gd name="connsiteX6" fmla="*/ 221427 w 221427"/>
                  <a:gd name="connsiteY6" fmla="*/ 0 h 253552"/>
                  <a:gd name="connsiteX7" fmla="*/ 110714 w 221427"/>
                  <a:gd name="connsiteY7" fmla="*/ 40071 h 25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427" h="253552">
                    <a:moveTo>
                      <a:pt x="110714" y="40071"/>
                    </a:moveTo>
                    <a:cubicBezTo>
                      <a:pt x="49571" y="40071"/>
                      <a:pt x="0" y="22799"/>
                      <a:pt x="0" y="0"/>
                    </a:cubicBezTo>
                    <a:lnTo>
                      <a:pt x="0" y="213482"/>
                    </a:lnTo>
                    <a:cubicBezTo>
                      <a:pt x="0" y="235417"/>
                      <a:pt x="48707" y="253208"/>
                      <a:pt x="109159" y="253553"/>
                    </a:cubicBezTo>
                    <a:lnTo>
                      <a:pt x="110714" y="253553"/>
                    </a:lnTo>
                    <a:cubicBezTo>
                      <a:pt x="171856" y="253553"/>
                      <a:pt x="221427" y="236281"/>
                      <a:pt x="221427" y="213482"/>
                    </a:cubicBezTo>
                    <a:lnTo>
                      <a:pt x="221427" y="0"/>
                    </a:lnTo>
                    <a:cubicBezTo>
                      <a:pt x="221427" y="22281"/>
                      <a:pt x="171856" y="40071"/>
                      <a:pt x="110714" y="40071"/>
                    </a:cubicBezTo>
                    <a:close/>
                  </a:path>
                </a:pathLst>
              </a:custGeom>
              <a:solidFill>
                <a:schemeClr val="tx2"/>
              </a:solidFill>
              <a:ln w="16933" cap="flat">
                <a:noFill/>
                <a:prstDash val="solid"/>
                <a:miter/>
              </a:ln>
            </p:spPr>
            <p:txBody>
              <a:bodyPr rtlCol="0" anchor="ctr"/>
              <a:lstStyle/>
              <a:p>
                <a:endParaRPr lang="en-IN"/>
              </a:p>
            </p:txBody>
          </p:sp>
          <p:sp>
            <p:nvSpPr>
              <p:cNvPr id="385" name="Freeform: Shape 384">
                <a:extLst>
                  <a:ext uri="{FF2B5EF4-FFF2-40B4-BE49-F238E27FC236}">
                    <a16:creationId xmlns:a16="http://schemas.microsoft.com/office/drawing/2014/main" id="{E1A5A50F-DADB-4A34-8539-93DA8EA0FA8E}"/>
                  </a:ext>
                </a:extLst>
              </p:cNvPr>
              <p:cNvSpPr/>
              <p:nvPr/>
            </p:nvSpPr>
            <p:spPr>
              <a:xfrm>
                <a:off x="8401799" y="4251560"/>
                <a:ext cx="221427" cy="80142"/>
              </a:xfrm>
              <a:custGeom>
                <a:avLst/>
                <a:gdLst>
                  <a:gd name="connsiteX0" fmla="*/ 221427 w 221427"/>
                  <a:gd name="connsiteY0" fmla="*/ 40071 h 80142"/>
                  <a:gd name="connsiteX1" fmla="*/ 110714 w 221427"/>
                  <a:gd name="connsiteY1" fmla="*/ 80142 h 80142"/>
                  <a:gd name="connsiteX2" fmla="*/ 0 w 221427"/>
                  <a:gd name="connsiteY2" fmla="*/ 40071 h 80142"/>
                  <a:gd name="connsiteX3" fmla="*/ 110714 w 221427"/>
                  <a:gd name="connsiteY3" fmla="*/ 0 h 80142"/>
                  <a:gd name="connsiteX4" fmla="*/ 221427 w 221427"/>
                  <a:gd name="connsiteY4" fmla="*/ 40071 h 8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27" h="80142">
                    <a:moveTo>
                      <a:pt x="221427" y="40071"/>
                    </a:moveTo>
                    <a:cubicBezTo>
                      <a:pt x="221427" y="62352"/>
                      <a:pt x="171856" y="80142"/>
                      <a:pt x="110714" y="80142"/>
                    </a:cubicBezTo>
                    <a:cubicBezTo>
                      <a:pt x="49571" y="80142"/>
                      <a:pt x="0" y="62870"/>
                      <a:pt x="0" y="40071"/>
                    </a:cubicBezTo>
                    <a:cubicBezTo>
                      <a:pt x="0" y="17272"/>
                      <a:pt x="49571" y="0"/>
                      <a:pt x="110714" y="0"/>
                    </a:cubicBezTo>
                    <a:cubicBezTo>
                      <a:pt x="171856" y="0"/>
                      <a:pt x="221427" y="17272"/>
                      <a:pt x="221427" y="40071"/>
                    </a:cubicBezTo>
                  </a:path>
                </a:pathLst>
              </a:custGeom>
              <a:solidFill>
                <a:schemeClr val="bg1"/>
              </a:solidFill>
              <a:ln w="16933" cap="flat">
                <a:noFill/>
                <a:prstDash val="solid"/>
                <a:miter/>
              </a:ln>
            </p:spPr>
            <p:txBody>
              <a:bodyPr rtlCol="0" anchor="ctr"/>
              <a:lstStyle/>
              <a:p>
                <a:endParaRPr lang="en-IN"/>
              </a:p>
            </p:txBody>
          </p:sp>
          <p:sp>
            <p:nvSpPr>
              <p:cNvPr id="386" name="Freeform: Shape 385">
                <a:extLst>
                  <a:ext uri="{FF2B5EF4-FFF2-40B4-BE49-F238E27FC236}">
                    <a16:creationId xmlns:a16="http://schemas.microsoft.com/office/drawing/2014/main" id="{39C04D94-6A81-432B-B9B0-9D908C8A4343}"/>
                  </a:ext>
                </a:extLst>
              </p:cNvPr>
              <p:cNvSpPr/>
              <p:nvPr/>
            </p:nvSpPr>
            <p:spPr>
              <a:xfrm>
                <a:off x="8427534" y="4262959"/>
                <a:ext cx="169956" cy="50952"/>
              </a:xfrm>
              <a:custGeom>
                <a:avLst/>
                <a:gdLst>
                  <a:gd name="connsiteX0" fmla="*/ 169956 w 169956"/>
                  <a:gd name="connsiteY0" fmla="*/ 25390 h 50952"/>
                  <a:gd name="connsiteX1" fmla="*/ 84978 w 169956"/>
                  <a:gd name="connsiteY1" fmla="*/ 50952 h 50952"/>
                  <a:gd name="connsiteX2" fmla="*/ 0 w 169956"/>
                  <a:gd name="connsiteY2" fmla="*/ 25390 h 50952"/>
                  <a:gd name="connsiteX3" fmla="*/ 84978 w 169956"/>
                  <a:gd name="connsiteY3" fmla="*/ 0 h 50952"/>
                  <a:gd name="connsiteX4" fmla="*/ 169956 w 169956"/>
                  <a:gd name="connsiteY4" fmla="*/ 25390 h 5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56" h="50952">
                    <a:moveTo>
                      <a:pt x="169956" y="25390"/>
                    </a:moveTo>
                    <a:cubicBezTo>
                      <a:pt x="169956" y="39553"/>
                      <a:pt x="131785" y="50952"/>
                      <a:pt x="84978" y="50952"/>
                    </a:cubicBezTo>
                    <a:cubicBezTo>
                      <a:pt x="38171" y="50952"/>
                      <a:pt x="0" y="39553"/>
                      <a:pt x="0" y="25390"/>
                    </a:cubicBezTo>
                    <a:cubicBezTo>
                      <a:pt x="0" y="11227"/>
                      <a:pt x="38171" y="0"/>
                      <a:pt x="84978" y="0"/>
                    </a:cubicBezTo>
                    <a:cubicBezTo>
                      <a:pt x="131785" y="0"/>
                      <a:pt x="169956" y="11400"/>
                      <a:pt x="169956" y="25390"/>
                    </a:cubicBezTo>
                  </a:path>
                </a:pathLst>
              </a:custGeom>
              <a:solidFill>
                <a:schemeClr val="tx2"/>
              </a:solidFill>
              <a:ln w="16933" cap="flat">
                <a:noFill/>
                <a:prstDash val="solid"/>
                <a:miter/>
              </a:ln>
            </p:spPr>
            <p:txBody>
              <a:bodyPr rtlCol="0" anchor="ctr"/>
              <a:lstStyle/>
              <a:p>
                <a:endParaRPr lang="en-IN"/>
              </a:p>
            </p:txBody>
          </p:sp>
          <p:sp>
            <p:nvSpPr>
              <p:cNvPr id="387" name="Freeform: Shape 386">
                <a:extLst>
                  <a:ext uri="{FF2B5EF4-FFF2-40B4-BE49-F238E27FC236}">
                    <a16:creationId xmlns:a16="http://schemas.microsoft.com/office/drawing/2014/main" id="{1E74BCA8-FC88-44C1-ACF5-A353834BA642}"/>
                  </a:ext>
                </a:extLst>
              </p:cNvPr>
              <p:cNvSpPr/>
              <p:nvPr/>
            </p:nvSpPr>
            <p:spPr>
              <a:xfrm>
                <a:off x="8445324" y="4294640"/>
                <a:ext cx="134376" cy="19391"/>
              </a:xfrm>
              <a:custGeom>
                <a:avLst/>
                <a:gdLst>
                  <a:gd name="connsiteX0" fmla="*/ 67188 w 134376"/>
                  <a:gd name="connsiteY0" fmla="*/ 99 h 19391"/>
                  <a:gd name="connsiteX1" fmla="*/ 0 w 134376"/>
                  <a:gd name="connsiteY1" fmla="*/ 9944 h 19391"/>
                  <a:gd name="connsiteX2" fmla="*/ 67188 w 134376"/>
                  <a:gd name="connsiteY2" fmla="*/ 19271 h 19391"/>
                  <a:gd name="connsiteX3" fmla="*/ 134376 w 134376"/>
                  <a:gd name="connsiteY3" fmla="*/ 9253 h 19391"/>
                  <a:gd name="connsiteX4" fmla="*/ 67188 w 134376"/>
                  <a:gd name="connsiteY4" fmla="*/ 99 h 19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76" h="19391">
                    <a:moveTo>
                      <a:pt x="67188" y="99"/>
                    </a:moveTo>
                    <a:cubicBezTo>
                      <a:pt x="44394" y="-483"/>
                      <a:pt x="21669" y="2847"/>
                      <a:pt x="0" y="9944"/>
                    </a:cubicBezTo>
                    <a:cubicBezTo>
                      <a:pt x="21689" y="16910"/>
                      <a:pt x="44422" y="20065"/>
                      <a:pt x="67188" y="19271"/>
                    </a:cubicBezTo>
                    <a:cubicBezTo>
                      <a:pt x="90001" y="19939"/>
                      <a:pt x="112750" y="16547"/>
                      <a:pt x="134376" y="9253"/>
                    </a:cubicBezTo>
                    <a:cubicBezTo>
                      <a:pt x="112646" y="2484"/>
                      <a:pt x="89937" y="-610"/>
                      <a:pt x="67188" y="99"/>
                    </a:cubicBezTo>
                    <a:close/>
                  </a:path>
                </a:pathLst>
              </a:custGeom>
              <a:solidFill>
                <a:schemeClr val="tx2"/>
              </a:solidFill>
              <a:ln w="16933" cap="flat">
                <a:noFill/>
                <a:prstDash val="solid"/>
                <a:miter/>
              </a:ln>
            </p:spPr>
            <p:txBody>
              <a:bodyPr rtlCol="0" anchor="ctr"/>
              <a:lstStyle/>
              <a:p>
                <a:endParaRPr lang="en-IN"/>
              </a:p>
            </p:txBody>
          </p:sp>
          <p:sp>
            <p:nvSpPr>
              <p:cNvPr id="388" name="Freeform: Shape 387">
                <a:extLst>
                  <a:ext uri="{FF2B5EF4-FFF2-40B4-BE49-F238E27FC236}">
                    <a16:creationId xmlns:a16="http://schemas.microsoft.com/office/drawing/2014/main" id="{E85E06CB-D9A7-4D19-99B8-D71323195697}"/>
                  </a:ext>
                </a:extLst>
              </p:cNvPr>
              <p:cNvSpPr/>
              <p:nvPr/>
            </p:nvSpPr>
            <p:spPr>
              <a:xfrm>
                <a:off x="8429425" y="4380196"/>
                <a:ext cx="177393" cy="90372"/>
              </a:xfrm>
              <a:custGeom>
                <a:avLst/>
                <a:gdLst>
                  <a:gd name="connsiteX0" fmla="*/ 150449 w 177393"/>
                  <a:gd name="connsiteY0" fmla="*/ 59628 h 90372"/>
                  <a:gd name="connsiteX1" fmla="*/ 150449 w 177393"/>
                  <a:gd name="connsiteY1" fmla="*/ 904 h 90372"/>
                  <a:gd name="connsiteX2" fmla="*/ 134904 w 177393"/>
                  <a:gd name="connsiteY2" fmla="*/ 904 h 90372"/>
                  <a:gd name="connsiteX3" fmla="*/ 134904 w 177393"/>
                  <a:gd name="connsiteY3" fmla="*/ 72237 h 90372"/>
                  <a:gd name="connsiteX4" fmla="*/ 177393 w 177393"/>
                  <a:gd name="connsiteY4" fmla="*/ 72237 h 90372"/>
                  <a:gd name="connsiteX5" fmla="*/ 177393 w 177393"/>
                  <a:gd name="connsiteY5" fmla="*/ 59628 h 90372"/>
                  <a:gd name="connsiteX6" fmla="*/ 27127 w 177393"/>
                  <a:gd name="connsiteY6" fmla="*/ 30784 h 90372"/>
                  <a:gd name="connsiteX7" fmla="*/ 18318 w 177393"/>
                  <a:gd name="connsiteY7" fmla="*/ 25430 h 90372"/>
                  <a:gd name="connsiteX8" fmla="*/ 16245 w 177393"/>
                  <a:gd name="connsiteY8" fmla="*/ 19903 h 90372"/>
                  <a:gd name="connsiteX9" fmla="*/ 18836 w 177393"/>
                  <a:gd name="connsiteY9" fmla="*/ 14721 h 90372"/>
                  <a:gd name="connsiteX10" fmla="*/ 26090 w 177393"/>
                  <a:gd name="connsiteY10" fmla="*/ 12649 h 90372"/>
                  <a:gd name="connsiteX11" fmla="*/ 43362 w 177393"/>
                  <a:gd name="connsiteY11" fmla="*/ 17658 h 90372"/>
                  <a:gd name="connsiteX12" fmla="*/ 43362 w 177393"/>
                  <a:gd name="connsiteY12" fmla="*/ 2804 h 90372"/>
                  <a:gd name="connsiteX13" fmla="*/ 26090 w 177393"/>
                  <a:gd name="connsiteY13" fmla="*/ 40 h 90372"/>
                  <a:gd name="connsiteX14" fmla="*/ 7264 w 177393"/>
                  <a:gd name="connsiteY14" fmla="*/ 5913 h 90372"/>
                  <a:gd name="connsiteX15" fmla="*/ 10 w 177393"/>
                  <a:gd name="connsiteY15" fmla="*/ 21285 h 90372"/>
                  <a:gd name="connsiteX16" fmla="*/ 17282 w 177393"/>
                  <a:gd name="connsiteY16" fmla="*/ 42184 h 90372"/>
                  <a:gd name="connsiteX17" fmla="*/ 27990 w 177393"/>
                  <a:gd name="connsiteY17" fmla="*/ 48402 h 90372"/>
                  <a:gd name="connsiteX18" fmla="*/ 30581 w 177393"/>
                  <a:gd name="connsiteY18" fmla="*/ 53929 h 90372"/>
                  <a:gd name="connsiteX19" fmla="*/ 27818 w 177393"/>
                  <a:gd name="connsiteY19" fmla="*/ 59283 h 90372"/>
                  <a:gd name="connsiteX20" fmla="*/ 20045 w 177393"/>
                  <a:gd name="connsiteY20" fmla="*/ 61183 h 90372"/>
                  <a:gd name="connsiteX21" fmla="*/ 1219 w 177393"/>
                  <a:gd name="connsiteY21" fmla="*/ 53929 h 90372"/>
                  <a:gd name="connsiteX22" fmla="*/ 1219 w 177393"/>
                  <a:gd name="connsiteY22" fmla="*/ 69992 h 90372"/>
                  <a:gd name="connsiteX23" fmla="*/ 19700 w 177393"/>
                  <a:gd name="connsiteY23" fmla="*/ 74137 h 90372"/>
                  <a:gd name="connsiteX24" fmla="*/ 40081 w 177393"/>
                  <a:gd name="connsiteY24" fmla="*/ 68437 h 90372"/>
                  <a:gd name="connsiteX25" fmla="*/ 45780 w 177393"/>
                  <a:gd name="connsiteY25" fmla="*/ 52720 h 90372"/>
                  <a:gd name="connsiteX26" fmla="*/ 41462 w 177393"/>
                  <a:gd name="connsiteY26" fmla="*/ 40629 h 90372"/>
                  <a:gd name="connsiteX27" fmla="*/ 27127 w 177393"/>
                  <a:gd name="connsiteY27" fmla="*/ 30784 h 90372"/>
                  <a:gd name="connsiteX28" fmla="*/ 117632 w 177393"/>
                  <a:gd name="connsiteY28" fmla="*/ 58247 h 90372"/>
                  <a:gd name="connsiteX29" fmla="*/ 123332 w 177393"/>
                  <a:gd name="connsiteY29" fmla="*/ 36484 h 90372"/>
                  <a:gd name="connsiteX30" fmla="*/ 117632 w 177393"/>
                  <a:gd name="connsiteY30" fmla="*/ 18176 h 90372"/>
                  <a:gd name="connsiteX31" fmla="*/ 105542 w 177393"/>
                  <a:gd name="connsiteY31" fmla="*/ 5222 h 90372"/>
                  <a:gd name="connsiteX32" fmla="*/ 88270 w 177393"/>
                  <a:gd name="connsiteY32" fmla="*/ 731 h 90372"/>
                  <a:gd name="connsiteX33" fmla="*/ 69616 w 177393"/>
                  <a:gd name="connsiteY33" fmla="*/ 5394 h 90372"/>
                  <a:gd name="connsiteX34" fmla="*/ 57007 w 177393"/>
                  <a:gd name="connsiteY34" fmla="*/ 18176 h 90372"/>
                  <a:gd name="connsiteX35" fmla="*/ 52517 w 177393"/>
                  <a:gd name="connsiteY35" fmla="*/ 37866 h 90372"/>
                  <a:gd name="connsiteX36" fmla="*/ 56662 w 177393"/>
                  <a:gd name="connsiteY36" fmla="*/ 55138 h 90372"/>
                  <a:gd name="connsiteX37" fmla="*/ 68579 w 177393"/>
                  <a:gd name="connsiteY37" fmla="*/ 67919 h 90372"/>
                  <a:gd name="connsiteX38" fmla="*/ 85851 w 177393"/>
                  <a:gd name="connsiteY38" fmla="*/ 73101 h 90372"/>
                  <a:gd name="connsiteX39" fmla="*/ 100705 w 177393"/>
                  <a:gd name="connsiteY39" fmla="*/ 90373 h 90372"/>
                  <a:gd name="connsiteX40" fmla="*/ 121605 w 177393"/>
                  <a:gd name="connsiteY40" fmla="*/ 90373 h 90372"/>
                  <a:gd name="connsiteX41" fmla="*/ 100360 w 177393"/>
                  <a:gd name="connsiteY41" fmla="*/ 71373 h 90372"/>
                  <a:gd name="connsiteX42" fmla="*/ 117632 w 177393"/>
                  <a:gd name="connsiteY42" fmla="*/ 58247 h 90372"/>
                  <a:gd name="connsiteX43" fmla="*/ 100360 w 177393"/>
                  <a:gd name="connsiteY43" fmla="*/ 53929 h 90372"/>
                  <a:gd name="connsiteX44" fmla="*/ 87233 w 177393"/>
                  <a:gd name="connsiteY44" fmla="*/ 59974 h 90372"/>
                  <a:gd name="connsiteX45" fmla="*/ 74107 w 177393"/>
                  <a:gd name="connsiteY45" fmla="*/ 53756 h 90372"/>
                  <a:gd name="connsiteX46" fmla="*/ 69098 w 177393"/>
                  <a:gd name="connsiteY46" fmla="*/ 36484 h 90372"/>
                  <a:gd name="connsiteX47" fmla="*/ 74107 w 177393"/>
                  <a:gd name="connsiteY47" fmla="*/ 19212 h 90372"/>
                  <a:gd name="connsiteX48" fmla="*/ 87579 w 177393"/>
                  <a:gd name="connsiteY48" fmla="*/ 12821 h 90372"/>
                  <a:gd name="connsiteX49" fmla="*/ 100533 w 177393"/>
                  <a:gd name="connsiteY49" fmla="*/ 19212 h 90372"/>
                  <a:gd name="connsiteX50" fmla="*/ 105196 w 177393"/>
                  <a:gd name="connsiteY50" fmla="*/ 36484 h 90372"/>
                  <a:gd name="connsiteX51" fmla="*/ 100360 w 177393"/>
                  <a:gd name="connsiteY51" fmla="*/ 53929 h 9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77393" h="90372">
                    <a:moveTo>
                      <a:pt x="150449" y="59628"/>
                    </a:moveTo>
                    <a:lnTo>
                      <a:pt x="150449" y="904"/>
                    </a:lnTo>
                    <a:lnTo>
                      <a:pt x="134904" y="904"/>
                    </a:lnTo>
                    <a:lnTo>
                      <a:pt x="134904" y="72237"/>
                    </a:lnTo>
                    <a:lnTo>
                      <a:pt x="177393" y="72237"/>
                    </a:lnTo>
                    <a:lnTo>
                      <a:pt x="177393" y="59628"/>
                    </a:lnTo>
                    <a:close/>
                    <a:moveTo>
                      <a:pt x="27127" y="30784"/>
                    </a:moveTo>
                    <a:cubicBezTo>
                      <a:pt x="23917" y="29494"/>
                      <a:pt x="20941" y="27685"/>
                      <a:pt x="18318" y="25430"/>
                    </a:cubicBezTo>
                    <a:cubicBezTo>
                      <a:pt x="16911" y="23942"/>
                      <a:pt x="16163" y="21949"/>
                      <a:pt x="16245" y="19903"/>
                    </a:cubicBezTo>
                    <a:cubicBezTo>
                      <a:pt x="16138" y="17840"/>
                      <a:pt x="17121" y="15873"/>
                      <a:pt x="18836" y="14721"/>
                    </a:cubicBezTo>
                    <a:cubicBezTo>
                      <a:pt x="20960" y="13251"/>
                      <a:pt x="23510" y="12523"/>
                      <a:pt x="26090" y="12649"/>
                    </a:cubicBezTo>
                    <a:cubicBezTo>
                      <a:pt x="32242" y="12372"/>
                      <a:pt x="38313" y="14133"/>
                      <a:pt x="43362" y="17658"/>
                    </a:cubicBezTo>
                    <a:lnTo>
                      <a:pt x="43362" y="2804"/>
                    </a:lnTo>
                    <a:cubicBezTo>
                      <a:pt x="37844" y="750"/>
                      <a:pt x="31974" y="-189"/>
                      <a:pt x="26090" y="40"/>
                    </a:cubicBezTo>
                    <a:cubicBezTo>
                      <a:pt x="19314" y="-321"/>
                      <a:pt x="12633" y="1763"/>
                      <a:pt x="7264" y="5913"/>
                    </a:cubicBezTo>
                    <a:cubicBezTo>
                      <a:pt x="2516" y="9573"/>
                      <a:pt x="-183" y="15293"/>
                      <a:pt x="10" y="21285"/>
                    </a:cubicBezTo>
                    <a:cubicBezTo>
                      <a:pt x="10" y="30093"/>
                      <a:pt x="5537" y="37002"/>
                      <a:pt x="17282" y="42184"/>
                    </a:cubicBezTo>
                    <a:cubicBezTo>
                      <a:pt x="21096" y="43802"/>
                      <a:pt x="24694" y="45890"/>
                      <a:pt x="27990" y="48402"/>
                    </a:cubicBezTo>
                    <a:cubicBezTo>
                      <a:pt x="29625" y="49773"/>
                      <a:pt x="30572" y="51796"/>
                      <a:pt x="30581" y="53929"/>
                    </a:cubicBezTo>
                    <a:cubicBezTo>
                      <a:pt x="30582" y="56057"/>
                      <a:pt x="29552" y="58052"/>
                      <a:pt x="27818" y="59283"/>
                    </a:cubicBezTo>
                    <a:cubicBezTo>
                      <a:pt x="25467" y="60660"/>
                      <a:pt x="22766" y="61319"/>
                      <a:pt x="20045" y="61183"/>
                    </a:cubicBezTo>
                    <a:cubicBezTo>
                      <a:pt x="13098" y="61126"/>
                      <a:pt x="6408" y="58547"/>
                      <a:pt x="1219" y="53929"/>
                    </a:cubicBezTo>
                    <a:lnTo>
                      <a:pt x="1219" y="69992"/>
                    </a:lnTo>
                    <a:cubicBezTo>
                      <a:pt x="6923" y="72933"/>
                      <a:pt x="13286" y="74360"/>
                      <a:pt x="19700" y="74137"/>
                    </a:cubicBezTo>
                    <a:cubicBezTo>
                      <a:pt x="26939" y="74567"/>
                      <a:pt x="34114" y="72560"/>
                      <a:pt x="40081" y="68437"/>
                    </a:cubicBezTo>
                    <a:cubicBezTo>
                      <a:pt x="44354" y="64390"/>
                      <a:pt x="46466" y="58565"/>
                      <a:pt x="45780" y="52720"/>
                    </a:cubicBezTo>
                    <a:cubicBezTo>
                      <a:pt x="45864" y="48298"/>
                      <a:pt x="44328" y="43997"/>
                      <a:pt x="41462" y="40629"/>
                    </a:cubicBezTo>
                    <a:cubicBezTo>
                      <a:pt x="37427" y="36379"/>
                      <a:pt x="32543" y="33025"/>
                      <a:pt x="27127" y="30784"/>
                    </a:cubicBezTo>
                    <a:close/>
                    <a:moveTo>
                      <a:pt x="117632" y="58247"/>
                    </a:moveTo>
                    <a:cubicBezTo>
                      <a:pt x="121553" y="51678"/>
                      <a:pt x="123530" y="44132"/>
                      <a:pt x="123332" y="36484"/>
                    </a:cubicBezTo>
                    <a:cubicBezTo>
                      <a:pt x="122941" y="30010"/>
                      <a:pt x="120986" y="23727"/>
                      <a:pt x="117632" y="18176"/>
                    </a:cubicBezTo>
                    <a:cubicBezTo>
                      <a:pt x="114936" y="12782"/>
                      <a:pt x="110737" y="8283"/>
                      <a:pt x="105542" y="5222"/>
                    </a:cubicBezTo>
                    <a:cubicBezTo>
                      <a:pt x="100277" y="2238"/>
                      <a:pt x="94321" y="689"/>
                      <a:pt x="88270" y="731"/>
                    </a:cubicBezTo>
                    <a:cubicBezTo>
                      <a:pt x="81746" y="588"/>
                      <a:pt x="75304" y="2198"/>
                      <a:pt x="69616" y="5394"/>
                    </a:cubicBezTo>
                    <a:cubicBezTo>
                      <a:pt x="64284" y="8370"/>
                      <a:pt x="59910" y="12804"/>
                      <a:pt x="57007" y="18176"/>
                    </a:cubicBezTo>
                    <a:cubicBezTo>
                      <a:pt x="53950" y="24283"/>
                      <a:pt x="52409" y="31037"/>
                      <a:pt x="52517" y="37866"/>
                    </a:cubicBezTo>
                    <a:cubicBezTo>
                      <a:pt x="52553" y="43864"/>
                      <a:pt x="53971" y="49775"/>
                      <a:pt x="56662" y="55138"/>
                    </a:cubicBezTo>
                    <a:cubicBezTo>
                      <a:pt x="59298" y="60473"/>
                      <a:pt x="63442" y="64917"/>
                      <a:pt x="68579" y="67919"/>
                    </a:cubicBezTo>
                    <a:cubicBezTo>
                      <a:pt x="73796" y="71101"/>
                      <a:pt x="79745" y="72885"/>
                      <a:pt x="85851" y="73101"/>
                    </a:cubicBezTo>
                    <a:lnTo>
                      <a:pt x="100705" y="90373"/>
                    </a:lnTo>
                    <a:lnTo>
                      <a:pt x="121605" y="90373"/>
                    </a:lnTo>
                    <a:lnTo>
                      <a:pt x="100360" y="71373"/>
                    </a:lnTo>
                    <a:cubicBezTo>
                      <a:pt x="107514" y="69228"/>
                      <a:pt x="113649" y="64565"/>
                      <a:pt x="117632" y="58247"/>
                    </a:cubicBezTo>
                    <a:close/>
                    <a:moveTo>
                      <a:pt x="100360" y="53929"/>
                    </a:moveTo>
                    <a:cubicBezTo>
                      <a:pt x="97172" y="57887"/>
                      <a:pt x="92314" y="60124"/>
                      <a:pt x="87233" y="59974"/>
                    </a:cubicBezTo>
                    <a:cubicBezTo>
                      <a:pt x="82111" y="60140"/>
                      <a:pt x="77223" y="57824"/>
                      <a:pt x="74107" y="53756"/>
                    </a:cubicBezTo>
                    <a:cubicBezTo>
                      <a:pt x="70456" y="48768"/>
                      <a:pt x="68682" y="42652"/>
                      <a:pt x="69098" y="36484"/>
                    </a:cubicBezTo>
                    <a:cubicBezTo>
                      <a:pt x="68697" y="30318"/>
                      <a:pt x="70469" y="24207"/>
                      <a:pt x="74107" y="19212"/>
                    </a:cubicBezTo>
                    <a:cubicBezTo>
                      <a:pt x="77399" y="15153"/>
                      <a:pt x="82352" y="12804"/>
                      <a:pt x="87579" y="12821"/>
                    </a:cubicBezTo>
                    <a:cubicBezTo>
                      <a:pt x="92705" y="12600"/>
                      <a:pt x="97589" y="15010"/>
                      <a:pt x="100533" y="19212"/>
                    </a:cubicBezTo>
                    <a:cubicBezTo>
                      <a:pt x="103935" y="24304"/>
                      <a:pt x="105574" y="30371"/>
                      <a:pt x="105196" y="36484"/>
                    </a:cubicBezTo>
                    <a:cubicBezTo>
                      <a:pt x="105799" y="42697"/>
                      <a:pt x="104075" y="48913"/>
                      <a:pt x="100360" y="53929"/>
                    </a:cubicBezTo>
                    <a:close/>
                  </a:path>
                </a:pathLst>
              </a:custGeom>
              <a:solidFill>
                <a:schemeClr val="bg1"/>
              </a:solidFill>
              <a:ln w="16933" cap="flat">
                <a:noFill/>
                <a:prstDash val="solid"/>
                <a:miter/>
              </a:ln>
            </p:spPr>
            <p:txBody>
              <a:bodyPr rtlCol="0" anchor="ctr"/>
              <a:lstStyle/>
              <a:p>
                <a:endParaRPr lang="en-IN"/>
              </a:p>
            </p:txBody>
          </p:sp>
        </p:grpSp>
        <p:sp>
          <p:nvSpPr>
            <p:cNvPr id="378" name="Rectangle: Rounded Corners 377">
              <a:extLst>
                <a:ext uri="{FF2B5EF4-FFF2-40B4-BE49-F238E27FC236}">
                  <a16:creationId xmlns:a16="http://schemas.microsoft.com/office/drawing/2014/main" id="{FABD6821-9196-4EE3-AD73-D89912015424}"/>
                </a:ext>
              </a:extLst>
            </p:cNvPr>
            <p:cNvSpPr/>
            <p:nvPr/>
          </p:nvSpPr>
          <p:spPr bwMode="auto">
            <a:xfrm>
              <a:off x="8823695" y="4169772"/>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379" name="TextBox 378">
              <a:extLst>
                <a:ext uri="{FF2B5EF4-FFF2-40B4-BE49-F238E27FC236}">
                  <a16:creationId xmlns:a16="http://schemas.microsoft.com/office/drawing/2014/main" id="{E54F12FE-A51B-430A-BDE3-F5F54AD1E3C1}"/>
                </a:ext>
              </a:extLst>
            </p:cNvPr>
            <p:cNvSpPr txBox="1"/>
            <p:nvPr/>
          </p:nvSpPr>
          <p:spPr>
            <a:xfrm>
              <a:off x="8860986" y="3834508"/>
              <a:ext cx="391133" cy="2769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Azure</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Search</a:t>
              </a:r>
            </a:p>
          </p:txBody>
        </p:sp>
        <p:sp>
          <p:nvSpPr>
            <p:cNvPr id="380" name="Freeform: Shape 379">
              <a:extLst>
                <a:ext uri="{FF2B5EF4-FFF2-40B4-BE49-F238E27FC236}">
                  <a16:creationId xmlns:a16="http://schemas.microsoft.com/office/drawing/2014/main" id="{8174B20B-68F5-41F4-B62C-D7BB3437334A}"/>
                </a:ext>
              </a:extLst>
            </p:cNvPr>
            <p:cNvSpPr/>
            <p:nvPr/>
          </p:nvSpPr>
          <p:spPr>
            <a:xfrm>
              <a:off x="8896846" y="4282977"/>
              <a:ext cx="310896" cy="226243"/>
            </a:xfrm>
            <a:custGeom>
              <a:avLst/>
              <a:gdLst>
                <a:gd name="connsiteX0" fmla="*/ 310896 w 310896"/>
                <a:gd name="connsiteY0" fmla="*/ 155466 h 226243"/>
                <a:gd name="connsiteX1" fmla="*/ 250271 w 310896"/>
                <a:gd name="connsiteY1" fmla="*/ 86378 h 226243"/>
                <a:gd name="connsiteX2" fmla="*/ 159593 w 310896"/>
                <a:gd name="connsiteY2" fmla="*/ 18 h 226243"/>
                <a:gd name="connsiteX3" fmla="*/ 73233 w 310896"/>
                <a:gd name="connsiteY3" fmla="*/ 60297 h 226243"/>
                <a:gd name="connsiteX4" fmla="*/ 0 w 310896"/>
                <a:gd name="connsiteY4" fmla="*/ 142857 h 226243"/>
                <a:gd name="connsiteX5" fmla="*/ 87569 w 310896"/>
                <a:gd name="connsiteY5" fmla="*/ 226108 h 226243"/>
                <a:gd name="connsiteX6" fmla="*/ 95169 w 310896"/>
                <a:gd name="connsiteY6" fmla="*/ 226108 h 226243"/>
                <a:gd name="connsiteX7" fmla="*/ 236972 w 310896"/>
                <a:gd name="connsiteY7" fmla="*/ 226108 h 226243"/>
                <a:gd name="connsiteX8" fmla="*/ 240772 w 310896"/>
                <a:gd name="connsiteY8" fmla="*/ 226108 h 226243"/>
                <a:gd name="connsiteX9" fmla="*/ 310896 w 310896"/>
                <a:gd name="connsiteY9" fmla="*/ 155466 h 2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896" h="226243">
                  <a:moveTo>
                    <a:pt x="310896" y="155466"/>
                  </a:moveTo>
                  <a:cubicBezTo>
                    <a:pt x="310266" y="120724"/>
                    <a:pt x="284637" y="91517"/>
                    <a:pt x="250271" y="86378"/>
                  </a:cubicBezTo>
                  <a:cubicBezTo>
                    <a:pt x="248858" y="37588"/>
                    <a:pt x="208394" y="-950"/>
                    <a:pt x="159593" y="18"/>
                  </a:cubicBezTo>
                  <a:cubicBezTo>
                    <a:pt x="120892" y="-378"/>
                    <a:pt x="86206" y="23833"/>
                    <a:pt x="73233" y="60297"/>
                  </a:cubicBezTo>
                  <a:cubicBezTo>
                    <a:pt x="31620" y="65648"/>
                    <a:pt x="348" y="100903"/>
                    <a:pt x="0" y="142857"/>
                  </a:cubicBezTo>
                  <a:cubicBezTo>
                    <a:pt x="1686" y="189808"/>
                    <a:pt x="40594" y="226796"/>
                    <a:pt x="87569" y="226108"/>
                  </a:cubicBezTo>
                  <a:lnTo>
                    <a:pt x="95169" y="226108"/>
                  </a:lnTo>
                  <a:lnTo>
                    <a:pt x="236972" y="226108"/>
                  </a:lnTo>
                  <a:cubicBezTo>
                    <a:pt x="238233" y="226288"/>
                    <a:pt x="239511" y="226288"/>
                    <a:pt x="240772" y="226108"/>
                  </a:cubicBezTo>
                  <a:cubicBezTo>
                    <a:pt x="279428" y="225455"/>
                    <a:pt x="310526" y="194126"/>
                    <a:pt x="310896" y="155466"/>
                  </a:cubicBezTo>
                  <a:close/>
                </a:path>
              </a:pathLst>
            </a:custGeom>
            <a:solidFill>
              <a:schemeClr val="tx2"/>
            </a:solidFill>
            <a:ln w="16933"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E3A40C98-1E08-4F8B-AB37-AE2740F9A67F}"/>
                </a:ext>
              </a:extLst>
            </p:cNvPr>
            <p:cNvSpPr/>
            <p:nvPr/>
          </p:nvSpPr>
          <p:spPr>
            <a:xfrm>
              <a:off x="8974177" y="4331087"/>
              <a:ext cx="143219" cy="143801"/>
            </a:xfrm>
            <a:custGeom>
              <a:avLst/>
              <a:gdLst>
                <a:gd name="connsiteX0" fmla="*/ 135633 w 143219"/>
                <a:gd name="connsiteY0" fmla="*/ 25659 h 143801"/>
                <a:gd name="connsiteX1" fmla="*/ 62846 w 143219"/>
                <a:gd name="connsiteY1" fmla="*/ 7620 h 143801"/>
                <a:gd name="connsiteX2" fmla="*/ 38737 w 143219"/>
                <a:gd name="connsiteY2" fmla="*/ 40340 h 143801"/>
                <a:gd name="connsiteX3" fmla="*/ 44437 w 143219"/>
                <a:gd name="connsiteY3" fmla="*/ 79547 h 143801"/>
                <a:gd name="connsiteX4" fmla="*/ 4020 w 143219"/>
                <a:gd name="connsiteY4" fmla="*/ 120482 h 143801"/>
                <a:gd name="connsiteX5" fmla="*/ 3973 w 143219"/>
                <a:gd name="connsiteY5" fmla="*/ 139778 h 143801"/>
                <a:gd name="connsiteX6" fmla="*/ 4020 w 143219"/>
                <a:gd name="connsiteY6" fmla="*/ 139826 h 143801"/>
                <a:gd name="connsiteX7" fmla="*/ 13693 w 143219"/>
                <a:gd name="connsiteY7" fmla="*/ 143799 h 143801"/>
                <a:gd name="connsiteX8" fmla="*/ 23365 w 143219"/>
                <a:gd name="connsiteY8" fmla="*/ 139826 h 143801"/>
                <a:gd name="connsiteX9" fmla="*/ 63609 w 143219"/>
                <a:gd name="connsiteY9" fmla="*/ 99065 h 143801"/>
                <a:gd name="connsiteX10" fmla="*/ 77599 w 143219"/>
                <a:gd name="connsiteY10" fmla="*/ 104764 h 143801"/>
                <a:gd name="connsiteX11" fmla="*/ 141749 w 143219"/>
                <a:gd name="connsiteY11" fmla="*/ 65460 h 143801"/>
                <a:gd name="connsiteX12" fmla="*/ 135633 w 143219"/>
                <a:gd name="connsiteY12" fmla="*/ 25659 h 143801"/>
                <a:gd name="connsiteX13" fmla="*/ 126306 w 143219"/>
                <a:gd name="connsiteY13" fmla="*/ 61930 h 143801"/>
                <a:gd name="connsiteX14" fmla="*/ 90208 w 143219"/>
                <a:gd name="connsiteY14" fmla="*/ 90429 h 143801"/>
                <a:gd name="connsiteX15" fmla="*/ 81399 w 143219"/>
                <a:gd name="connsiteY15" fmla="*/ 89220 h 143801"/>
                <a:gd name="connsiteX16" fmla="*/ 69309 w 143219"/>
                <a:gd name="connsiteY16" fmla="*/ 83692 h 143801"/>
                <a:gd name="connsiteX17" fmla="*/ 59636 w 143219"/>
                <a:gd name="connsiteY17" fmla="*/ 74020 h 143801"/>
                <a:gd name="connsiteX18" fmla="*/ 54282 w 143219"/>
                <a:gd name="connsiteY18" fmla="*/ 44140 h 143801"/>
                <a:gd name="connsiteX19" fmla="*/ 90208 w 143219"/>
                <a:gd name="connsiteY19" fmla="*/ 15468 h 143801"/>
                <a:gd name="connsiteX20" fmla="*/ 99189 w 143219"/>
                <a:gd name="connsiteY20" fmla="*/ 16504 h 143801"/>
                <a:gd name="connsiteX21" fmla="*/ 121988 w 143219"/>
                <a:gd name="connsiteY21" fmla="*/ 33776 h 143801"/>
                <a:gd name="connsiteX22" fmla="*/ 126306 w 143219"/>
                <a:gd name="connsiteY22" fmla="*/ 61930 h 14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219" h="143801">
                  <a:moveTo>
                    <a:pt x="135633" y="25659"/>
                  </a:moveTo>
                  <a:cubicBezTo>
                    <a:pt x="120515" y="578"/>
                    <a:pt x="87927" y="-7498"/>
                    <a:pt x="62846" y="7620"/>
                  </a:cubicBezTo>
                  <a:cubicBezTo>
                    <a:pt x="50783" y="14892"/>
                    <a:pt x="42109" y="26664"/>
                    <a:pt x="38737" y="40340"/>
                  </a:cubicBezTo>
                  <a:cubicBezTo>
                    <a:pt x="35659" y="53661"/>
                    <a:pt x="37693" y="67653"/>
                    <a:pt x="44437" y="79547"/>
                  </a:cubicBezTo>
                  <a:lnTo>
                    <a:pt x="4020" y="120482"/>
                  </a:lnTo>
                  <a:cubicBezTo>
                    <a:pt x="-1321" y="125796"/>
                    <a:pt x="-1343" y="134436"/>
                    <a:pt x="3973" y="139778"/>
                  </a:cubicBezTo>
                  <a:cubicBezTo>
                    <a:pt x="3989" y="139795"/>
                    <a:pt x="4004" y="139811"/>
                    <a:pt x="4020" y="139826"/>
                  </a:cubicBezTo>
                  <a:cubicBezTo>
                    <a:pt x="6578" y="142398"/>
                    <a:pt x="10065" y="143832"/>
                    <a:pt x="13693" y="143799"/>
                  </a:cubicBezTo>
                  <a:cubicBezTo>
                    <a:pt x="17328" y="143872"/>
                    <a:pt x="20830" y="142433"/>
                    <a:pt x="23365" y="139826"/>
                  </a:cubicBezTo>
                  <a:lnTo>
                    <a:pt x="63609" y="99065"/>
                  </a:lnTo>
                  <a:cubicBezTo>
                    <a:pt x="67984" y="101607"/>
                    <a:pt x="72693" y="103526"/>
                    <a:pt x="77599" y="104764"/>
                  </a:cubicBezTo>
                  <a:cubicBezTo>
                    <a:pt x="106167" y="111625"/>
                    <a:pt x="134889" y="94028"/>
                    <a:pt x="141749" y="65460"/>
                  </a:cubicBezTo>
                  <a:cubicBezTo>
                    <a:pt x="145005" y="51904"/>
                    <a:pt x="142808" y="37612"/>
                    <a:pt x="135633" y="25659"/>
                  </a:cubicBezTo>
                  <a:close/>
                  <a:moveTo>
                    <a:pt x="126306" y="61930"/>
                  </a:moveTo>
                  <a:cubicBezTo>
                    <a:pt x="122256" y="78599"/>
                    <a:pt x="107362" y="90358"/>
                    <a:pt x="90208" y="90429"/>
                  </a:cubicBezTo>
                  <a:cubicBezTo>
                    <a:pt x="87229" y="90453"/>
                    <a:pt x="84262" y="90045"/>
                    <a:pt x="81399" y="89220"/>
                  </a:cubicBezTo>
                  <a:cubicBezTo>
                    <a:pt x="77029" y="88235"/>
                    <a:pt x="72912" y="86354"/>
                    <a:pt x="69309" y="83692"/>
                  </a:cubicBezTo>
                  <a:cubicBezTo>
                    <a:pt x="65508" y="81101"/>
                    <a:pt x="62227" y="77821"/>
                    <a:pt x="59636" y="74020"/>
                  </a:cubicBezTo>
                  <a:cubicBezTo>
                    <a:pt x="53717" y="65261"/>
                    <a:pt x="51773" y="54409"/>
                    <a:pt x="54282" y="44140"/>
                  </a:cubicBezTo>
                  <a:cubicBezTo>
                    <a:pt x="58136" y="27393"/>
                    <a:pt x="73023" y="15512"/>
                    <a:pt x="90208" y="15468"/>
                  </a:cubicBezTo>
                  <a:cubicBezTo>
                    <a:pt x="93231" y="15472"/>
                    <a:pt x="96244" y="15820"/>
                    <a:pt x="99189" y="16504"/>
                  </a:cubicBezTo>
                  <a:cubicBezTo>
                    <a:pt x="108765" y="19039"/>
                    <a:pt x="116957" y="25244"/>
                    <a:pt x="121988" y="33776"/>
                  </a:cubicBezTo>
                  <a:cubicBezTo>
                    <a:pt x="127149" y="42200"/>
                    <a:pt x="128705" y="52346"/>
                    <a:pt x="126306" y="61930"/>
                  </a:cubicBezTo>
                  <a:close/>
                </a:path>
              </a:pathLst>
            </a:custGeom>
            <a:solidFill>
              <a:schemeClr val="bg1"/>
            </a:solidFill>
            <a:ln w="16933"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CE9E6E33-322D-4161-AE07-8EA05529C620}"/>
                </a:ext>
              </a:extLst>
            </p:cNvPr>
            <p:cNvSpPr/>
            <p:nvPr/>
          </p:nvSpPr>
          <p:spPr>
            <a:xfrm>
              <a:off x="9027077" y="4346901"/>
              <a:ext cx="74269" cy="74615"/>
            </a:xfrm>
            <a:custGeom>
              <a:avLst/>
              <a:gdLst>
                <a:gd name="connsiteX0" fmla="*/ 74270 w 74269"/>
                <a:gd name="connsiteY0" fmla="*/ 37308 h 74615"/>
                <a:gd name="connsiteX1" fmla="*/ 37135 w 74269"/>
                <a:gd name="connsiteY1" fmla="*/ 74615 h 74615"/>
                <a:gd name="connsiteX2" fmla="*/ 0 w 74269"/>
                <a:gd name="connsiteY2" fmla="*/ 37308 h 74615"/>
                <a:gd name="connsiteX3" fmla="*/ 37135 w 74269"/>
                <a:gd name="connsiteY3" fmla="*/ 0 h 74615"/>
                <a:gd name="connsiteX4" fmla="*/ 74270 w 74269"/>
                <a:gd name="connsiteY4" fmla="*/ 37308 h 74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69" h="74615">
                  <a:moveTo>
                    <a:pt x="74270" y="37308"/>
                  </a:moveTo>
                  <a:cubicBezTo>
                    <a:pt x="74270" y="57912"/>
                    <a:pt x="57644" y="74615"/>
                    <a:pt x="37135" y="74615"/>
                  </a:cubicBezTo>
                  <a:cubicBezTo>
                    <a:pt x="16626" y="74615"/>
                    <a:pt x="0" y="57912"/>
                    <a:pt x="0" y="37308"/>
                  </a:cubicBezTo>
                  <a:cubicBezTo>
                    <a:pt x="0" y="16703"/>
                    <a:pt x="16626" y="0"/>
                    <a:pt x="37135" y="0"/>
                  </a:cubicBezTo>
                  <a:cubicBezTo>
                    <a:pt x="57644" y="0"/>
                    <a:pt x="74270" y="16703"/>
                    <a:pt x="74270" y="37308"/>
                  </a:cubicBezTo>
                  <a:close/>
                </a:path>
              </a:pathLst>
            </a:custGeom>
            <a:solidFill>
              <a:schemeClr val="tx2"/>
            </a:solidFill>
            <a:ln w="16933"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4CF6F707-25F9-44D4-B444-86771ABE59D8}"/>
                </a:ext>
              </a:extLst>
            </p:cNvPr>
            <p:cNvSpPr/>
            <p:nvPr/>
          </p:nvSpPr>
          <p:spPr>
            <a:xfrm>
              <a:off x="8896847" y="4242924"/>
              <a:ext cx="310896" cy="310896"/>
            </a:xfrm>
            <a:custGeom>
              <a:avLst/>
              <a:gdLst>
                <a:gd name="connsiteX0" fmla="*/ 0 w 310896"/>
                <a:gd name="connsiteY0" fmla="*/ 0 h 310896"/>
                <a:gd name="connsiteX1" fmla="*/ 310896 w 310896"/>
                <a:gd name="connsiteY1" fmla="*/ 0 h 310896"/>
                <a:gd name="connsiteX2" fmla="*/ 310896 w 310896"/>
                <a:gd name="connsiteY2" fmla="*/ 310896 h 310896"/>
                <a:gd name="connsiteX3" fmla="*/ 0 w 310896"/>
                <a:gd name="connsiteY3" fmla="*/ 310896 h 310896"/>
              </a:gdLst>
              <a:ahLst/>
              <a:cxnLst>
                <a:cxn ang="0">
                  <a:pos x="connsiteX0" y="connsiteY0"/>
                </a:cxn>
                <a:cxn ang="0">
                  <a:pos x="connsiteX1" y="connsiteY1"/>
                </a:cxn>
                <a:cxn ang="0">
                  <a:pos x="connsiteX2" y="connsiteY2"/>
                </a:cxn>
                <a:cxn ang="0">
                  <a:pos x="connsiteX3" y="connsiteY3"/>
                </a:cxn>
              </a:cxnLst>
              <a:rect l="l" t="t" r="r" b="b"/>
              <a:pathLst>
                <a:path w="310896" h="310896">
                  <a:moveTo>
                    <a:pt x="0" y="0"/>
                  </a:moveTo>
                  <a:lnTo>
                    <a:pt x="310896" y="0"/>
                  </a:lnTo>
                  <a:lnTo>
                    <a:pt x="310896" y="310896"/>
                  </a:lnTo>
                  <a:lnTo>
                    <a:pt x="0" y="310896"/>
                  </a:lnTo>
                  <a:close/>
                </a:path>
              </a:pathLst>
            </a:custGeom>
            <a:noFill/>
            <a:ln w="16933" cap="flat">
              <a:noFill/>
              <a:prstDash val="solid"/>
              <a:miter/>
            </a:ln>
          </p:spPr>
          <p:txBody>
            <a:bodyPr rtlCol="0" anchor="ctr"/>
            <a:lstStyle/>
            <a:p>
              <a:endParaRPr lang="en-IN"/>
            </a:p>
          </p:txBody>
        </p:sp>
        <p:sp>
          <p:nvSpPr>
            <p:cNvPr id="365" name="TextBox 364">
              <a:extLst>
                <a:ext uri="{FF2B5EF4-FFF2-40B4-BE49-F238E27FC236}">
                  <a16:creationId xmlns:a16="http://schemas.microsoft.com/office/drawing/2014/main" id="{2A749726-8837-4E72-8A4A-5CB598535F1B}"/>
                </a:ext>
              </a:extLst>
            </p:cNvPr>
            <p:cNvSpPr txBox="1"/>
            <p:nvPr/>
          </p:nvSpPr>
          <p:spPr>
            <a:xfrm>
              <a:off x="11137118" y="3793361"/>
              <a:ext cx="572273" cy="323165"/>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Container</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Monitor</a:t>
              </a:r>
            </a:p>
          </p:txBody>
        </p:sp>
        <p:sp>
          <p:nvSpPr>
            <p:cNvPr id="367" name="Rectangle: Rounded Corners 366">
              <a:extLst>
                <a:ext uri="{FF2B5EF4-FFF2-40B4-BE49-F238E27FC236}">
                  <a16:creationId xmlns:a16="http://schemas.microsoft.com/office/drawing/2014/main" id="{6BBB6258-7E26-4254-ADEA-320517EFC817}"/>
                </a:ext>
              </a:extLst>
            </p:cNvPr>
            <p:cNvSpPr/>
            <p:nvPr/>
          </p:nvSpPr>
          <p:spPr bwMode="auto">
            <a:xfrm>
              <a:off x="11194654" y="4173448"/>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368" name="Group 367">
              <a:extLst>
                <a:ext uri="{FF2B5EF4-FFF2-40B4-BE49-F238E27FC236}">
                  <a16:creationId xmlns:a16="http://schemas.microsoft.com/office/drawing/2014/main" id="{840355E3-8708-429D-9A83-FACF8C152B73}"/>
                </a:ext>
              </a:extLst>
            </p:cNvPr>
            <p:cNvGrpSpPr/>
            <p:nvPr/>
          </p:nvGrpSpPr>
          <p:grpSpPr>
            <a:xfrm>
              <a:off x="11276442" y="4255754"/>
              <a:ext cx="293624" cy="292587"/>
              <a:chOff x="11619352" y="4284330"/>
              <a:chExt cx="293624" cy="292587"/>
            </a:xfrm>
          </p:grpSpPr>
          <p:sp>
            <p:nvSpPr>
              <p:cNvPr id="369" name="Freeform: Shape 368">
                <a:extLst>
                  <a:ext uri="{FF2B5EF4-FFF2-40B4-BE49-F238E27FC236}">
                    <a16:creationId xmlns:a16="http://schemas.microsoft.com/office/drawing/2014/main" id="{0E299815-ADA4-4898-9FD2-FA4B2264A738}"/>
                  </a:ext>
                </a:extLst>
              </p:cNvPr>
              <p:cNvSpPr/>
              <p:nvPr/>
            </p:nvSpPr>
            <p:spPr>
              <a:xfrm>
                <a:off x="11619352" y="4284330"/>
                <a:ext cx="293624" cy="292587"/>
              </a:xfrm>
              <a:custGeom>
                <a:avLst/>
                <a:gdLst>
                  <a:gd name="connsiteX0" fmla="*/ 293624 w 293624"/>
                  <a:gd name="connsiteY0" fmla="*/ 146294 h 292587"/>
                  <a:gd name="connsiteX1" fmla="*/ 146812 w 293624"/>
                  <a:gd name="connsiteY1" fmla="*/ 292588 h 292587"/>
                  <a:gd name="connsiteX2" fmla="*/ 0 w 293624"/>
                  <a:gd name="connsiteY2" fmla="*/ 146294 h 292587"/>
                  <a:gd name="connsiteX3" fmla="*/ 146812 w 293624"/>
                  <a:gd name="connsiteY3" fmla="*/ 0 h 292587"/>
                  <a:gd name="connsiteX4" fmla="*/ 293624 w 293624"/>
                  <a:gd name="connsiteY4" fmla="*/ 146294 h 292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24" h="292587">
                    <a:moveTo>
                      <a:pt x="293624" y="146294"/>
                    </a:moveTo>
                    <a:cubicBezTo>
                      <a:pt x="293624" y="227090"/>
                      <a:pt x="227894" y="292588"/>
                      <a:pt x="146812" y="292588"/>
                    </a:cubicBezTo>
                    <a:cubicBezTo>
                      <a:pt x="65730" y="292588"/>
                      <a:pt x="0" y="227090"/>
                      <a:pt x="0" y="146294"/>
                    </a:cubicBezTo>
                    <a:cubicBezTo>
                      <a:pt x="0" y="65498"/>
                      <a:pt x="65730" y="0"/>
                      <a:pt x="146812" y="0"/>
                    </a:cubicBezTo>
                    <a:cubicBezTo>
                      <a:pt x="227894" y="0"/>
                      <a:pt x="293624" y="65498"/>
                      <a:pt x="293624" y="146294"/>
                    </a:cubicBezTo>
                    <a:close/>
                  </a:path>
                </a:pathLst>
              </a:custGeom>
              <a:solidFill>
                <a:schemeClr val="tx2"/>
              </a:solidFill>
              <a:ln w="16933" cap="flat">
                <a:noFill/>
                <a:prstDash val="solid"/>
                <a:miter/>
              </a:ln>
            </p:spPr>
            <p:txBody>
              <a:bodyPr rtlCol="0" anchor="ctr"/>
              <a:lstStyle/>
              <a:p>
                <a:endParaRPr lang="en-IN"/>
              </a:p>
            </p:txBody>
          </p:sp>
          <p:sp>
            <p:nvSpPr>
              <p:cNvPr id="370" name="Freeform: Shape 369">
                <a:extLst>
                  <a:ext uri="{FF2B5EF4-FFF2-40B4-BE49-F238E27FC236}">
                    <a16:creationId xmlns:a16="http://schemas.microsoft.com/office/drawing/2014/main" id="{911A9D42-1B58-4BC1-AC5A-A4CF3329F73E}"/>
                  </a:ext>
                </a:extLst>
              </p:cNvPr>
              <p:cNvSpPr/>
              <p:nvPr/>
            </p:nvSpPr>
            <p:spPr>
              <a:xfrm>
                <a:off x="11638351" y="4303329"/>
                <a:ext cx="255625" cy="254589"/>
              </a:xfrm>
              <a:custGeom>
                <a:avLst/>
                <a:gdLst>
                  <a:gd name="connsiteX0" fmla="*/ 255626 w 255625"/>
                  <a:gd name="connsiteY0" fmla="*/ 127295 h 254589"/>
                  <a:gd name="connsiteX1" fmla="*/ 127813 w 255625"/>
                  <a:gd name="connsiteY1" fmla="*/ 254589 h 254589"/>
                  <a:gd name="connsiteX2" fmla="*/ 0 w 255625"/>
                  <a:gd name="connsiteY2" fmla="*/ 127295 h 254589"/>
                  <a:gd name="connsiteX3" fmla="*/ 127813 w 255625"/>
                  <a:gd name="connsiteY3" fmla="*/ 0 h 254589"/>
                  <a:gd name="connsiteX4" fmla="*/ 255626 w 255625"/>
                  <a:gd name="connsiteY4" fmla="*/ 127295 h 254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25" h="254589">
                    <a:moveTo>
                      <a:pt x="255626" y="127295"/>
                    </a:moveTo>
                    <a:cubicBezTo>
                      <a:pt x="255626" y="197598"/>
                      <a:pt x="198402" y="254589"/>
                      <a:pt x="127813" y="254589"/>
                    </a:cubicBezTo>
                    <a:cubicBezTo>
                      <a:pt x="57224" y="254589"/>
                      <a:pt x="0" y="197598"/>
                      <a:pt x="0" y="127295"/>
                    </a:cubicBezTo>
                    <a:cubicBezTo>
                      <a:pt x="0" y="56992"/>
                      <a:pt x="57224" y="0"/>
                      <a:pt x="127813" y="0"/>
                    </a:cubicBezTo>
                    <a:cubicBezTo>
                      <a:pt x="198402" y="0"/>
                      <a:pt x="255626" y="56992"/>
                      <a:pt x="255626" y="127295"/>
                    </a:cubicBezTo>
                    <a:close/>
                  </a:path>
                </a:pathLst>
              </a:custGeom>
              <a:solidFill>
                <a:srgbClr val="FFFFFF"/>
              </a:solidFill>
              <a:ln w="16933" cap="flat">
                <a:noFill/>
                <a:prstDash val="solid"/>
                <a:miter/>
              </a:ln>
            </p:spPr>
            <p:txBody>
              <a:bodyPr rtlCol="0" anchor="ctr"/>
              <a:lstStyle/>
              <a:p>
                <a:endParaRPr lang="en-IN"/>
              </a:p>
            </p:txBody>
          </p:sp>
          <p:sp>
            <p:nvSpPr>
              <p:cNvPr id="371" name="Freeform: Shape 370">
                <a:extLst>
                  <a:ext uri="{FF2B5EF4-FFF2-40B4-BE49-F238E27FC236}">
                    <a16:creationId xmlns:a16="http://schemas.microsoft.com/office/drawing/2014/main" id="{14DB108E-7173-4935-8C91-C897D288B9FD}"/>
                  </a:ext>
                </a:extLst>
              </p:cNvPr>
              <p:cNvSpPr/>
              <p:nvPr/>
            </p:nvSpPr>
            <p:spPr>
              <a:xfrm>
                <a:off x="11657695" y="4438223"/>
                <a:ext cx="65979" cy="69088"/>
              </a:xfrm>
              <a:custGeom>
                <a:avLst/>
                <a:gdLst>
                  <a:gd name="connsiteX0" fmla="*/ 0 w 65979"/>
                  <a:gd name="connsiteY0" fmla="*/ 0 h 69088"/>
                  <a:gd name="connsiteX1" fmla="*/ 31435 w 65979"/>
                  <a:gd name="connsiteY1" fmla="*/ 69088 h 69088"/>
                  <a:gd name="connsiteX2" fmla="*/ 65979 w 65979"/>
                  <a:gd name="connsiteY2" fmla="*/ 34544 h 69088"/>
                  <a:gd name="connsiteX3" fmla="*/ 48707 w 65979"/>
                  <a:gd name="connsiteY3" fmla="*/ 0 h 69088"/>
                </a:gdLst>
                <a:ahLst/>
                <a:cxnLst>
                  <a:cxn ang="0">
                    <a:pos x="connsiteX0" y="connsiteY0"/>
                  </a:cxn>
                  <a:cxn ang="0">
                    <a:pos x="connsiteX1" y="connsiteY1"/>
                  </a:cxn>
                  <a:cxn ang="0">
                    <a:pos x="connsiteX2" y="connsiteY2"/>
                  </a:cxn>
                  <a:cxn ang="0">
                    <a:pos x="connsiteX3" y="connsiteY3"/>
                  </a:cxn>
                </a:cxnLst>
                <a:rect l="l" t="t" r="r" b="b"/>
                <a:pathLst>
                  <a:path w="65979" h="69088">
                    <a:moveTo>
                      <a:pt x="0" y="0"/>
                    </a:moveTo>
                    <a:cubicBezTo>
                      <a:pt x="1754" y="26079"/>
                      <a:pt x="12926" y="50633"/>
                      <a:pt x="31435" y="69088"/>
                    </a:cubicBezTo>
                    <a:lnTo>
                      <a:pt x="65979" y="34544"/>
                    </a:lnTo>
                    <a:cubicBezTo>
                      <a:pt x="56631" y="25205"/>
                      <a:pt x="50569" y="13082"/>
                      <a:pt x="48707" y="0"/>
                    </a:cubicBezTo>
                    <a:close/>
                  </a:path>
                </a:pathLst>
              </a:custGeom>
              <a:solidFill>
                <a:schemeClr val="tx2"/>
              </a:solidFill>
              <a:ln w="16933" cap="flat">
                <a:noFill/>
                <a:prstDash val="solid"/>
                <a:miter/>
              </a:ln>
            </p:spPr>
            <p:txBody>
              <a:bodyPr rtlCol="0" anchor="ctr"/>
              <a:lstStyle/>
              <a:p>
                <a:endParaRPr lang="en-IN"/>
              </a:p>
            </p:txBody>
          </p:sp>
          <p:sp>
            <p:nvSpPr>
              <p:cNvPr id="372" name="Freeform: Shape 371">
                <a:extLst>
                  <a:ext uri="{FF2B5EF4-FFF2-40B4-BE49-F238E27FC236}">
                    <a16:creationId xmlns:a16="http://schemas.microsoft.com/office/drawing/2014/main" id="{3FA14F36-2DDE-4D3C-BE63-44CB6D4438F4}"/>
                  </a:ext>
                </a:extLst>
              </p:cNvPr>
              <p:cNvSpPr/>
              <p:nvPr/>
            </p:nvSpPr>
            <p:spPr>
              <a:xfrm>
                <a:off x="11773763" y="4322501"/>
                <a:ext cx="63733" cy="60279"/>
              </a:xfrm>
              <a:custGeom>
                <a:avLst/>
                <a:gdLst>
                  <a:gd name="connsiteX0" fmla="*/ 63734 w 63733"/>
                  <a:gd name="connsiteY0" fmla="*/ 26426 h 60279"/>
                  <a:gd name="connsiteX1" fmla="*/ 0 w 63733"/>
                  <a:gd name="connsiteY1" fmla="*/ 0 h 60279"/>
                  <a:gd name="connsiteX2" fmla="*/ 0 w 63733"/>
                  <a:gd name="connsiteY2" fmla="*/ 48189 h 60279"/>
                  <a:gd name="connsiteX3" fmla="*/ 29535 w 63733"/>
                  <a:gd name="connsiteY3" fmla="*/ 60279 h 60279"/>
                </a:gdLst>
                <a:ahLst/>
                <a:cxnLst>
                  <a:cxn ang="0">
                    <a:pos x="connsiteX0" y="connsiteY0"/>
                  </a:cxn>
                  <a:cxn ang="0">
                    <a:pos x="connsiteX1" y="connsiteY1"/>
                  </a:cxn>
                  <a:cxn ang="0">
                    <a:pos x="connsiteX2" y="connsiteY2"/>
                  </a:cxn>
                  <a:cxn ang="0">
                    <a:pos x="connsiteX3" y="connsiteY3"/>
                  </a:cxn>
                </a:cxnLst>
                <a:rect l="l" t="t" r="r" b="b"/>
                <a:pathLst>
                  <a:path w="63733" h="60279">
                    <a:moveTo>
                      <a:pt x="63734" y="26426"/>
                    </a:moveTo>
                    <a:cubicBezTo>
                      <a:pt x="45952" y="10883"/>
                      <a:pt x="23564" y="1600"/>
                      <a:pt x="0" y="0"/>
                    </a:cubicBezTo>
                    <a:lnTo>
                      <a:pt x="0" y="48189"/>
                    </a:lnTo>
                    <a:cubicBezTo>
                      <a:pt x="10771" y="49424"/>
                      <a:pt x="20991" y="53608"/>
                      <a:pt x="29535" y="60279"/>
                    </a:cubicBezTo>
                    <a:close/>
                  </a:path>
                </a:pathLst>
              </a:custGeom>
              <a:solidFill>
                <a:schemeClr val="tx2"/>
              </a:solidFill>
              <a:ln w="16933" cap="flat">
                <a:noFill/>
                <a:prstDash val="solid"/>
                <a:miter/>
              </a:ln>
            </p:spPr>
            <p:txBody>
              <a:bodyPr rtlCol="0" anchor="ctr"/>
              <a:lstStyle/>
              <a:p>
                <a:endParaRPr lang="en-IN"/>
              </a:p>
            </p:txBody>
          </p:sp>
          <p:sp>
            <p:nvSpPr>
              <p:cNvPr id="373" name="Freeform: Shape 372">
                <a:extLst>
                  <a:ext uri="{FF2B5EF4-FFF2-40B4-BE49-F238E27FC236}">
                    <a16:creationId xmlns:a16="http://schemas.microsoft.com/office/drawing/2014/main" id="{2312AA46-82B0-4EA9-8875-55199CABB0CB}"/>
                  </a:ext>
                </a:extLst>
              </p:cNvPr>
              <p:cNvSpPr/>
              <p:nvPr/>
            </p:nvSpPr>
            <p:spPr>
              <a:xfrm>
                <a:off x="11694830" y="4322501"/>
                <a:ext cx="64079" cy="60970"/>
              </a:xfrm>
              <a:custGeom>
                <a:avLst/>
                <a:gdLst>
                  <a:gd name="connsiteX0" fmla="*/ 0 w 64079"/>
                  <a:gd name="connsiteY0" fmla="*/ 26426 h 60970"/>
                  <a:gd name="connsiteX1" fmla="*/ 34544 w 64079"/>
                  <a:gd name="connsiteY1" fmla="*/ 60970 h 60970"/>
                  <a:gd name="connsiteX2" fmla="*/ 64079 w 64079"/>
                  <a:gd name="connsiteY2" fmla="*/ 48880 h 60970"/>
                  <a:gd name="connsiteX3" fmla="*/ 64079 w 64079"/>
                  <a:gd name="connsiteY3" fmla="*/ 0 h 60970"/>
                  <a:gd name="connsiteX4" fmla="*/ 0 w 64079"/>
                  <a:gd name="connsiteY4" fmla="*/ 26426 h 60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9" h="60970">
                    <a:moveTo>
                      <a:pt x="0" y="26426"/>
                    </a:moveTo>
                    <a:lnTo>
                      <a:pt x="34544" y="60970"/>
                    </a:lnTo>
                    <a:cubicBezTo>
                      <a:pt x="43089" y="54299"/>
                      <a:pt x="53309" y="50115"/>
                      <a:pt x="64079" y="48880"/>
                    </a:cubicBezTo>
                    <a:lnTo>
                      <a:pt x="64079" y="0"/>
                    </a:lnTo>
                    <a:cubicBezTo>
                      <a:pt x="40395" y="1525"/>
                      <a:pt x="17874" y="10813"/>
                      <a:pt x="0" y="26426"/>
                    </a:cubicBezTo>
                    <a:close/>
                  </a:path>
                </a:pathLst>
              </a:custGeom>
              <a:solidFill>
                <a:schemeClr val="tx2"/>
              </a:solidFill>
              <a:ln w="16933" cap="flat">
                <a:noFill/>
                <a:prstDash val="solid"/>
                <a:miter/>
              </a:ln>
            </p:spPr>
            <p:txBody>
              <a:bodyPr rtlCol="0" anchor="ctr"/>
              <a:lstStyle/>
              <a:p>
                <a:endParaRPr lang="en-IN"/>
              </a:p>
            </p:txBody>
          </p:sp>
          <p:sp>
            <p:nvSpPr>
              <p:cNvPr id="374" name="Freeform: Shape 373">
                <a:extLst>
                  <a:ext uri="{FF2B5EF4-FFF2-40B4-BE49-F238E27FC236}">
                    <a16:creationId xmlns:a16="http://schemas.microsoft.com/office/drawing/2014/main" id="{1EBD7829-0403-43E2-BC59-D93C23362B57}"/>
                  </a:ext>
                </a:extLst>
              </p:cNvPr>
              <p:cNvSpPr/>
              <p:nvPr/>
            </p:nvSpPr>
            <p:spPr>
              <a:xfrm>
                <a:off x="11814180" y="4359636"/>
                <a:ext cx="60452" cy="63388"/>
              </a:xfrm>
              <a:custGeom>
                <a:avLst/>
                <a:gdLst>
                  <a:gd name="connsiteX0" fmla="*/ 0 w 60452"/>
                  <a:gd name="connsiteY0" fmla="*/ 33853 h 63388"/>
                  <a:gd name="connsiteX1" fmla="*/ 12263 w 60452"/>
                  <a:gd name="connsiteY1" fmla="*/ 63388 h 63388"/>
                  <a:gd name="connsiteX2" fmla="*/ 60452 w 60452"/>
                  <a:gd name="connsiteY2" fmla="*/ 63388 h 63388"/>
                  <a:gd name="connsiteX3" fmla="*/ 34026 w 60452"/>
                  <a:gd name="connsiteY3" fmla="*/ 0 h 63388"/>
                </a:gdLst>
                <a:ahLst/>
                <a:cxnLst>
                  <a:cxn ang="0">
                    <a:pos x="connsiteX0" y="connsiteY0"/>
                  </a:cxn>
                  <a:cxn ang="0">
                    <a:pos x="connsiteX1" y="connsiteY1"/>
                  </a:cxn>
                  <a:cxn ang="0">
                    <a:pos x="connsiteX2" y="connsiteY2"/>
                  </a:cxn>
                  <a:cxn ang="0">
                    <a:pos x="connsiteX3" y="connsiteY3"/>
                  </a:cxn>
                </a:cxnLst>
                <a:rect l="l" t="t" r="r" b="b"/>
                <a:pathLst>
                  <a:path w="60452" h="63388">
                    <a:moveTo>
                      <a:pt x="0" y="33853"/>
                    </a:moveTo>
                    <a:cubicBezTo>
                      <a:pt x="6593" y="42461"/>
                      <a:pt x="10821" y="52642"/>
                      <a:pt x="12263" y="63388"/>
                    </a:cubicBezTo>
                    <a:lnTo>
                      <a:pt x="60452" y="63388"/>
                    </a:lnTo>
                    <a:cubicBezTo>
                      <a:pt x="58892" y="39919"/>
                      <a:pt x="49600" y="17627"/>
                      <a:pt x="34026" y="0"/>
                    </a:cubicBezTo>
                    <a:close/>
                  </a:path>
                </a:pathLst>
              </a:custGeom>
              <a:solidFill>
                <a:schemeClr val="tx2"/>
              </a:solidFill>
              <a:ln w="16933" cap="flat">
                <a:noFill/>
                <a:prstDash val="solid"/>
                <a:miter/>
              </a:ln>
            </p:spPr>
            <p:txBody>
              <a:bodyPr rtlCol="0" anchor="ctr"/>
              <a:lstStyle/>
              <a:p>
                <a:endParaRPr lang="en-IN"/>
              </a:p>
            </p:txBody>
          </p:sp>
          <p:sp>
            <p:nvSpPr>
              <p:cNvPr id="375" name="Freeform: Shape 374">
                <a:extLst>
                  <a:ext uri="{FF2B5EF4-FFF2-40B4-BE49-F238E27FC236}">
                    <a16:creationId xmlns:a16="http://schemas.microsoft.com/office/drawing/2014/main" id="{AE0E9318-F5CE-4A12-9A41-3B77EA97D77C}"/>
                  </a:ext>
                </a:extLst>
              </p:cNvPr>
              <p:cNvSpPr/>
              <p:nvPr/>
            </p:nvSpPr>
            <p:spPr>
              <a:xfrm>
                <a:off x="11657695" y="4358945"/>
                <a:ext cx="60451" cy="64079"/>
              </a:xfrm>
              <a:custGeom>
                <a:avLst/>
                <a:gdLst>
                  <a:gd name="connsiteX0" fmla="*/ 60452 w 60451"/>
                  <a:gd name="connsiteY0" fmla="*/ 34544 h 64079"/>
                  <a:gd name="connsiteX1" fmla="*/ 25908 w 60451"/>
                  <a:gd name="connsiteY1" fmla="*/ 0 h 64079"/>
                  <a:gd name="connsiteX2" fmla="*/ 0 w 60451"/>
                  <a:gd name="connsiteY2" fmla="*/ 64079 h 64079"/>
                  <a:gd name="connsiteX3" fmla="*/ 48189 w 60451"/>
                  <a:gd name="connsiteY3" fmla="*/ 64079 h 64079"/>
                  <a:gd name="connsiteX4" fmla="*/ 60452 w 60451"/>
                  <a:gd name="connsiteY4" fmla="*/ 34544 h 6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51" h="64079">
                    <a:moveTo>
                      <a:pt x="60452" y="34544"/>
                    </a:moveTo>
                    <a:lnTo>
                      <a:pt x="25908" y="0"/>
                    </a:lnTo>
                    <a:cubicBezTo>
                      <a:pt x="10381" y="17881"/>
                      <a:pt x="1264" y="40431"/>
                      <a:pt x="0" y="64079"/>
                    </a:cubicBezTo>
                    <a:lnTo>
                      <a:pt x="48189" y="64079"/>
                    </a:lnTo>
                    <a:cubicBezTo>
                      <a:pt x="49632" y="53333"/>
                      <a:pt x="53859" y="43152"/>
                      <a:pt x="60452" y="34544"/>
                    </a:cubicBezTo>
                    <a:close/>
                  </a:path>
                </a:pathLst>
              </a:custGeom>
              <a:solidFill>
                <a:schemeClr val="tx2"/>
              </a:solidFill>
              <a:ln w="16933" cap="flat">
                <a:noFill/>
                <a:prstDash val="solid"/>
                <a:miter/>
              </a:ln>
            </p:spPr>
            <p:txBody>
              <a:bodyPr rtlCol="0" anchor="ctr"/>
              <a:lstStyle/>
              <a:p>
                <a:endParaRPr lang="en-IN"/>
              </a:p>
            </p:txBody>
          </p:sp>
          <p:sp>
            <p:nvSpPr>
              <p:cNvPr id="376" name="Freeform: Shape 375">
                <a:extLst>
                  <a:ext uri="{FF2B5EF4-FFF2-40B4-BE49-F238E27FC236}">
                    <a16:creationId xmlns:a16="http://schemas.microsoft.com/office/drawing/2014/main" id="{80D214C6-B033-4C1A-9AD9-9316BDCBC254}"/>
                  </a:ext>
                </a:extLst>
              </p:cNvPr>
              <p:cNvSpPr/>
              <p:nvPr/>
            </p:nvSpPr>
            <p:spPr>
              <a:xfrm>
                <a:off x="11773936" y="4391288"/>
                <a:ext cx="81652" cy="43135"/>
              </a:xfrm>
              <a:custGeom>
                <a:avLst/>
                <a:gdLst>
                  <a:gd name="connsiteX0" fmla="*/ 81006 w 81652"/>
                  <a:gd name="connsiteY0" fmla="*/ 4792 h 43135"/>
                  <a:gd name="connsiteX1" fmla="*/ 71161 w 81652"/>
                  <a:gd name="connsiteY1" fmla="*/ 474 h 43135"/>
                  <a:gd name="connsiteX2" fmla="*/ 0 w 81652"/>
                  <a:gd name="connsiteY2" fmla="*/ 29145 h 43135"/>
                  <a:gd name="connsiteX3" fmla="*/ 5527 w 81652"/>
                  <a:gd name="connsiteY3" fmla="*/ 43136 h 43135"/>
                  <a:gd name="connsiteX4" fmla="*/ 76688 w 81652"/>
                  <a:gd name="connsiteY4" fmla="*/ 14982 h 43135"/>
                  <a:gd name="connsiteX5" fmla="*/ 81178 w 81652"/>
                  <a:gd name="connsiteY5" fmla="*/ 5218 h 43135"/>
                  <a:gd name="connsiteX6" fmla="*/ 81006 w 81652"/>
                  <a:gd name="connsiteY6" fmla="*/ 4792 h 4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52" h="43135">
                    <a:moveTo>
                      <a:pt x="81006" y="4792"/>
                    </a:moveTo>
                    <a:cubicBezTo>
                      <a:pt x="79410" y="949"/>
                      <a:pt x="75069" y="-954"/>
                      <a:pt x="71161" y="474"/>
                    </a:cubicBezTo>
                    <a:lnTo>
                      <a:pt x="0" y="29145"/>
                    </a:lnTo>
                    <a:lnTo>
                      <a:pt x="5527" y="43136"/>
                    </a:lnTo>
                    <a:lnTo>
                      <a:pt x="76688" y="14982"/>
                    </a:lnTo>
                    <a:cubicBezTo>
                      <a:pt x="80624" y="13526"/>
                      <a:pt x="82634" y="9154"/>
                      <a:pt x="81178" y="5218"/>
                    </a:cubicBezTo>
                    <a:cubicBezTo>
                      <a:pt x="81125" y="5074"/>
                      <a:pt x="81068" y="4932"/>
                      <a:pt x="81006" y="4792"/>
                    </a:cubicBezTo>
                    <a:close/>
                  </a:path>
                </a:pathLst>
              </a:custGeom>
              <a:solidFill>
                <a:schemeClr val="tx2"/>
              </a:solidFill>
              <a:ln w="16933" cap="flat">
                <a:noFill/>
                <a:prstDash val="solid"/>
                <a:miter/>
              </a:ln>
            </p:spPr>
            <p:txBody>
              <a:bodyPr rtlCol="0" anchor="ctr"/>
              <a:lstStyle/>
              <a:p>
                <a:endParaRPr lang="en-IN"/>
              </a:p>
            </p:txBody>
          </p:sp>
          <p:sp>
            <p:nvSpPr>
              <p:cNvPr id="377" name="Freeform: Shape 376">
                <a:extLst>
                  <a:ext uri="{FF2B5EF4-FFF2-40B4-BE49-F238E27FC236}">
                    <a16:creationId xmlns:a16="http://schemas.microsoft.com/office/drawing/2014/main" id="{C6963637-1D5F-471D-9E22-BA80B8312FA7}"/>
                  </a:ext>
                </a:extLst>
              </p:cNvPr>
              <p:cNvSpPr/>
              <p:nvPr/>
            </p:nvSpPr>
            <p:spPr>
              <a:xfrm>
                <a:off x="11745437" y="4409897"/>
                <a:ext cx="41452" cy="41452"/>
              </a:xfrm>
              <a:custGeom>
                <a:avLst/>
                <a:gdLst>
                  <a:gd name="connsiteX0" fmla="*/ 41453 w 41452"/>
                  <a:gd name="connsiteY0" fmla="*/ 20726 h 41452"/>
                  <a:gd name="connsiteX1" fmla="*/ 20726 w 41452"/>
                  <a:gd name="connsiteY1" fmla="*/ 41453 h 41452"/>
                  <a:gd name="connsiteX2" fmla="*/ 0 w 41452"/>
                  <a:gd name="connsiteY2" fmla="*/ 20726 h 41452"/>
                  <a:gd name="connsiteX3" fmla="*/ 20726 w 41452"/>
                  <a:gd name="connsiteY3" fmla="*/ 0 h 41452"/>
                  <a:gd name="connsiteX4" fmla="*/ 41453 w 41452"/>
                  <a:gd name="connsiteY4" fmla="*/ 20726 h 4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2" h="41452">
                    <a:moveTo>
                      <a:pt x="41453" y="20726"/>
                    </a:moveTo>
                    <a:cubicBezTo>
                      <a:pt x="41453" y="32173"/>
                      <a:pt x="32173" y="41453"/>
                      <a:pt x="20726" y="41453"/>
                    </a:cubicBezTo>
                    <a:cubicBezTo>
                      <a:pt x="9280" y="41453"/>
                      <a:pt x="0" y="32173"/>
                      <a:pt x="0" y="20726"/>
                    </a:cubicBezTo>
                    <a:cubicBezTo>
                      <a:pt x="0" y="9280"/>
                      <a:pt x="9280" y="0"/>
                      <a:pt x="20726" y="0"/>
                    </a:cubicBezTo>
                    <a:cubicBezTo>
                      <a:pt x="32173" y="0"/>
                      <a:pt x="41453" y="9280"/>
                      <a:pt x="41453" y="20726"/>
                    </a:cubicBezTo>
                    <a:close/>
                  </a:path>
                </a:pathLst>
              </a:custGeom>
              <a:solidFill>
                <a:schemeClr val="tx2"/>
              </a:solidFill>
              <a:ln w="16933" cap="flat">
                <a:noFill/>
                <a:prstDash val="solid"/>
                <a:miter/>
              </a:ln>
            </p:spPr>
            <p:txBody>
              <a:bodyPr rtlCol="0" anchor="ctr"/>
              <a:lstStyle/>
              <a:p>
                <a:endParaRPr lang="en-IN"/>
              </a:p>
            </p:txBody>
          </p:sp>
        </p:grpSp>
        <p:sp>
          <p:nvSpPr>
            <p:cNvPr id="359" name="TextBox 358">
              <a:extLst>
                <a:ext uri="{FF2B5EF4-FFF2-40B4-BE49-F238E27FC236}">
                  <a16:creationId xmlns:a16="http://schemas.microsoft.com/office/drawing/2014/main" id="{6FF6B5A0-1206-49B9-BA07-9109A5154C5B}"/>
                </a:ext>
              </a:extLst>
            </p:cNvPr>
            <p:cNvSpPr txBox="1"/>
            <p:nvPr/>
          </p:nvSpPr>
          <p:spPr>
            <a:xfrm>
              <a:off x="6849676" y="3288607"/>
              <a:ext cx="530594" cy="323165"/>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On-prem</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services</a:t>
              </a:r>
            </a:p>
          </p:txBody>
        </p:sp>
        <p:sp>
          <p:nvSpPr>
            <p:cNvPr id="361" name="Rectangle: Rounded Corners 360">
              <a:extLst>
                <a:ext uri="{FF2B5EF4-FFF2-40B4-BE49-F238E27FC236}">
                  <a16:creationId xmlns:a16="http://schemas.microsoft.com/office/drawing/2014/main" id="{EC5DCC06-A40F-4851-A0CF-362DFF17CD99}"/>
                </a:ext>
              </a:extLst>
            </p:cNvPr>
            <p:cNvSpPr/>
            <p:nvPr/>
          </p:nvSpPr>
          <p:spPr bwMode="auto">
            <a:xfrm>
              <a:off x="6886373" y="3668694"/>
              <a:ext cx="457200" cy="457200"/>
            </a:xfrm>
            <a:prstGeom prst="roundRect">
              <a:avLst>
                <a:gd name="adj" fmla="val 5334"/>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362" name="Group 361">
              <a:extLst>
                <a:ext uri="{FF2B5EF4-FFF2-40B4-BE49-F238E27FC236}">
                  <a16:creationId xmlns:a16="http://schemas.microsoft.com/office/drawing/2014/main" id="{2DC9CAE9-F3A1-4358-A292-486033342C5A}"/>
                </a:ext>
              </a:extLst>
            </p:cNvPr>
            <p:cNvGrpSpPr/>
            <p:nvPr/>
          </p:nvGrpSpPr>
          <p:grpSpPr>
            <a:xfrm>
              <a:off x="7028611" y="3750480"/>
              <a:ext cx="172723" cy="293627"/>
              <a:chOff x="7371521" y="3779056"/>
              <a:chExt cx="172723" cy="293627"/>
            </a:xfrm>
          </p:grpSpPr>
          <p:sp>
            <p:nvSpPr>
              <p:cNvPr id="363" name="Freeform: Shape 362">
                <a:extLst>
                  <a:ext uri="{FF2B5EF4-FFF2-40B4-BE49-F238E27FC236}">
                    <a16:creationId xmlns:a16="http://schemas.microsoft.com/office/drawing/2014/main" id="{98C774D0-430C-4207-8A45-F3E078009C37}"/>
                  </a:ext>
                </a:extLst>
              </p:cNvPr>
              <p:cNvSpPr/>
              <p:nvPr/>
            </p:nvSpPr>
            <p:spPr>
              <a:xfrm>
                <a:off x="7371521" y="3779056"/>
                <a:ext cx="172723" cy="293627"/>
              </a:xfrm>
              <a:custGeom>
                <a:avLst/>
                <a:gdLst>
                  <a:gd name="connsiteX0" fmla="*/ 172722 w 172723"/>
                  <a:gd name="connsiteY0" fmla="*/ 9847 h 293627"/>
                  <a:gd name="connsiteX1" fmla="*/ 172722 w 172723"/>
                  <a:gd name="connsiteY1" fmla="*/ 283781 h 293627"/>
                  <a:gd name="connsiteX2" fmla="*/ 163224 w 172723"/>
                  <a:gd name="connsiteY2" fmla="*/ 293624 h 293627"/>
                  <a:gd name="connsiteX3" fmla="*/ 163049 w 172723"/>
                  <a:gd name="connsiteY3" fmla="*/ 293626 h 293627"/>
                  <a:gd name="connsiteX4" fmla="*/ 9847 w 172723"/>
                  <a:gd name="connsiteY4" fmla="*/ 293626 h 293627"/>
                  <a:gd name="connsiteX5" fmla="*/ 2 w 172723"/>
                  <a:gd name="connsiteY5" fmla="*/ 284129 h 293627"/>
                  <a:gd name="connsiteX6" fmla="*/ 2 w 172723"/>
                  <a:gd name="connsiteY6" fmla="*/ 283781 h 293627"/>
                  <a:gd name="connsiteX7" fmla="*/ 2 w 172723"/>
                  <a:gd name="connsiteY7" fmla="*/ 9847 h 293627"/>
                  <a:gd name="connsiteX8" fmla="*/ 9498 w 172723"/>
                  <a:gd name="connsiteY8" fmla="*/ 2 h 293627"/>
                  <a:gd name="connsiteX9" fmla="*/ 9847 w 172723"/>
                  <a:gd name="connsiteY9" fmla="*/ 2 h 293627"/>
                  <a:gd name="connsiteX10" fmla="*/ 162877 w 172723"/>
                  <a:gd name="connsiteY10" fmla="*/ 2 h 293627"/>
                  <a:gd name="connsiteX11" fmla="*/ 172722 w 172723"/>
                  <a:gd name="connsiteY11" fmla="*/ 9498 h 293627"/>
                  <a:gd name="connsiteX12" fmla="*/ 172722 w 172723"/>
                  <a:gd name="connsiteY12" fmla="*/ 9847 h 29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723" h="293627">
                    <a:moveTo>
                      <a:pt x="172722" y="9847"/>
                    </a:moveTo>
                    <a:lnTo>
                      <a:pt x="172722" y="283781"/>
                    </a:lnTo>
                    <a:cubicBezTo>
                      <a:pt x="172817" y="289121"/>
                      <a:pt x="168564" y="293529"/>
                      <a:pt x="163224" y="293624"/>
                    </a:cubicBezTo>
                    <a:cubicBezTo>
                      <a:pt x="163165" y="293626"/>
                      <a:pt x="163108" y="293626"/>
                      <a:pt x="163049" y="293626"/>
                    </a:cubicBezTo>
                    <a:lnTo>
                      <a:pt x="9847" y="293626"/>
                    </a:lnTo>
                    <a:cubicBezTo>
                      <a:pt x="4506" y="293722"/>
                      <a:pt x="98" y="289470"/>
                      <a:pt x="2" y="284129"/>
                    </a:cubicBezTo>
                    <a:cubicBezTo>
                      <a:pt x="0" y="284014"/>
                      <a:pt x="0" y="283896"/>
                      <a:pt x="2" y="283781"/>
                    </a:cubicBezTo>
                    <a:lnTo>
                      <a:pt x="2" y="9847"/>
                    </a:lnTo>
                    <a:cubicBezTo>
                      <a:pt x="-95" y="4506"/>
                      <a:pt x="4157" y="98"/>
                      <a:pt x="9498" y="2"/>
                    </a:cubicBezTo>
                    <a:cubicBezTo>
                      <a:pt x="9614" y="0"/>
                      <a:pt x="9730" y="0"/>
                      <a:pt x="9847" y="2"/>
                    </a:cubicBezTo>
                    <a:lnTo>
                      <a:pt x="162877" y="2"/>
                    </a:lnTo>
                    <a:cubicBezTo>
                      <a:pt x="168217" y="-95"/>
                      <a:pt x="172625" y="4157"/>
                      <a:pt x="172722" y="9498"/>
                    </a:cubicBezTo>
                    <a:cubicBezTo>
                      <a:pt x="172723" y="9614"/>
                      <a:pt x="172723" y="9730"/>
                      <a:pt x="172722" y="9847"/>
                    </a:cubicBezTo>
                    <a:close/>
                  </a:path>
                </a:pathLst>
              </a:custGeom>
              <a:solidFill>
                <a:schemeClr val="accent1">
                  <a:lumMod val="10000"/>
                </a:schemeClr>
              </a:solidFill>
              <a:ln w="16933"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9944D54A-7884-4804-9E2C-BEB7BA3D603A}"/>
                  </a:ext>
                </a:extLst>
              </p:cNvPr>
              <p:cNvSpPr/>
              <p:nvPr/>
            </p:nvSpPr>
            <p:spPr>
              <a:xfrm>
                <a:off x="7391903" y="3809629"/>
                <a:ext cx="131958" cy="256834"/>
              </a:xfrm>
              <a:custGeom>
                <a:avLst/>
                <a:gdLst>
                  <a:gd name="connsiteX0" fmla="*/ 2591 w 131958"/>
                  <a:gd name="connsiteY0" fmla="*/ 0 h 256834"/>
                  <a:gd name="connsiteX1" fmla="*/ 31435 w 131958"/>
                  <a:gd name="connsiteY1" fmla="*/ 0 h 256834"/>
                  <a:gd name="connsiteX2" fmla="*/ 33853 w 131958"/>
                  <a:gd name="connsiteY2" fmla="*/ 2418 h 256834"/>
                  <a:gd name="connsiteX3" fmla="*/ 33853 w 131958"/>
                  <a:gd name="connsiteY3" fmla="*/ 38689 h 256834"/>
                  <a:gd name="connsiteX4" fmla="*/ 31435 w 131958"/>
                  <a:gd name="connsiteY4" fmla="*/ 41107 h 256834"/>
                  <a:gd name="connsiteX5" fmla="*/ 2591 w 131958"/>
                  <a:gd name="connsiteY5" fmla="*/ 41107 h 256834"/>
                  <a:gd name="connsiteX6" fmla="*/ 0 w 131958"/>
                  <a:gd name="connsiteY6" fmla="*/ 38689 h 256834"/>
                  <a:gd name="connsiteX7" fmla="*/ 0 w 131958"/>
                  <a:gd name="connsiteY7" fmla="*/ 2418 h 256834"/>
                  <a:gd name="connsiteX8" fmla="*/ 2591 w 131958"/>
                  <a:gd name="connsiteY8" fmla="*/ 0 h 256834"/>
                  <a:gd name="connsiteX9" fmla="*/ 51989 w 131958"/>
                  <a:gd name="connsiteY9" fmla="*/ 0 h 256834"/>
                  <a:gd name="connsiteX10" fmla="*/ 79969 w 131958"/>
                  <a:gd name="connsiteY10" fmla="*/ 0 h 256834"/>
                  <a:gd name="connsiteX11" fmla="*/ 82387 w 131958"/>
                  <a:gd name="connsiteY11" fmla="*/ 2418 h 256834"/>
                  <a:gd name="connsiteX12" fmla="*/ 82387 w 131958"/>
                  <a:gd name="connsiteY12" fmla="*/ 38689 h 256834"/>
                  <a:gd name="connsiteX13" fmla="*/ 79969 w 131958"/>
                  <a:gd name="connsiteY13" fmla="*/ 41107 h 256834"/>
                  <a:gd name="connsiteX14" fmla="*/ 51989 w 131958"/>
                  <a:gd name="connsiteY14" fmla="*/ 41107 h 256834"/>
                  <a:gd name="connsiteX15" fmla="*/ 49571 w 131958"/>
                  <a:gd name="connsiteY15" fmla="*/ 38689 h 256834"/>
                  <a:gd name="connsiteX16" fmla="*/ 49571 w 131958"/>
                  <a:gd name="connsiteY16" fmla="*/ 2418 h 256834"/>
                  <a:gd name="connsiteX17" fmla="*/ 51989 w 131958"/>
                  <a:gd name="connsiteY17" fmla="*/ 0 h 256834"/>
                  <a:gd name="connsiteX18" fmla="*/ 101387 w 131958"/>
                  <a:gd name="connsiteY18" fmla="*/ 0 h 256834"/>
                  <a:gd name="connsiteX19" fmla="*/ 129367 w 131958"/>
                  <a:gd name="connsiteY19" fmla="*/ 0 h 256834"/>
                  <a:gd name="connsiteX20" fmla="*/ 131958 w 131958"/>
                  <a:gd name="connsiteY20" fmla="*/ 2418 h 256834"/>
                  <a:gd name="connsiteX21" fmla="*/ 131958 w 131958"/>
                  <a:gd name="connsiteY21" fmla="*/ 38689 h 256834"/>
                  <a:gd name="connsiteX22" fmla="*/ 129367 w 131958"/>
                  <a:gd name="connsiteY22" fmla="*/ 41107 h 256834"/>
                  <a:gd name="connsiteX23" fmla="*/ 101387 w 131958"/>
                  <a:gd name="connsiteY23" fmla="*/ 41107 h 256834"/>
                  <a:gd name="connsiteX24" fmla="*/ 98969 w 131958"/>
                  <a:gd name="connsiteY24" fmla="*/ 38689 h 256834"/>
                  <a:gd name="connsiteX25" fmla="*/ 98969 w 131958"/>
                  <a:gd name="connsiteY25" fmla="*/ 2418 h 256834"/>
                  <a:gd name="connsiteX26" fmla="*/ 101387 w 131958"/>
                  <a:gd name="connsiteY26" fmla="*/ 0 h 256834"/>
                  <a:gd name="connsiteX27" fmla="*/ 2591 w 131958"/>
                  <a:gd name="connsiteY27" fmla="*/ 65806 h 256834"/>
                  <a:gd name="connsiteX28" fmla="*/ 31435 w 131958"/>
                  <a:gd name="connsiteY28" fmla="*/ 65806 h 256834"/>
                  <a:gd name="connsiteX29" fmla="*/ 33853 w 131958"/>
                  <a:gd name="connsiteY29" fmla="*/ 68224 h 256834"/>
                  <a:gd name="connsiteX30" fmla="*/ 33853 w 131958"/>
                  <a:gd name="connsiteY30" fmla="*/ 104496 h 256834"/>
                  <a:gd name="connsiteX31" fmla="*/ 31435 w 131958"/>
                  <a:gd name="connsiteY31" fmla="*/ 107086 h 256834"/>
                  <a:gd name="connsiteX32" fmla="*/ 2591 w 131958"/>
                  <a:gd name="connsiteY32" fmla="*/ 107086 h 256834"/>
                  <a:gd name="connsiteX33" fmla="*/ 0 w 131958"/>
                  <a:gd name="connsiteY33" fmla="*/ 104496 h 256834"/>
                  <a:gd name="connsiteX34" fmla="*/ 0 w 131958"/>
                  <a:gd name="connsiteY34" fmla="*/ 68224 h 256834"/>
                  <a:gd name="connsiteX35" fmla="*/ 2591 w 131958"/>
                  <a:gd name="connsiteY35" fmla="*/ 65806 h 256834"/>
                  <a:gd name="connsiteX36" fmla="*/ 51989 w 131958"/>
                  <a:gd name="connsiteY36" fmla="*/ 65806 h 256834"/>
                  <a:gd name="connsiteX37" fmla="*/ 79969 w 131958"/>
                  <a:gd name="connsiteY37" fmla="*/ 65806 h 256834"/>
                  <a:gd name="connsiteX38" fmla="*/ 82387 w 131958"/>
                  <a:gd name="connsiteY38" fmla="*/ 68224 h 256834"/>
                  <a:gd name="connsiteX39" fmla="*/ 82387 w 131958"/>
                  <a:gd name="connsiteY39" fmla="*/ 104496 h 256834"/>
                  <a:gd name="connsiteX40" fmla="*/ 79969 w 131958"/>
                  <a:gd name="connsiteY40" fmla="*/ 107086 h 256834"/>
                  <a:gd name="connsiteX41" fmla="*/ 51989 w 131958"/>
                  <a:gd name="connsiteY41" fmla="*/ 107086 h 256834"/>
                  <a:gd name="connsiteX42" fmla="*/ 49571 w 131958"/>
                  <a:gd name="connsiteY42" fmla="*/ 104496 h 256834"/>
                  <a:gd name="connsiteX43" fmla="*/ 49571 w 131958"/>
                  <a:gd name="connsiteY43" fmla="*/ 68224 h 256834"/>
                  <a:gd name="connsiteX44" fmla="*/ 51989 w 131958"/>
                  <a:gd name="connsiteY44" fmla="*/ 65806 h 256834"/>
                  <a:gd name="connsiteX45" fmla="*/ 101387 w 131958"/>
                  <a:gd name="connsiteY45" fmla="*/ 65806 h 256834"/>
                  <a:gd name="connsiteX46" fmla="*/ 129367 w 131958"/>
                  <a:gd name="connsiteY46" fmla="*/ 65806 h 256834"/>
                  <a:gd name="connsiteX47" fmla="*/ 131958 w 131958"/>
                  <a:gd name="connsiteY47" fmla="*/ 68224 h 256834"/>
                  <a:gd name="connsiteX48" fmla="*/ 131958 w 131958"/>
                  <a:gd name="connsiteY48" fmla="*/ 104496 h 256834"/>
                  <a:gd name="connsiteX49" fmla="*/ 129367 w 131958"/>
                  <a:gd name="connsiteY49" fmla="*/ 107086 h 256834"/>
                  <a:gd name="connsiteX50" fmla="*/ 101387 w 131958"/>
                  <a:gd name="connsiteY50" fmla="*/ 107086 h 256834"/>
                  <a:gd name="connsiteX51" fmla="*/ 98969 w 131958"/>
                  <a:gd name="connsiteY51" fmla="*/ 104496 h 256834"/>
                  <a:gd name="connsiteX52" fmla="*/ 98969 w 131958"/>
                  <a:gd name="connsiteY52" fmla="*/ 68224 h 256834"/>
                  <a:gd name="connsiteX53" fmla="*/ 101387 w 131958"/>
                  <a:gd name="connsiteY53" fmla="*/ 65806 h 256834"/>
                  <a:gd name="connsiteX54" fmla="*/ 2591 w 131958"/>
                  <a:gd name="connsiteY54" fmla="*/ 131785 h 256834"/>
                  <a:gd name="connsiteX55" fmla="*/ 31435 w 131958"/>
                  <a:gd name="connsiteY55" fmla="*/ 131785 h 256834"/>
                  <a:gd name="connsiteX56" fmla="*/ 33853 w 131958"/>
                  <a:gd name="connsiteY56" fmla="*/ 134203 h 256834"/>
                  <a:gd name="connsiteX57" fmla="*/ 33853 w 131958"/>
                  <a:gd name="connsiteY57" fmla="*/ 170475 h 256834"/>
                  <a:gd name="connsiteX58" fmla="*/ 31435 w 131958"/>
                  <a:gd name="connsiteY58" fmla="*/ 172893 h 256834"/>
                  <a:gd name="connsiteX59" fmla="*/ 2591 w 131958"/>
                  <a:gd name="connsiteY59" fmla="*/ 172893 h 256834"/>
                  <a:gd name="connsiteX60" fmla="*/ 0 w 131958"/>
                  <a:gd name="connsiteY60" fmla="*/ 170475 h 256834"/>
                  <a:gd name="connsiteX61" fmla="*/ 0 w 131958"/>
                  <a:gd name="connsiteY61" fmla="*/ 133513 h 256834"/>
                  <a:gd name="connsiteX62" fmla="*/ 2591 w 131958"/>
                  <a:gd name="connsiteY62" fmla="*/ 131785 h 256834"/>
                  <a:gd name="connsiteX63" fmla="*/ 51989 w 131958"/>
                  <a:gd name="connsiteY63" fmla="*/ 131785 h 256834"/>
                  <a:gd name="connsiteX64" fmla="*/ 79969 w 131958"/>
                  <a:gd name="connsiteY64" fmla="*/ 131785 h 256834"/>
                  <a:gd name="connsiteX65" fmla="*/ 83124 w 131958"/>
                  <a:gd name="connsiteY65" fmla="*/ 133104 h 256834"/>
                  <a:gd name="connsiteX66" fmla="*/ 83251 w 131958"/>
                  <a:gd name="connsiteY66" fmla="*/ 133513 h 256834"/>
                  <a:gd name="connsiteX67" fmla="*/ 83251 w 131958"/>
                  <a:gd name="connsiteY67" fmla="*/ 169784 h 256834"/>
                  <a:gd name="connsiteX68" fmla="*/ 80833 w 131958"/>
                  <a:gd name="connsiteY68" fmla="*/ 172202 h 256834"/>
                  <a:gd name="connsiteX69" fmla="*/ 51989 w 131958"/>
                  <a:gd name="connsiteY69" fmla="*/ 172202 h 256834"/>
                  <a:gd name="connsiteX70" fmla="*/ 49571 w 131958"/>
                  <a:gd name="connsiteY70" fmla="*/ 169784 h 256834"/>
                  <a:gd name="connsiteX71" fmla="*/ 49571 w 131958"/>
                  <a:gd name="connsiteY71" fmla="*/ 133513 h 256834"/>
                  <a:gd name="connsiteX72" fmla="*/ 51989 w 131958"/>
                  <a:gd name="connsiteY72" fmla="*/ 131785 h 256834"/>
                  <a:gd name="connsiteX73" fmla="*/ 51989 w 131958"/>
                  <a:gd name="connsiteY73" fmla="*/ 197592 h 256834"/>
                  <a:gd name="connsiteX74" fmla="*/ 79969 w 131958"/>
                  <a:gd name="connsiteY74" fmla="*/ 197592 h 256834"/>
                  <a:gd name="connsiteX75" fmla="*/ 82387 w 131958"/>
                  <a:gd name="connsiteY75" fmla="*/ 200010 h 256834"/>
                  <a:gd name="connsiteX76" fmla="*/ 82387 w 131958"/>
                  <a:gd name="connsiteY76" fmla="*/ 254417 h 256834"/>
                  <a:gd name="connsiteX77" fmla="*/ 79969 w 131958"/>
                  <a:gd name="connsiteY77" fmla="*/ 256835 h 256834"/>
                  <a:gd name="connsiteX78" fmla="*/ 51989 w 131958"/>
                  <a:gd name="connsiteY78" fmla="*/ 256835 h 256834"/>
                  <a:gd name="connsiteX79" fmla="*/ 49571 w 131958"/>
                  <a:gd name="connsiteY79" fmla="*/ 254417 h 256834"/>
                  <a:gd name="connsiteX80" fmla="*/ 49571 w 131958"/>
                  <a:gd name="connsiteY80" fmla="*/ 200010 h 256834"/>
                  <a:gd name="connsiteX81" fmla="*/ 51989 w 131958"/>
                  <a:gd name="connsiteY81" fmla="*/ 197592 h 256834"/>
                  <a:gd name="connsiteX82" fmla="*/ 101387 w 131958"/>
                  <a:gd name="connsiteY82" fmla="*/ 131785 h 256834"/>
                  <a:gd name="connsiteX83" fmla="*/ 129367 w 131958"/>
                  <a:gd name="connsiteY83" fmla="*/ 131785 h 256834"/>
                  <a:gd name="connsiteX84" fmla="*/ 131958 w 131958"/>
                  <a:gd name="connsiteY84" fmla="*/ 134203 h 256834"/>
                  <a:gd name="connsiteX85" fmla="*/ 131958 w 131958"/>
                  <a:gd name="connsiteY85" fmla="*/ 170475 h 256834"/>
                  <a:gd name="connsiteX86" fmla="*/ 129367 w 131958"/>
                  <a:gd name="connsiteY86" fmla="*/ 172893 h 256834"/>
                  <a:gd name="connsiteX87" fmla="*/ 101387 w 131958"/>
                  <a:gd name="connsiteY87" fmla="*/ 172893 h 256834"/>
                  <a:gd name="connsiteX88" fmla="*/ 98969 w 131958"/>
                  <a:gd name="connsiteY88" fmla="*/ 170475 h 256834"/>
                  <a:gd name="connsiteX89" fmla="*/ 98969 w 131958"/>
                  <a:gd name="connsiteY89" fmla="*/ 133513 h 256834"/>
                  <a:gd name="connsiteX90" fmla="*/ 101387 w 131958"/>
                  <a:gd name="connsiteY90" fmla="*/ 131785 h 25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31958" h="256834">
                    <a:moveTo>
                      <a:pt x="2591" y="0"/>
                    </a:moveTo>
                    <a:lnTo>
                      <a:pt x="31435" y="0"/>
                    </a:lnTo>
                    <a:cubicBezTo>
                      <a:pt x="32771" y="0"/>
                      <a:pt x="33853" y="1083"/>
                      <a:pt x="33853" y="2418"/>
                    </a:cubicBezTo>
                    <a:lnTo>
                      <a:pt x="33853" y="38689"/>
                    </a:lnTo>
                    <a:cubicBezTo>
                      <a:pt x="33853" y="40025"/>
                      <a:pt x="32771" y="41107"/>
                      <a:pt x="31435" y="41107"/>
                    </a:cubicBezTo>
                    <a:lnTo>
                      <a:pt x="2591" y="41107"/>
                    </a:lnTo>
                    <a:cubicBezTo>
                      <a:pt x="1225" y="41110"/>
                      <a:pt x="91" y="40052"/>
                      <a:pt x="0" y="38689"/>
                    </a:cubicBezTo>
                    <a:lnTo>
                      <a:pt x="0" y="2418"/>
                    </a:lnTo>
                    <a:cubicBezTo>
                      <a:pt x="91" y="1055"/>
                      <a:pt x="1225" y="-3"/>
                      <a:pt x="2591" y="0"/>
                    </a:cubicBezTo>
                    <a:close/>
                    <a:moveTo>
                      <a:pt x="51989" y="0"/>
                    </a:moveTo>
                    <a:lnTo>
                      <a:pt x="79969" y="0"/>
                    </a:lnTo>
                    <a:cubicBezTo>
                      <a:pt x="81305" y="0"/>
                      <a:pt x="82387" y="1083"/>
                      <a:pt x="82387" y="2418"/>
                    </a:cubicBezTo>
                    <a:lnTo>
                      <a:pt x="82387" y="38689"/>
                    </a:lnTo>
                    <a:cubicBezTo>
                      <a:pt x="82387" y="40025"/>
                      <a:pt x="81305" y="41107"/>
                      <a:pt x="79969" y="41107"/>
                    </a:cubicBezTo>
                    <a:lnTo>
                      <a:pt x="51989" y="41107"/>
                    </a:lnTo>
                    <a:cubicBezTo>
                      <a:pt x="50653" y="41107"/>
                      <a:pt x="49571" y="40025"/>
                      <a:pt x="49571" y="38689"/>
                    </a:cubicBezTo>
                    <a:lnTo>
                      <a:pt x="49571" y="2418"/>
                    </a:lnTo>
                    <a:cubicBezTo>
                      <a:pt x="49571" y="1083"/>
                      <a:pt x="50653" y="0"/>
                      <a:pt x="51989" y="0"/>
                    </a:cubicBezTo>
                    <a:close/>
                    <a:moveTo>
                      <a:pt x="101387" y="0"/>
                    </a:moveTo>
                    <a:lnTo>
                      <a:pt x="129367" y="0"/>
                    </a:lnTo>
                    <a:cubicBezTo>
                      <a:pt x="130733" y="-3"/>
                      <a:pt x="131867" y="1055"/>
                      <a:pt x="131958" y="2418"/>
                    </a:cubicBezTo>
                    <a:lnTo>
                      <a:pt x="131958" y="38689"/>
                    </a:lnTo>
                    <a:cubicBezTo>
                      <a:pt x="131867" y="40052"/>
                      <a:pt x="130733" y="41110"/>
                      <a:pt x="129367" y="41107"/>
                    </a:cubicBezTo>
                    <a:lnTo>
                      <a:pt x="101387" y="41107"/>
                    </a:lnTo>
                    <a:cubicBezTo>
                      <a:pt x="100052" y="41107"/>
                      <a:pt x="98969" y="40025"/>
                      <a:pt x="98969" y="38689"/>
                    </a:cubicBezTo>
                    <a:lnTo>
                      <a:pt x="98969" y="2418"/>
                    </a:lnTo>
                    <a:cubicBezTo>
                      <a:pt x="98969" y="1083"/>
                      <a:pt x="100052" y="0"/>
                      <a:pt x="101387" y="0"/>
                    </a:cubicBezTo>
                    <a:close/>
                    <a:moveTo>
                      <a:pt x="2591" y="65806"/>
                    </a:moveTo>
                    <a:lnTo>
                      <a:pt x="31435" y="65806"/>
                    </a:lnTo>
                    <a:cubicBezTo>
                      <a:pt x="32771" y="65806"/>
                      <a:pt x="33853" y="66889"/>
                      <a:pt x="33853" y="68224"/>
                    </a:cubicBezTo>
                    <a:lnTo>
                      <a:pt x="33853" y="104496"/>
                    </a:lnTo>
                    <a:cubicBezTo>
                      <a:pt x="33856" y="105862"/>
                      <a:pt x="32798" y="106995"/>
                      <a:pt x="31435" y="107086"/>
                    </a:cubicBezTo>
                    <a:lnTo>
                      <a:pt x="2591" y="107086"/>
                    </a:lnTo>
                    <a:cubicBezTo>
                      <a:pt x="1160" y="107086"/>
                      <a:pt x="0" y="105926"/>
                      <a:pt x="0" y="104496"/>
                    </a:cubicBezTo>
                    <a:lnTo>
                      <a:pt x="0" y="68224"/>
                    </a:lnTo>
                    <a:cubicBezTo>
                      <a:pt x="91" y="66861"/>
                      <a:pt x="1225" y="65803"/>
                      <a:pt x="2591" y="65806"/>
                    </a:cubicBezTo>
                    <a:close/>
                    <a:moveTo>
                      <a:pt x="51989" y="65806"/>
                    </a:moveTo>
                    <a:lnTo>
                      <a:pt x="79969" y="65806"/>
                    </a:lnTo>
                    <a:cubicBezTo>
                      <a:pt x="81305" y="65806"/>
                      <a:pt x="82387" y="66889"/>
                      <a:pt x="82387" y="68224"/>
                    </a:cubicBezTo>
                    <a:lnTo>
                      <a:pt x="82387" y="104496"/>
                    </a:lnTo>
                    <a:cubicBezTo>
                      <a:pt x="82391" y="105862"/>
                      <a:pt x="81332" y="106995"/>
                      <a:pt x="79969" y="107086"/>
                    </a:cubicBezTo>
                    <a:lnTo>
                      <a:pt x="51989" y="107086"/>
                    </a:lnTo>
                    <a:cubicBezTo>
                      <a:pt x="50626" y="106995"/>
                      <a:pt x="49568" y="105862"/>
                      <a:pt x="49571" y="104496"/>
                    </a:cubicBezTo>
                    <a:lnTo>
                      <a:pt x="49571" y="68224"/>
                    </a:lnTo>
                    <a:cubicBezTo>
                      <a:pt x="49571" y="66889"/>
                      <a:pt x="50653" y="65806"/>
                      <a:pt x="51989" y="65806"/>
                    </a:cubicBezTo>
                    <a:close/>
                    <a:moveTo>
                      <a:pt x="101387" y="65806"/>
                    </a:moveTo>
                    <a:lnTo>
                      <a:pt x="129367" y="65806"/>
                    </a:lnTo>
                    <a:cubicBezTo>
                      <a:pt x="130733" y="65803"/>
                      <a:pt x="131867" y="66861"/>
                      <a:pt x="131958" y="68224"/>
                    </a:cubicBezTo>
                    <a:lnTo>
                      <a:pt x="131958" y="104496"/>
                    </a:lnTo>
                    <a:cubicBezTo>
                      <a:pt x="131958" y="105926"/>
                      <a:pt x="130797" y="107086"/>
                      <a:pt x="129367" y="107086"/>
                    </a:cubicBezTo>
                    <a:lnTo>
                      <a:pt x="101387" y="107086"/>
                    </a:lnTo>
                    <a:cubicBezTo>
                      <a:pt x="100024" y="106995"/>
                      <a:pt x="98965" y="105862"/>
                      <a:pt x="98969" y="104496"/>
                    </a:cubicBezTo>
                    <a:lnTo>
                      <a:pt x="98969" y="68224"/>
                    </a:lnTo>
                    <a:cubicBezTo>
                      <a:pt x="98969" y="66889"/>
                      <a:pt x="100052" y="65806"/>
                      <a:pt x="101387" y="65806"/>
                    </a:cubicBezTo>
                    <a:close/>
                    <a:moveTo>
                      <a:pt x="2591" y="131785"/>
                    </a:moveTo>
                    <a:lnTo>
                      <a:pt x="31435" y="131785"/>
                    </a:lnTo>
                    <a:cubicBezTo>
                      <a:pt x="32771" y="131785"/>
                      <a:pt x="33853" y="132868"/>
                      <a:pt x="33853" y="134203"/>
                    </a:cubicBezTo>
                    <a:lnTo>
                      <a:pt x="33853" y="170475"/>
                    </a:lnTo>
                    <a:cubicBezTo>
                      <a:pt x="33853" y="171810"/>
                      <a:pt x="32771" y="172893"/>
                      <a:pt x="31435" y="172893"/>
                    </a:cubicBezTo>
                    <a:lnTo>
                      <a:pt x="2591" y="172893"/>
                    </a:lnTo>
                    <a:cubicBezTo>
                      <a:pt x="1225" y="172896"/>
                      <a:pt x="91" y="171837"/>
                      <a:pt x="0" y="170475"/>
                    </a:cubicBezTo>
                    <a:lnTo>
                      <a:pt x="0" y="133513"/>
                    </a:lnTo>
                    <a:cubicBezTo>
                      <a:pt x="383" y="132424"/>
                      <a:pt x="1439" y="131720"/>
                      <a:pt x="2591" y="131785"/>
                    </a:cubicBezTo>
                    <a:close/>
                    <a:moveTo>
                      <a:pt x="51989" y="131785"/>
                    </a:moveTo>
                    <a:lnTo>
                      <a:pt x="79969" y="131785"/>
                    </a:lnTo>
                    <a:cubicBezTo>
                      <a:pt x="81205" y="131278"/>
                      <a:pt x="82618" y="131869"/>
                      <a:pt x="83124" y="133104"/>
                    </a:cubicBezTo>
                    <a:cubicBezTo>
                      <a:pt x="83179" y="133237"/>
                      <a:pt x="83221" y="133373"/>
                      <a:pt x="83251" y="133513"/>
                    </a:cubicBezTo>
                    <a:lnTo>
                      <a:pt x="83251" y="169784"/>
                    </a:lnTo>
                    <a:cubicBezTo>
                      <a:pt x="83251" y="171119"/>
                      <a:pt x="82168" y="172202"/>
                      <a:pt x="80833" y="172202"/>
                    </a:cubicBezTo>
                    <a:lnTo>
                      <a:pt x="51989" y="172202"/>
                    </a:lnTo>
                    <a:cubicBezTo>
                      <a:pt x="50653" y="172202"/>
                      <a:pt x="49571" y="171119"/>
                      <a:pt x="49571" y="169784"/>
                    </a:cubicBezTo>
                    <a:lnTo>
                      <a:pt x="49571" y="133513"/>
                    </a:lnTo>
                    <a:cubicBezTo>
                      <a:pt x="49886" y="132451"/>
                      <a:pt x="50882" y="131739"/>
                      <a:pt x="51989" y="131785"/>
                    </a:cubicBezTo>
                    <a:close/>
                    <a:moveTo>
                      <a:pt x="51989" y="197592"/>
                    </a:moveTo>
                    <a:lnTo>
                      <a:pt x="79969" y="197592"/>
                    </a:lnTo>
                    <a:cubicBezTo>
                      <a:pt x="81305" y="197592"/>
                      <a:pt x="82387" y="198675"/>
                      <a:pt x="82387" y="200010"/>
                    </a:cubicBezTo>
                    <a:lnTo>
                      <a:pt x="82387" y="254417"/>
                    </a:lnTo>
                    <a:cubicBezTo>
                      <a:pt x="82387" y="255752"/>
                      <a:pt x="81305" y="256835"/>
                      <a:pt x="79969" y="256835"/>
                    </a:cubicBezTo>
                    <a:lnTo>
                      <a:pt x="51989" y="256835"/>
                    </a:lnTo>
                    <a:cubicBezTo>
                      <a:pt x="50653" y="256835"/>
                      <a:pt x="49571" y="255752"/>
                      <a:pt x="49571" y="254417"/>
                    </a:cubicBezTo>
                    <a:lnTo>
                      <a:pt x="49571" y="200010"/>
                    </a:lnTo>
                    <a:cubicBezTo>
                      <a:pt x="49571" y="198675"/>
                      <a:pt x="50653" y="197592"/>
                      <a:pt x="51989" y="197592"/>
                    </a:cubicBezTo>
                    <a:close/>
                    <a:moveTo>
                      <a:pt x="101387" y="131785"/>
                    </a:moveTo>
                    <a:lnTo>
                      <a:pt x="129367" y="131785"/>
                    </a:lnTo>
                    <a:cubicBezTo>
                      <a:pt x="130733" y="131782"/>
                      <a:pt x="131867" y="132841"/>
                      <a:pt x="131958" y="134203"/>
                    </a:cubicBezTo>
                    <a:lnTo>
                      <a:pt x="131958" y="170475"/>
                    </a:lnTo>
                    <a:cubicBezTo>
                      <a:pt x="131867" y="171837"/>
                      <a:pt x="130733" y="172896"/>
                      <a:pt x="129367" y="172893"/>
                    </a:cubicBezTo>
                    <a:lnTo>
                      <a:pt x="101387" y="172893"/>
                    </a:lnTo>
                    <a:cubicBezTo>
                      <a:pt x="100052" y="172893"/>
                      <a:pt x="98969" y="171810"/>
                      <a:pt x="98969" y="170475"/>
                    </a:cubicBezTo>
                    <a:lnTo>
                      <a:pt x="98969" y="133513"/>
                    </a:lnTo>
                    <a:cubicBezTo>
                      <a:pt x="99285" y="132451"/>
                      <a:pt x="100280" y="131739"/>
                      <a:pt x="101387" y="131785"/>
                    </a:cubicBezTo>
                    <a:close/>
                  </a:path>
                </a:pathLst>
              </a:custGeom>
              <a:solidFill>
                <a:srgbClr val="FFFFFF"/>
              </a:solidFill>
              <a:ln w="16933" cap="flat">
                <a:noFill/>
                <a:prstDash val="solid"/>
                <a:miter/>
              </a:ln>
            </p:spPr>
            <p:txBody>
              <a:bodyPr rtlCol="0" anchor="ctr"/>
              <a:lstStyle/>
              <a:p>
                <a:endParaRPr lang="en-IN"/>
              </a:p>
            </p:txBody>
          </p:sp>
        </p:grpSp>
        <p:sp>
          <p:nvSpPr>
            <p:cNvPr id="348" name="TextBox 347">
              <a:extLst>
                <a:ext uri="{FF2B5EF4-FFF2-40B4-BE49-F238E27FC236}">
                  <a16:creationId xmlns:a16="http://schemas.microsoft.com/office/drawing/2014/main" id="{4F2EC03D-4F38-4227-B7DF-3AE8BC106106}"/>
                </a:ext>
              </a:extLst>
            </p:cNvPr>
            <p:cNvSpPr txBox="1"/>
            <p:nvPr/>
          </p:nvSpPr>
          <p:spPr>
            <a:xfrm>
              <a:off x="8412638" y="2499200"/>
              <a:ext cx="200375"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VM</a:t>
              </a:r>
            </a:p>
          </p:txBody>
        </p:sp>
        <p:sp>
          <p:nvSpPr>
            <p:cNvPr id="350" name="Rectangle: Rounded Corners 349">
              <a:extLst>
                <a:ext uri="{FF2B5EF4-FFF2-40B4-BE49-F238E27FC236}">
                  <a16:creationId xmlns:a16="http://schemas.microsoft.com/office/drawing/2014/main" id="{2CCB4D4D-B144-4684-97A2-F190520F96E4}"/>
                </a:ext>
              </a:extLst>
            </p:cNvPr>
            <p:cNvSpPr/>
            <p:nvPr/>
          </p:nvSpPr>
          <p:spPr bwMode="auto">
            <a:xfrm>
              <a:off x="8283913" y="2695964"/>
              <a:ext cx="457200" cy="45720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37" name="TextBox 336">
              <a:extLst>
                <a:ext uri="{FF2B5EF4-FFF2-40B4-BE49-F238E27FC236}">
                  <a16:creationId xmlns:a16="http://schemas.microsoft.com/office/drawing/2014/main" id="{73E49145-78D2-459B-B628-51EDEA9D0997}"/>
                </a:ext>
              </a:extLst>
            </p:cNvPr>
            <p:cNvSpPr txBox="1"/>
            <p:nvPr/>
          </p:nvSpPr>
          <p:spPr>
            <a:xfrm>
              <a:off x="8956365" y="2499200"/>
              <a:ext cx="200376"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VM</a:t>
              </a:r>
            </a:p>
          </p:txBody>
        </p:sp>
        <p:sp>
          <p:nvSpPr>
            <p:cNvPr id="339" name="Rectangle: Rounded Corners 338">
              <a:extLst>
                <a:ext uri="{FF2B5EF4-FFF2-40B4-BE49-F238E27FC236}">
                  <a16:creationId xmlns:a16="http://schemas.microsoft.com/office/drawing/2014/main" id="{43146B3D-3089-46C8-9BAB-7A1956A671E9}"/>
                </a:ext>
              </a:extLst>
            </p:cNvPr>
            <p:cNvSpPr/>
            <p:nvPr/>
          </p:nvSpPr>
          <p:spPr bwMode="auto">
            <a:xfrm>
              <a:off x="8823695" y="2695964"/>
              <a:ext cx="457200" cy="45720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26" name="TextBox 325">
              <a:extLst>
                <a:ext uri="{FF2B5EF4-FFF2-40B4-BE49-F238E27FC236}">
                  <a16:creationId xmlns:a16="http://schemas.microsoft.com/office/drawing/2014/main" id="{3BDCC244-2F83-4F1B-820A-E669FFD97048}"/>
                </a:ext>
              </a:extLst>
            </p:cNvPr>
            <p:cNvSpPr txBox="1"/>
            <p:nvPr/>
          </p:nvSpPr>
          <p:spPr>
            <a:xfrm>
              <a:off x="9678582" y="2499200"/>
              <a:ext cx="200376"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VM</a:t>
              </a:r>
            </a:p>
          </p:txBody>
        </p:sp>
        <p:sp>
          <p:nvSpPr>
            <p:cNvPr id="328" name="Rectangle: Rounded Corners 327">
              <a:extLst>
                <a:ext uri="{FF2B5EF4-FFF2-40B4-BE49-F238E27FC236}">
                  <a16:creationId xmlns:a16="http://schemas.microsoft.com/office/drawing/2014/main" id="{5D23BFE5-6DD4-4F51-BAA1-F96C6AE3C50C}"/>
                </a:ext>
              </a:extLst>
            </p:cNvPr>
            <p:cNvSpPr/>
            <p:nvPr/>
          </p:nvSpPr>
          <p:spPr bwMode="auto">
            <a:xfrm>
              <a:off x="9548908" y="2695964"/>
              <a:ext cx="457200" cy="45720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16" name="TextBox 315">
              <a:extLst>
                <a:ext uri="{FF2B5EF4-FFF2-40B4-BE49-F238E27FC236}">
                  <a16:creationId xmlns:a16="http://schemas.microsoft.com/office/drawing/2014/main" id="{4A01C0CA-4AD0-4E4C-9C58-27943576160A}"/>
                </a:ext>
              </a:extLst>
            </p:cNvPr>
            <p:cNvSpPr txBox="1"/>
            <p:nvPr/>
          </p:nvSpPr>
          <p:spPr>
            <a:xfrm>
              <a:off x="10184169" y="2251244"/>
              <a:ext cx="612123" cy="387798"/>
            </a:xfrm>
            <a:prstGeom prst="rect">
              <a:avLst/>
            </a:prstGeom>
            <a:noFill/>
          </p:spPr>
          <p:txBody>
            <a:bodyPr wrap="squar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mj-lt"/>
                  <a:ea typeface="+mn-ea"/>
                  <a:cs typeface="+mn-cs"/>
                </a:rPr>
                <a:t>Load Balancer</a:t>
              </a:r>
              <a:br>
                <a:rPr kumimoji="0" lang="en-US" sz="1000" b="0" i="0" u="none" strike="noStrike" kern="1200" cap="none" spc="0" normalizeH="0" baseline="0" noProof="0">
                  <a:ln>
                    <a:noFill/>
                  </a:ln>
                  <a:effectLst/>
                  <a:uLnTx/>
                  <a:uFillTx/>
                  <a:latin typeface="Segoe UI"/>
                  <a:ea typeface="+mn-ea"/>
                  <a:cs typeface="+mn-cs"/>
                </a:rPr>
              </a:br>
              <a:r>
                <a:rPr kumimoji="0" lang="en-US" sz="800" b="0" i="1" u="none" strike="noStrike" kern="1200" cap="none" spc="0" normalizeH="0" baseline="0" noProof="0">
                  <a:ln>
                    <a:noFill/>
                  </a:ln>
                  <a:effectLst/>
                  <a:uLnTx/>
                  <a:uFillTx/>
                  <a:ea typeface="+mn-ea"/>
                  <a:cs typeface="+mn-cs"/>
                </a:rPr>
                <a:t>Internal</a:t>
              </a:r>
              <a:endParaRPr kumimoji="0" lang="en-US" sz="1000" b="0" i="1" u="none" strike="noStrike" kern="1200" cap="none" spc="0" normalizeH="0" baseline="0" noProof="0">
                <a:ln>
                  <a:noFill/>
                </a:ln>
                <a:effectLst/>
                <a:uLnTx/>
                <a:uFillTx/>
                <a:ea typeface="+mn-ea"/>
                <a:cs typeface="+mn-cs"/>
              </a:endParaRPr>
            </a:p>
          </p:txBody>
        </p:sp>
        <p:sp>
          <p:nvSpPr>
            <p:cNvPr id="318" name="Rectangle: Rounded Corners 317">
              <a:extLst>
                <a:ext uri="{FF2B5EF4-FFF2-40B4-BE49-F238E27FC236}">
                  <a16:creationId xmlns:a16="http://schemas.microsoft.com/office/drawing/2014/main" id="{FBD2D3B1-B3E4-4208-9CD3-7D0E35B0299F}"/>
                </a:ext>
              </a:extLst>
            </p:cNvPr>
            <p:cNvSpPr/>
            <p:nvPr/>
          </p:nvSpPr>
          <p:spPr bwMode="auto">
            <a:xfrm>
              <a:off x="10262117" y="2695964"/>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319" name="Group 318">
              <a:extLst>
                <a:ext uri="{FF2B5EF4-FFF2-40B4-BE49-F238E27FC236}">
                  <a16:creationId xmlns:a16="http://schemas.microsoft.com/office/drawing/2014/main" id="{EF3A9984-66ED-4F8A-ADAD-369350B2604F}"/>
                </a:ext>
              </a:extLst>
            </p:cNvPr>
            <p:cNvGrpSpPr/>
            <p:nvPr/>
          </p:nvGrpSpPr>
          <p:grpSpPr>
            <a:xfrm>
              <a:off x="10335242" y="2769089"/>
              <a:ext cx="310950" cy="310949"/>
              <a:chOff x="10678152" y="2797665"/>
              <a:chExt cx="310950" cy="310949"/>
            </a:xfrm>
          </p:grpSpPr>
          <p:sp>
            <p:nvSpPr>
              <p:cNvPr id="320" name="Freeform: Shape 319">
                <a:extLst>
                  <a:ext uri="{FF2B5EF4-FFF2-40B4-BE49-F238E27FC236}">
                    <a16:creationId xmlns:a16="http://schemas.microsoft.com/office/drawing/2014/main" id="{DE5341F9-B337-484D-9593-647ADE507F2C}"/>
                  </a:ext>
                </a:extLst>
              </p:cNvPr>
              <p:cNvSpPr/>
              <p:nvPr/>
            </p:nvSpPr>
            <p:spPr>
              <a:xfrm>
                <a:off x="10678152" y="2797665"/>
                <a:ext cx="310950" cy="310949"/>
              </a:xfrm>
              <a:custGeom>
                <a:avLst/>
                <a:gdLst>
                  <a:gd name="connsiteX0" fmla="*/ 3136 w 310950"/>
                  <a:gd name="connsiteY0" fmla="*/ 148048 h 310949"/>
                  <a:gd name="connsiteX1" fmla="*/ 148048 w 310950"/>
                  <a:gd name="connsiteY1" fmla="*/ 3136 h 310949"/>
                  <a:gd name="connsiteX2" fmla="*/ 162702 w 310950"/>
                  <a:gd name="connsiteY2" fmla="*/ 2936 h 310949"/>
                  <a:gd name="connsiteX3" fmla="*/ 162902 w 310950"/>
                  <a:gd name="connsiteY3" fmla="*/ 3136 h 310949"/>
                  <a:gd name="connsiteX4" fmla="*/ 307814 w 310950"/>
                  <a:gd name="connsiteY4" fmla="*/ 148048 h 310949"/>
                  <a:gd name="connsiteX5" fmla="*/ 308014 w 310950"/>
                  <a:gd name="connsiteY5" fmla="*/ 162702 h 310949"/>
                  <a:gd name="connsiteX6" fmla="*/ 307814 w 310950"/>
                  <a:gd name="connsiteY6" fmla="*/ 162902 h 310949"/>
                  <a:gd name="connsiteX7" fmla="*/ 162729 w 310950"/>
                  <a:gd name="connsiteY7" fmla="*/ 307987 h 310949"/>
                  <a:gd name="connsiteX8" fmla="*/ 148221 w 310950"/>
                  <a:gd name="connsiteY8" fmla="*/ 307987 h 310949"/>
                  <a:gd name="connsiteX9" fmla="*/ 3136 w 310950"/>
                  <a:gd name="connsiteY9" fmla="*/ 162902 h 310949"/>
                  <a:gd name="connsiteX10" fmla="*/ 2936 w 310950"/>
                  <a:gd name="connsiteY10" fmla="*/ 148247 h 310949"/>
                  <a:gd name="connsiteX11" fmla="*/ 3136 w 310950"/>
                  <a:gd name="connsiteY11" fmla="*/ 148048 h 31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950" h="310949">
                    <a:moveTo>
                      <a:pt x="3136" y="148048"/>
                    </a:moveTo>
                    <a:lnTo>
                      <a:pt x="148048" y="3136"/>
                    </a:lnTo>
                    <a:cubicBezTo>
                      <a:pt x="152039" y="-966"/>
                      <a:pt x="158601" y="-1055"/>
                      <a:pt x="162702" y="2936"/>
                    </a:cubicBezTo>
                    <a:cubicBezTo>
                      <a:pt x="162770" y="3002"/>
                      <a:pt x="162836" y="3068"/>
                      <a:pt x="162902" y="3136"/>
                    </a:cubicBezTo>
                    <a:lnTo>
                      <a:pt x="307814" y="148048"/>
                    </a:lnTo>
                    <a:cubicBezTo>
                      <a:pt x="311916" y="152039"/>
                      <a:pt x="312006" y="158601"/>
                      <a:pt x="308014" y="162702"/>
                    </a:cubicBezTo>
                    <a:cubicBezTo>
                      <a:pt x="307949" y="162770"/>
                      <a:pt x="307881" y="162836"/>
                      <a:pt x="307814" y="162902"/>
                    </a:cubicBezTo>
                    <a:lnTo>
                      <a:pt x="162729" y="307987"/>
                    </a:lnTo>
                    <a:cubicBezTo>
                      <a:pt x="158699" y="311937"/>
                      <a:pt x="152250" y="311937"/>
                      <a:pt x="148221" y="307987"/>
                    </a:cubicBezTo>
                    <a:lnTo>
                      <a:pt x="3136" y="162902"/>
                    </a:lnTo>
                    <a:cubicBezTo>
                      <a:pt x="-966" y="158910"/>
                      <a:pt x="-1055" y="152349"/>
                      <a:pt x="2936" y="148247"/>
                    </a:cubicBezTo>
                    <a:cubicBezTo>
                      <a:pt x="3002" y="148180"/>
                      <a:pt x="3068" y="148113"/>
                      <a:pt x="3136" y="148048"/>
                    </a:cubicBezTo>
                    <a:close/>
                  </a:path>
                </a:pathLst>
              </a:custGeom>
              <a:solidFill>
                <a:schemeClr val="tx2"/>
              </a:solidFill>
              <a:ln w="16933"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2A0B60B9-5C66-4BFD-B738-7590D1189BE5}"/>
                  </a:ext>
                </a:extLst>
              </p:cNvPr>
              <p:cNvSpPr/>
              <p:nvPr/>
            </p:nvSpPr>
            <p:spPr>
              <a:xfrm>
                <a:off x="10794865" y="2829808"/>
                <a:ext cx="77523" cy="78424"/>
              </a:xfrm>
              <a:custGeom>
                <a:avLst/>
                <a:gdLst>
                  <a:gd name="connsiteX0" fmla="*/ 76760 w 77523"/>
                  <a:gd name="connsiteY0" fmla="*/ 36972 h 78424"/>
                  <a:gd name="connsiteX1" fmla="*/ 40143 w 77523"/>
                  <a:gd name="connsiteY1" fmla="*/ 528 h 78424"/>
                  <a:gd name="connsiteX2" fmla="*/ 37380 w 77523"/>
                  <a:gd name="connsiteY2" fmla="*/ 528 h 78424"/>
                  <a:gd name="connsiteX3" fmla="*/ 763 w 77523"/>
                  <a:gd name="connsiteY3" fmla="*/ 36972 h 78424"/>
                  <a:gd name="connsiteX4" fmla="*/ 294 w 77523"/>
                  <a:gd name="connsiteY4" fmla="*/ 39369 h 78424"/>
                  <a:gd name="connsiteX5" fmla="*/ 2145 w 77523"/>
                  <a:gd name="connsiteY5" fmla="*/ 40081 h 78424"/>
                  <a:gd name="connsiteX6" fmla="*/ 23562 w 77523"/>
                  <a:gd name="connsiteY6" fmla="*/ 40081 h 78424"/>
                  <a:gd name="connsiteX7" fmla="*/ 25462 w 77523"/>
                  <a:gd name="connsiteY7" fmla="*/ 41981 h 78424"/>
                  <a:gd name="connsiteX8" fmla="*/ 25462 w 77523"/>
                  <a:gd name="connsiteY8" fmla="*/ 76525 h 78424"/>
                  <a:gd name="connsiteX9" fmla="*/ 27362 w 77523"/>
                  <a:gd name="connsiteY9" fmla="*/ 78424 h 78424"/>
                  <a:gd name="connsiteX10" fmla="*/ 50161 w 77523"/>
                  <a:gd name="connsiteY10" fmla="*/ 78424 h 78424"/>
                  <a:gd name="connsiteX11" fmla="*/ 52061 w 77523"/>
                  <a:gd name="connsiteY11" fmla="*/ 76525 h 78424"/>
                  <a:gd name="connsiteX12" fmla="*/ 52061 w 77523"/>
                  <a:gd name="connsiteY12" fmla="*/ 41981 h 78424"/>
                  <a:gd name="connsiteX13" fmla="*/ 53961 w 77523"/>
                  <a:gd name="connsiteY13" fmla="*/ 40081 h 78424"/>
                  <a:gd name="connsiteX14" fmla="*/ 75378 w 77523"/>
                  <a:gd name="connsiteY14" fmla="*/ 40081 h 78424"/>
                  <a:gd name="connsiteX15" fmla="*/ 77472 w 77523"/>
                  <a:gd name="connsiteY15" fmla="*/ 38822 h 78424"/>
                  <a:gd name="connsiteX16" fmla="*/ 76760 w 77523"/>
                  <a:gd name="connsiteY16" fmla="*/ 36972 h 7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523" h="78424">
                    <a:moveTo>
                      <a:pt x="76760" y="36972"/>
                    </a:moveTo>
                    <a:lnTo>
                      <a:pt x="40143" y="528"/>
                    </a:lnTo>
                    <a:cubicBezTo>
                      <a:pt x="39357" y="-176"/>
                      <a:pt x="38167" y="-176"/>
                      <a:pt x="37380" y="528"/>
                    </a:cubicBezTo>
                    <a:lnTo>
                      <a:pt x="763" y="36972"/>
                    </a:lnTo>
                    <a:cubicBezTo>
                      <a:pt x="-28" y="37504"/>
                      <a:pt x="-238" y="38577"/>
                      <a:pt x="294" y="39369"/>
                    </a:cubicBezTo>
                    <a:cubicBezTo>
                      <a:pt x="700" y="39972"/>
                      <a:pt x="1440" y="40256"/>
                      <a:pt x="2145" y="40081"/>
                    </a:cubicBezTo>
                    <a:lnTo>
                      <a:pt x="23562" y="40081"/>
                    </a:lnTo>
                    <a:cubicBezTo>
                      <a:pt x="24611" y="40081"/>
                      <a:pt x="25462" y="40931"/>
                      <a:pt x="25462" y="41981"/>
                    </a:cubicBezTo>
                    <a:lnTo>
                      <a:pt x="25462" y="76525"/>
                    </a:lnTo>
                    <a:cubicBezTo>
                      <a:pt x="25462" y="77574"/>
                      <a:pt x="26313" y="78424"/>
                      <a:pt x="27362" y="78424"/>
                    </a:cubicBezTo>
                    <a:lnTo>
                      <a:pt x="50161" y="78424"/>
                    </a:lnTo>
                    <a:cubicBezTo>
                      <a:pt x="51210" y="78424"/>
                      <a:pt x="52061" y="77574"/>
                      <a:pt x="52061" y="76525"/>
                    </a:cubicBezTo>
                    <a:lnTo>
                      <a:pt x="52061" y="41981"/>
                    </a:lnTo>
                    <a:cubicBezTo>
                      <a:pt x="52061" y="40931"/>
                      <a:pt x="52912" y="40081"/>
                      <a:pt x="53961" y="40081"/>
                    </a:cubicBezTo>
                    <a:lnTo>
                      <a:pt x="75378" y="40081"/>
                    </a:lnTo>
                    <a:cubicBezTo>
                      <a:pt x="76304" y="40311"/>
                      <a:pt x="77242" y="39748"/>
                      <a:pt x="77472" y="38822"/>
                    </a:cubicBezTo>
                    <a:cubicBezTo>
                      <a:pt x="77648" y="38117"/>
                      <a:pt x="77363" y="37377"/>
                      <a:pt x="76760" y="36972"/>
                    </a:cubicBezTo>
                    <a:close/>
                  </a:path>
                </a:pathLst>
              </a:custGeom>
              <a:solidFill>
                <a:schemeClr val="bg1"/>
              </a:solidFill>
              <a:ln w="16933"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C02D8D34-2CB3-4DBF-AA9C-2B34027943A1}"/>
                  </a:ext>
                </a:extLst>
              </p:cNvPr>
              <p:cNvSpPr/>
              <p:nvPr/>
            </p:nvSpPr>
            <p:spPr>
              <a:xfrm>
                <a:off x="10710485" y="2910528"/>
                <a:ext cx="78478" cy="77752"/>
              </a:xfrm>
              <a:custGeom>
                <a:avLst/>
                <a:gdLst>
                  <a:gd name="connsiteX0" fmla="*/ 36781 w 78478"/>
                  <a:gd name="connsiteY0" fmla="*/ 1331 h 77752"/>
                  <a:gd name="connsiteX1" fmla="*/ 510 w 78478"/>
                  <a:gd name="connsiteY1" fmla="*/ 38121 h 77752"/>
                  <a:gd name="connsiteX2" fmla="*/ 510 w 78478"/>
                  <a:gd name="connsiteY2" fmla="*/ 40711 h 77752"/>
                  <a:gd name="connsiteX3" fmla="*/ 36781 w 78478"/>
                  <a:gd name="connsiteY3" fmla="*/ 77155 h 77752"/>
                  <a:gd name="connsiteX4" fmla="*/ 39467 w 78478"/>
                  <a:gd name="connsiteY4" fmla="*/ 77237 h 77752"/>
                  <a:gd name="connsiteX5" fmla="*/ 40063 w 78478"/>
                  <a:gd name="connsiteY5" fmla="*/ 75774 h 77752"/>
                  <a:gd name="connsiteX6" fmla="*/ 40063 w 78478"/>
                  <a:gd name="connsiteY6" fmla="*/ 54529 h 77752"/>
                  <a:gd name="connsiteX7" fmla="*/ 41963 w 78478"/>
                  <a:gd name="connsiteY7" fmla="*/ 52629 h 77752"/>
                  <a:gd name="connsiteX8" fmla="*/ 76507 w 78478"/>
                  <a:gd name="connsiteY8" fmla="*/ 52629 h 77752"/>
                  <a:gd name="connsiteX9" fmla="*/ 78243 w 78478"/>
                  <a:gd name="connsiteY9" fmla="*/ 50911 h 77752"/>
                  <a:gd name="connsiteX10" fmla="*/ 78234 w 78478"/>
                  <a:gd name="connsiteY10" fmla="*/ 50729 h 77752"/>
                  <a:gd name="connsiteX11" fmla="*/ 78234 w 78478"/>
                  <a:gd name="connsiteY11" fmla="*/ 27930 h 77752"/>
                  <a:gd name="connsiteX12" fmla="*/ 77637 w 78478"/>
                  <a:gd name="connsiteY12" fmla="*/ 25562 h 77752"/>
                  <a:gd name="connsiteX13" fmla="*/ 77025 w 78478"/>
                  <a:gd name="connsiteY13" fmla="*/ 25339 h 77752"/>
                  <a:gd name="connsiteX14" fmla="*/ 42481 w 78478"/>
                  <a:gd name="connsiteY14" fmla="*/ 25339 h 77752"/>
                  <a:gd name="connsiteX15" fmla="*/ 40590 w 78478"/>
                  <a:gd name="connsiteY15" fmla="*/ 23794 h 77752"/>
                  <a:gd name="connsiteX16" fmla="*/ 40581 w 78478"/>
                  <a:gd name="connsiteY16" fmla="*/ 23612 h 77752"/>
                  <a:gd name="connsiteX17" fmla="*/ 40581 w 78478"/>
                  <a:gd name="connsiteY17" fmla="*/ 2713 h 77752"/>
                  <a:gd name="connsiteX18" fmla="*/ 39372 w 78478"/>
                  <a:gd name="connsiteY18" fmla="*/ 122 h 77752"/>
                  <a:gd name="connsiteX19" fmla="*/ 36781 w 78478"/>
                  <a:gd name="connsiteY19" fmla="*/ 1331 h 7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478" h="77752">
                    <a:moveTo>
                      <a:pt x="36781" y="1331"/>
                    </a:moveTo>
                    <a:lnTo>
                      <a:pt x="510" y="38121"/>
                    </a:lnTo>
                    <a:cubicBezTo>
                      <a:pt x="-170" y="38850"/>
                      <a:pt x="-170" y="39982"/>
                      <a:pt x="510" y="40711"/>
                    </a:cubicBezTo>
                    <a:lnTo>
                      <a:pt x="36781" y="77155"/>
                    </a:lnTo>
                    <a:cubicBezTo>
                      <a:pt x="37501" y="77919"/>
                      <a:pt x="38703" y="77955"/>
                      <a:pt x="39467" y="77237"/>
                    </a:cubicBezTo>
                    <a:cubicBezTo>
                      <a:pt x="39869" y="76858"/>
                      <a:pt x="40086" y="76325"/>
                      <a:pt x="40063" y="75774"/>
                    </a:cubicBezTo>
                    <a:lnTo>
                      <a:pt x="40063" y="54529"/>
                    </a:lnTo>
                    <a:cubicBezTo>
                      <a:pt x="40063" y="53480"/>
                      <a:pt x="40914" y="52629"/>
                      <a:pt x="41963" y="52629"/>
                    </a:cubicBezTo>
                    <a:lnTo>
                      <a:pt x="76507" y="52629"/>
                    </a:lnTo>
                    <a:cubicBezTo>
                      <a:pt x="77461" y="52634"/>
                      <a:pt x="78238" y="51865"/>
                      <a:pt x="78243" y="50911"/>
                    </a:cubicBezTo>
                    <a:cubicBezTo>
                      <a:pt x="78243" y="50850"/>
                      <a:pt x="78240" y="50789"/>
                      <a:pt x="78234" y="50729"/>
                    </a:cubicBezTo>
                    <a:lnTo>
                      <a:pt x="78234" y="27930"/>
                    </a:lnTo>
                    <a:cubicBezTo>
                      <a:pt x="78723" y="27111"/>
                      <a:pt x="78456" y="26051"/>
                      <a:pt x="77637" y="25562"/>
                    </a:cubicBezTo>
                    <a:cubicBezTo>
                      <a:pt x="77449" y="25450"/>
                      <a:pt x="77241" y="25374"/>
                      <a:pt x="77025" y="25339"/>
                    </a:cubicBezTo>
                    <a:lnTo>
                      <a:pt x="42481" y="25339"/>
                    </a:lnTo>
                    <a:cubicBezTo>
                      <a:pt x="41532" y="25435"/>
                      <a:pt x="40685" y="24743"/>
                      <a:pt x="40590" y="23794"/>
                    </a:cubicBezTo>
                    <a:cubicBezTo>
                      <a:pt x="40584" y="23733"/>
                      <a:pt x="40581" y="23673"/>
                      <a:pt x="40581" y="23612"/>
                    </a:cubicBezTo>
                    <a:lnTo>
                      <a:pt x="40581" y="2713"/>
                    </a:lnTo>
                    <a:cubicBezTo>
                      <a:pt x="40963" y="1664"/>
                      <a:pt x="40421" y="504"/>
                      <a:pt x="39372" y="122"/>
                    </a:cubicBezTo>
                    <a:cubicBezTo>
                      <a:pt x="38323" y="-259"/>
                      <a:pt x="37163" y="282"/>
                      <a:pt x="36781" y="1331"/>
                    </a:cubicBezTo>
                    <a:close/>
                  </a:path>
                </a:pathLst>
              </a:custGeom>
              <a:solidFill>
                <a:schemeClr val="bg1"/>
              </a:solidFill>
              <a:ln w="16933"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F244995B-FC43-4E41-B403-59E46B78F1A1}"/>
                  </a:ext>
                </a:extLst>
              </p:cNvPr>
              <p:cNvSpPr/>
              <p:nvPr/>
            </p:nvSpPr>
            <p:spPr>
              <a:xfrm>
                <a:off x="10880079" y="2911424"/>
                <a:ext cx="78588" cy="76707"/>
              </a:xfrm>
              <a:custGeom>
                <a:avLst/>
                <a:gdLst>
                  <a:gd name="connsiteX0" fmla="*/ 41289 w 78588"/>
                  <a:gd name="connsiteY0" fmla="*/ 76260 h 76707"/>
                  <a:gd name="connsiteX1" fmla="*/ 78078 w 78588"/>
                  <a:gd name="connsiteY1" fmla="*/ 39643 h 76707"/>
                  <a:gd name="connsiteX2" fmla="*/ 78078 w 78588"/>
                  <a:gd name="connsiteY2" fmla="*/ 37053 h 76707"/>
                  <a:gd name="connsiteX3" fmla="*/ 41289 w 78588"/>
                  <a:gd name="connsiteY3" fmla="*/ 436 h 76707"/>
                  <a:gd name="connsiteX4" fmla="*/ 38613 w 78588"/>
                  <a:gd name="connsiteY4" fmla="*/ 689 h 76707"/>
                  <a:gd name="connsiteX5" fmla="*/ 38180 w 78588"/>
                  <a:gd name="connsiteY5" fmla="*/ 1818 h 76707"/>
                  <a:gd name="connsiteX6" fmla="*/ 38180 w 78588"/>
                  <a:gd name="connsiteY6" fmla="*/ 23408 h 76707"/>
                  <a:gd name="connsiteX7" fmla="*/ 36461 w 78588"/>
                  <a:gd name="connsiteY7" fmla="*/ 25143 h 76707"/>
                  <a:gd name="connsiteX8" fmla="*/ 36280 w 78588"/>
                  <a:gd name="connsiteY8" fmla="*/ 25135 h 76707"/>
                  <a:gd name="connsiteX9" fmla="*/ 1736 w 78588"/>
                  <a:gd name="connsiteY9" fmla="*/ 25135 h 76707"/>
                  <a:gd name="connsiteX10" fmla="*/ 0 w 78588"/>
                  <a:gd name="connsiteY10" fmla="*/ 26853 h 76707"/>
                  <a:gd name="connsiteX11" fmla="*/ 9 w 78588"/>
                  <a:gd name="connsiteY11" fmla="*/ 27035 h 76707"/>
                  <a:gd name="connsiteX12" fmla="*/ 9 w 78588"/>
                  <a:gd name="connsiteY12" fmla="*/ 49834 h 76707"/>
                  <a:gd name="connsiteX13" fmla="*/ 1555 w 78588"/>
                  <a:gd name="connsiteY13" fmla="*/ 51725 h 76707"/>
                  <a:gd name="connsiteX14" fmla="*/ 1736 w 78588"/>
                  <a:gd name="connsiteY14" fmla="*/ 51734 h 76707"/>
                  <a:gd name="connsiteX15" fmla="*/ 36280 w 78588"/>
                  <a:gd name="connsiteY15" fmla="*/ 51734 h 76707"/>
                  <a:gd name="connsiteX16" fmla="*/ 38180 w 78588"/>
                  <a:gd name="connsiteY16" fmla="*/ 53634 h 76707"/>
                  <a:gd name="connsiteX17" fmla="*/ 38180 w 78588"/>
                  <a:gd name="connsiteY17" fmla="*/ 75051 h 76707"/>
                  <a:gd name="connsiteX18" fmla="*/ 40308 w 78588"/>
                  <a:gd name="connsiteY18" fmla="*/ 76692 h 76707"/>
                  <a:gd name="connsiteX19" fmla="*/ 41289 w 78588"/>
                  <a:gd name="connsiteY19" fmla="*/ 76260 h 7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588" h="76707">
                    <a:moveTo>
                      <a:pt x="41289" y="76260"/>
                    </a:moveTo>
                    <a:lnTo>
                      <a:pt x="78078" y="39643"/>
                    </a:lnTo>
                    <a:cubicBezTo>
                      <a:pt x="78759" y="38914"/>
                      <a:pt x="78759" y="37782"/>
                      <a:pt x="78078" y="37053"/>
                    </a:cubicBezTo>
                    <a:lnTo>
                      <a:pt x="41289" y="436"/>
                    </a:lnTo>
                    <a:cubicBezTo>
                      <a:pt x="40480" y="-233"/>
                      <a:pt x="39282" y="-119"/>
                      <a:pt x="38613" y="689"/>
                    </a:cubicBezTo>
                    <a:cubicBezTo>
                      <a:pt x="38351" y="1008"/>
                      <a:pt x="38197" y="1404"/>
                      <a:pt x="38180" y="1818"/>
                    </a:cubicBezTo>
                    <a:lnTo>
                      <a:pt x="38180" y="23408"/>
                    </a:lnTo>
                    <a:cubicBezTo>
                      <a:pt x="38185" y="24362"/>
                      <a:pt x="37415" y="25139"/>
                      <a:pt x="36461" y="25143"/>
                    </a:cubicBezTo>
                    <a:cubicBezTo>
                      <a:pt x="36401" y="25144"/>
                      <a:pt x="36340" y="25141"/>
                      <a:pt x="36280" y="25135"/>
                    </a:cubicBezTo>
                    <a:lnTo>
                      <a:pt x="1736" y="25135"/>
                    </a:lnTo>
                    <a:cubicBezTo>
                      <a:pt x="783" y="25130"/>
                      <a:pt x="5" y="25899"/>
                      <a:pt x="0" y="26853"/>
                    </a:cubicBezTo>
                    <a:cubicBezTo>
                      <a:pt x="0" y="26914"/>
                      <a:pt x="2" y="26974"/>
                      <a:pt x="9" y="27035"/>
                    </a:cubicBezTo>
                    <a:lnTo>
                      <a:pt x="9" y="49834"/>
                    </a:lnTo>
                    <a:cubicBezTo>
                      <a:pt x="-86" y="50783"/>
                      <a:pt x="605" y="51630"/>
                      <a:pt x="1555" y="51725"/>
                    </a:cubicBezTo>
                    <a:cubicBezTo>
                      <a:pt x="1615" y="51731"/>
                      <a:pt x="1675" y="51734"/>
                      <a:pt x="1736" y="51734"/>
                    </a:cubicBezTo>
                    <a:lnTo>
                      <a:pt x="36280" y="51734"/>
                    </a:lnTo>
                    <a:cubicBezTo>
                      <a:pt x="37330" y="51734"/>
                      <a:pt x="38180" y="52584"/>
                      <a:pt x="38180" y="53634"/>
                    </a:cubicBezTo>
                    <a:lnTo>
                      <a:pt x="38180" y="75051"/>
                    </a:lnTo>
                    <a:cubicBezTo>
                      <a:pt x="38315" y="76092"/>
                      <a:pt x="39266" y="76826"/>
                      <a:pt x="40308" y="76692"/>
                    </a:cubicBezTo>
                    <a:cubicBezTo>
                      <a:pt x="40669" y="76645"/>
                      <a:pt x="41011" y="76495"/>
                      <a:pt x="41289" y="76260"/>
                    </a:cubicBezTo>
                    <a:close/>
                  </a:path>
                </a:pathLst>
              </a:custGeom>
              <a:solidFill>
                <a:schemeClr val="bg1"/>
              </a:solidFill>
              <a:ln w="16933"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4C05BDCD-30B5-46AA-9B9C-B2CA0115C873}"/>
                  </a:ext>
                </a:extLst>
              </p:cNvPr>
              <p:cNvSpPr/>
              <p:nvPr/>
            </p:nvSpPr>
            <p:spPr>
              <a:xfrm>
                <a:off x="10785439" y="2904652"/>
                <a:ext cx="96377" cy="166792"/>
              </a:xfrm>
              <a:custGeom>
                <a:avLst/>
                <a:gdLst>
                  <a:gd name="connsiteX0" fmla="*/ 96377 w 96377"/>
                  <a:gd name="connsiteY0" fmla="*/ 48487 h 166792"/>
                  <a:gd name="connsiteX1" fmla="*/ 48487 w 96377"/>
                  <a:gd name="connsiteY1" fmla="*/ 1 h 166792"/>
                  <a:gd name="connsiteX2" fmla="*/ 1 w 96377"/>
                  <a:gd name="connsiteY2" fmla="*/ 47890 h 166792"/>
                  <a:gd name="connsiteX3" fmla="*/ 35234 w 96377"/>
                  <a:gd name="connsiteY3" fmla="*/ 94604 h 166792"/>
                  <a:gd name="connsiteX4" fmla="*/ 35234 w 96377"/>
                  <a:gd name="connsiteY4" fmla="*/ 111012 h 166792"/>
                  <a:gd name="connsiteX5" fmla="*/ 22553 w 96377"/>
                  <a:gd name="connsiteY5" fmla="*/ 150810 h 166792"/>
                  <a:gd name="connsiteX6" fmla="*/ 62351 w 96377"/>
                  <a:gd name="connsiteY6" fmla="*/ 163490 h 166792"/>
                  <a:gd name="connsiteX7" fmla="*/ 75032 w 96377"/>
                  <a:gd name="connsiteY7" fmla="*/ 123693 h 166792"/>
                  <a:gd name="connsiteX8" fmla="*/ 62351 w 96377"/>
                  <a:gd name="connsiteY8" fmla="*/ 111012 h 166792"/>
                  <a:gd name="connsiteX9" fmla="*/ 62351 w 96377"/>
                  <a:gd name="connsiteY9" fmla="*/ 93740 h 166792"/>
                  <a:gd name="connsiteX10" fmla="*/ 96377 w 96377"/>
                  <a:gd name="connsiteY10" fmla="*/ 48487 h 16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377" h="166792">
                    <a:moveTo>
                      <a:pt x="96377" y="48487"/>
                    </a:moveTo>
                    <a:cubicBezTo>
                      <a:pt x="96541" y="21874"/>
                      <a:pt x="75101" y="166"/>
                      <a:pt x="48487" y="1"/>
                    </a:cubicBezTo>
                    <a:cubicBezTo>
                      <a:pt x="21874" y="-164"/>
                      <a:pt x="166" y="21277"/>
                      <a:pt x="1" y="47890"/>
                    </a:cubicBezTo>
                    <a:cubicBezTo>
                      <a:pt x="-134" y="69625"/>
                      <a:pt x="14299" y="88761"/>
                      <a:pt x="35234" y="94604"/>
                    </a:cubicBezTo>
                    <a:lnTo>
                      <a:pt x="35234" y="111012"/>
                    </a:lnTo>
                    <a:cubicBezTo>
                      <a:pt x="20743" y="118499"/>
                      <a:pt x="15065" y="136319"/>
                      <a:pt x="22553" y="150810"/>
                    </a:cubicBezTo>
                    <a:cubicBezTo>
                      <a:pt x="30041" y="165301"/>
                      <a:pt x="47860" y="170979"/>
                      <a:pt x="62351" y="163490"/>
                    </a:cubicBezTo>
                    <a:cubicBezTo>
                      <a:pt x="76842" y="156002"/>
                      <a:pt x="82519" y="138184"/>
                      <a:pt x="75032" y="123693"/>
                    </a:cubicBezTo>
                    <a:cubicBezTo>
                      <a:pt x="72222" y="118254"/>
                      <a:pt x="67790" y="113822"/>
                      <a:pt x="62351" y="111012"/>
                    </a:cubicBezTo>
                    <a:lnTo>
                      <a:pt x="62351" y="93740"/>
                    </a:lnTo>
                    <a:cubicBezTo>
                      <a:pt x="82359" y="87705"/>
                      <a:pt x="96135" y="69385"/>
                      <a:pt x="96377" y="48487"/>
                    </a:cubicBezTo>
                    <a:close/>
                  </a:path>
                </a:pathLst>
              </a:custGeom>
              <a:solidFill>
                <a:srgbClr val="FFFFFF"/>
              </a:solidFill>
              <a:ln w="16933"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3401CA09-AE80-4D87-9714-ED704EBF17D4}"/>
                  </a:ext>
                </a:extLst>
              </p:cNvPr>
              <p:cNvSpPr/>
              <p:nvPr/>
            </p:nvSpPr>
            <p:spPr>
              <a:xfrm>
                <a:off x="10805819" y="2924986"/>
                <a:ext cx="55961" cy="55961"/>
              </a:xfrm>
              <a:custGeom>
                <a:avLst/>
                <a:gdLst>
                  <a:gd name="connsiteX0" fmla="*/ 55961 w 55961"/>
                  <a:gd name="connsiteY0" fmla="*/ 27981 h 55961"/>
                  <a:gd name="connsiteX1" fmla="*/ 27981 w 55961"/>
                  <a:gd name="connsiteY1" fmla="*/ 55961 h 55961"/>
                  <a:gd name="connsiteX2" fmla="*/ 0 w 55961"/>
                  <a:gd name="connsiteY2" fmla="*/ 27981 h 55961"/>
                  <a:gd name="connsiteX3" fmla="*/ 27981 w 55961"/>
                  <a:gd name="connsiteY3" fmla="*/ 0 h 55961"/>
                  <a:gd name="connsiteX4" fmla="*/ 55961 w 55961"/>
                  <a:gd name="connsiteY4" fmla="*/ 27981 h 5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1" h="55961">
                    <a:moveTo>
                      <a:pt x="55961" y="27981"/>
                    </a:moveTo>
                    <a:cubicBezTo>
                      <a:pt x="55961" y="43434"/>
                      <a:pt x="43434" y="55961"/>
                      <a:pt x="27981" y="55961"/>
                    </a:cubicBezTo>
                    <a:cubicBezTo>
                      <a:pt x="12527" y="55961"/>
                      <a:pt x="0" y="43434"/>
                      <a:pt x="0" y="27981"/>
                    </a:cubicBezTo>
                    <a:cubicBezTo>
                      <a:pt x="0" y="12527"/>
                      <a:pt x="12527" y="0"/>
                      <a:pt x="27981" y="0"/>
                    </a:cubicBezTo>
                    <a:cubicBezTo>
                      <a:pt x="43434" y="0"/>
                      <a:pt x="55961" y="12527"/>
                      <a:pt x="55961" y="27981"/>
                    </a:cubicBezTo>
                    <a:close/>
                  </a:path>
                </a:pathLst>
              </a:custGeom>
              <a:solidFill>
                <a:schemeClr val="tx2"/>
              </a:solidFill>
              <a:ln w="16933" cap="flat">
                <a:noFill/>
                <a:prstDash val="solid"/>
                <a:miter/>
              </a:ln>
            </p:spPr>
            <p:txBody>
              <a:bodyPr rtlCol="0" anchor="ctr"/>
              <a:lstStyle/>
              <a:p>
                <a:endParaRPr lang="en-IN"/>
              </a:p>
            </p:txBody>
          </p:sp>
        </p:grpSp>
        <p:sp>
          <p:nvSpPr>
            <p:cNvPr id="294" name="TextBox 293">
              <a:extLst>
                <a:ext uri="{FF2B5EF4-FFF2-40B4-BE49-F238E27FC236}">
                  <a16:creationId xmlns:a16="http://schemas.microsoft.com/office/drawing/2014/main" id="{FC1D6958-FD35-4B49-9068-5C69A7988EE9}"/>
                </a:ext>
              </a:extLst>
            </p:cNvPr>
            <p:cNvSpPr txBox="1"/>
            <p:nvPr/>
          </p:nvSpPr>
          <p:spPr>
            <a:xfrm>
              <a:off x="7644256" y="324175"/>
              <a:ext cx="246862"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ACR</a:t>
              </a:r>
            </a:p>
          </p:txBody>
        </p:sp>
        <p:sp>
          <p:nvSpPr>
            <p:cNvPr id="296" name="Rectangle: Rounded Corners 295">
              <a:extLst>
                <a:ext uri="{FF2B5EF4-FFF2-40B4-BE49-F238E27FC236}">
                  <a16:creationId xmlns:a16="http://schemas.microsoft.com/office/drawing/2014/main" id="{0DEA189E-2201-430C-91A2-101C961E0746}"/>
                </a:ext>
              </a:extLst>
            </p:cNvPr>
            <p:cNvSpPr/>
            <p:nvPr/>
          </p:nvSpPr>
          <p:spPr bwMode="auto">
            <a:xfrm>
              <a:off x="7537825" y="520939"/>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290" name="TextBox 289">
              <a:extLst>
                <a:ext uri="{FF2B5EF4-FFF2-40B4-BE49-F238E27FC236}">
                  <a16:creationId xmlns:a16="http://schemas.microsoft.com/office/drawing/2014/main" id="{9A3D6997-AC22-4018-ADCE-9148DE72A4FD}"/>
                </a:ext>
              </a:extLst>
            </p:cNvPr>
            <p:cNvSpPr txBox="1"/>
            <p:nvPr/>
          </p:nvSpPr>
          <p:spPr>
            <a:xfrm>
              <a:off x="8205758" y="865835"/>
              <a:ext cx="453649" cy="184666"/>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DevOps</a:t>
              </a:r>
            </a:p>
          </p:txBody>
        </p:sp>
        <p:sp>
          <p:nvSpPr>
            <p:cNvPr id="292" name="Rectangle: Rounded Corners 291">
              <a:extLst>
                <a:ext uri="{FF2B5EF4-FFF2-40B4-BE49-F238E27FC236}">
                  <a16:creationId xmlns:a16="http://schemas.microsoft.com/office/drawing/2014/main" id="{7FAD66D2-5AD0-44CA-A78D-4E9617FBDA51}"/>
                </a:ext>
              </a:extLst>
            </p:cNvPr>
            <p:cNvSpPr/>
            <p:nvPr/>
          </p:nvSpPr>
          <p:spPr bwMode="auto">
            <a:xfrm>
              <a:off x="8202721" y="1108766"/>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293" name="Graphic 133">
              <a:extLst>
                <a:ext uri="{FF2B5EF4-FFF2-40B4-BE49-F238E27FC236}">
                  <a16:creationId xmlns:a16="http://schemas.microsoft.com/office/drawing/2014/main" id="{653AF419-E71C-41B4-8813-7C505F39DD86}"/>
                </a:ext>
              </a:extLst>
            </p:cNvPr>
            <p:cNvSpPr/>
            <p:nvPr/>
          </p:nvSpPr>
          <p:spPr>
            <a:xfrm>
              <a:off x="8293145" y="1199190"/>
              <a:ext cx="276352" cy="276697"/>
            </a:xfrm>
            <a:custGeom>
              <a:avLst/>
              <a:gdLst>
                <a:gd name="connsiteX0" fmla="*/ 276352 w 276352"/>
                <a:gd name="connsiteY0" fmla="*/ 51816 h 276697"/>
                <a:gd name="connsiteX1" fmla="*/ 276352 w 276352"/>
                <a:gd name="connsiteY1" fmla="*/ 220045 h 276697"/>
                <a:gd name="connsiteX2" fmla="*/ 207264 w 276352"/>
                <a:gd name="connsiteY2" fmla="*/ 276697 h 276697"/>
                <a:gd name="connsiteX3" fmla="*/ 100178 w 276352"/>
                <a:gd name="connsiteY3" fmla="*/ 237663 h 276697"/>
                <a:gd name="connsiteX4" fmla="*/ 100178 w 276352"/>
                <a:gd name="connsiteY4" fmla="*/ 276352 h 276697"/>
                <a:gd name="connsiteX5" fmla="*/ 39553 w 276352"/>
                <a:gd name="connsiteY5" fmla="*/ 197074 h 276697"/>
                <a:gd name="connsiteX6" fmla="*/ 216245 w 276352"/>
                <a:gd name="connsiteY6" fmla="*/ 210891 h 276697"/>
                <a:gd name="connsiteX7" fmla="*/ 216245 w 276352"/>
                <a:gd name="connsiteY7" fmla="*/ 59416 h 276697"/>
                <a:gd name="connsiteX8" fmla="*/ 217454 w 276352"/>
                <a:gd name="connsiteY8" fmla="*/ 60279 h 276697"/>
                <a:gd name="connsiteX9" fmla="*/ 118313 w 276352"/>
                <a:gd name="connsiteY9" fmla="*/ 0 h 276697"/>
                <a:gd name="connsiteX10" fmla="*/ 118313 w 276352"/>
                <a:gd name="connsiteY10" fmla="*/ 39553 h 276697"/>
                <a:gd name="connsiteX11" fmla="*/ 27290 w 276352"/>
                <a:gd name="connsiteY11" fmla="*/ 66324 h 276697"/>
                <a:gd name="connsiteX12" fmla="*/ 0 w 276352"/>
                <a:gd name="connsiteY12" fmla="*/ 101387 h 276697"/>
                <a:gd name="connsiteX13" fmla="*/ 0 w 276352"/>
                <a:gd name="connsiteY13" fmla="*/ 181011 h 276697"/>
                <a:gd name="connsiteX14" fmla="*/ 39035 w 276352"/>
                <a:gd name="connsiteY14" fmla="*/ 198283 h 276697"/>
                <a:gd name="connsiteX15" fmla="*/ 39035 w 276352"/>
                <a:gd name="connsiteY15" fmla="*/ 96205 h 27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6352" h="276697">
                  <a:moveTo>
                    <a:pt x="276352" y="51816"/>
                  </a:moveTo>
                  <a:lnTo>
                    <a:pt x="276352" y="220045"/>
                  </a:lnTo>
                  <a:lnTo>
                    <a:pt x="207264" y="276697"/>
                  </a:lnTo>
                  <a:lnTo>
                    <a:pt x="100178" y="237663"/>
                  </a:lnTo>
                  <a:lnTo>
                    <a:pt x="100178" y="276352"/>
                  </a:lnTo>
                  <a:lnTo>
                    <a:pt x="39553" y="197074"/>
                  </a:lnTo>
                  <a:lnTo>
                    <a:pt x="216245" y="210891"/>
                  </a:lnTo>
                  <a:lnTo>
                    <a:pt x="216245" y="59416"/>
                  </a:lnTo>
                  <a:close/>
                  <a:moveTo>
                    <a:pt x="217454" y="60279"/>
                  </a:moveTo>
                  <a:lnTo>
                    <a:pt x="118313" y="0"/>
                  </a:lnTo>
                  <a:lnTo>
                    <a:pt x="118313" y="39553"/>
                  </a:lnTo>
                  <a:lnTo>
                    <a:pt x="27290" y="66324"/>
                  </a:lnTo>
                  <a:lnTo>
                    <a:pt x="0" y="101387"/>
                  </a:lnTo>
                  <a:lnTo>
                    <a:pt x="0" y="181011"/>
                  </a:lnTo>
                  <a:lnTo>
                    <a:pt x="39035" y="198283"/>
                  </a:lnTo>
                  <a:lnTo>
                    <a:pt x="39035" y="96205"/>
                  </a:lnTo>
                  <a:close/>
                </a:path>
              </a:pathLst>
            </a:custGeom>
            <a:solidFill>
              <a:schemeClr val="tx2"/>
            </a:solidFill>
            <a:ln w="16933" cap="flat">
              <a:noFill/>
              <a:prstDash val="solid"/>
              <a:miter/>
            </a:ln>
          </p:spPr>
          <p:txBody>
            <a:bodyPr rtlCol="0" anchor="ctr"/>
            <a:lstStyle/>
            <a:p>
              <a:endParaRPr lang="en-IN"/>
            </a:p>
          </p:txBody>
        </p:sp>
        <p:sp>
          <p:nvSpPr>
            <p:cNvPr id="280" name="TextBox 279">
              <a:extLst>
                <a:ext uri="{FF2B5EF4-FFF2-40B4-BE49-F238E27FC236}">
                  <a16:creationId xmlns:a16="http://schemas.microsoft.com/office/drawing/2014/main" id="{051AFA84-8427-4A24-BCD8-63D7B4451D47}"/>
                </a:ext>
              </a:extLst>
            </p:cNvPr>
            <p:cNvSpPr txBox="1"/>
            <p:nvPr/>
          </p:nvSpPr>
          <p:spPr>
            <a:xfrm>
              <a:off x="9213041" y="664046"/>
              <a:ext cx="498534" cy="387798"/>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Load</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Balancer</a:t>
              </a:r>
              <a:br>
                <a:rPr kumimoji="0" lang="en-US" sz="1000" b="0" i="0" u="none" strike="noStrike" kern="1200" cap="none" spc="0" normalizeH="0" baseline="0" noProof="0">
                  <a:ln>
                    <a:noFill/>
                  </a:ln>
                  <a:effectLst/>
                  <a:uLnTx/>
                  <a:uFillTx/>
                  <a:latin typeface="Segoe UI"/>
                  <a:ea typeface="+mn-ea"/>
                  <a:cs typeface="+mn-cs"/>
                </a:rPr>
              </a:br>
              <a:r>
                <a:rPr kumimoji="0" lang="en-US" sz="800" b="0" i="1" u="none" strike="noStrike" kern="1200" cap="none" spc="0" normalizeH="0" baseline="0" noProof="0">
                  <a:ln>
                    <a:noFill/>
                  </a:ln>
                  <a:effectLst/>
                  <a:uLnTx/>
                  <a:uFillTx/>
                  <a:ea typeface="+mn-ea"/>
                  <a:cs typeface="+mn-cs"/>
                </a:rPr>
                <a:t>External</a:t>
              </a:r>
              <a:endParaRPr kumimoji="0" lang="en-US" sz="1000" b="0" i="1" u="none" strike="noStrike" kern="1200" cap="none" spc="0" normalizeH="0" baseline="0" noProof="0">
                <a:ln>
                  <a:noFill/>
                </a:ln>
                <a:effectLst/>
                <a:uLnTx/>
                <a:uFillTx/>
                <a:ea typeface="+mn-ea"/>
                <a:cs typeface="+mn-cs"/>
              </a:endParaRPr>
            </a:p>
          </p:txBody>
        </p:sp>
        <p:sp>
          <p:nvSpPr>
            <p:cNvPr id="282" name="Rectangle: Rounded Corners 281">
              <a:extLst>
                <a:ext uri="{FF2B5EF4-FFF2-40B4-BE49-F238E27FC236}">
                  <a16:creationId xmlns:a16="http://schemas.microsoft.com/office/drawing/2014/main" id="{00C8CD70-B6DC-4B8F-8D37-7651ED3C32BD}"/>
                </a:ext>
              </a:extLst>
            </p:cNvPr>
            <p:cNvSpPr/>
            <p:nvPr/>
          </p:nvSpPr>
          <p:spPr bwMode="auto">
            <a:xfrm>
              <a:off x="9234195" y="1108766"/>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283" name="Group 282">
              <a:extLst>
                <a:ext uri="{FF2B5EF4-FFF2-40B4-BE49-F238E27FC236}">
                  <a16:creationId xmlns:a16="http://schemas.microsoft.com/office/drawing/2014/main" id="{3AB7BC83-1BB1-4720-8506-0FA3AE9CF396}"/>
                </a:ext>
              </a:extLst>
            </p:cNvPr>
            <p:cNvGrpSpPr/>
            <p:nvPr/>
          </p:nvGrpSpPr>
          <p:grpSpPr>
            <a:xfrm>
              <a:off x="9307320" y="1181892"/>
              <a:ext cx="310950" cy="310949"/>
              <a:chOff x="10678152" y="2797665"/>
              <a:chExt cx="310950" cy="310949"/>
            </a:xfrm>
          </p:grpSpPr>
          <p:sp>
            <p:nvSpPr>
              <p:cNvPr id="284" name="Freeform: Shape 283">
                <a:extLst>
                  <a:ext uri="{FF2B5EF4-FFF2-40B4-BE49-F238E27FC236}">
                    <a16:creationId xmlns:a16="http://schemas.microsoft.com/office/drawing/2014/main" id="{0AAF27F6-D123-46F2-9E3C-E3A48A9602B7}"/>
                  </a:ext>
                </a:extLst>
              </p:cNvPr>
              <p:cNvSpPr/>
              <p:nvPr/>
            </p:nvSpPr>
            <p:spPr>
              <a:xfrm>
                <a:off x="10678152" y="2797665"/>
                <a:ext cx="310950" cy="310949"/>
              </a:xfrm>
              <a:custGeom>
                <a:avLst/>
                <a:gdLst>
                  <a:gd name="connsiteX0" fmla="*/ 3136 w 310950"/>
                  <a:gd name="connsiteY0" fmla="*/ 148048 h 310949"/>
                  <a:gd name="connsiteX1" fmla="*/ 148048 w 310950"/>
                  <a:gd name="connsiteY1" fmla="*/ 3136 h 310949"/>
                  <a:gd name="connsiteX2" fmla="*/ 162702 w 310950"/>
                  <a:gd name="connsiteY2" fmla="*/ 2936 h 310949"/>
                  <a:gd name="connsiteX3" fmla="*/ 162902 w 310950"/>
                  <a:gd name="connsiteY3" fmla="*/ 3136 h 310949"/>
                  <a:gd name="connsiteX4" fmla="*/ 307814 w 310950"/>
                  <a:gd name="connsiteY4" fmla="*/ 148048 h 310949"/>
                  <a:gd name="connsiteX5" fmla="*/ 308014 w 310950"/>
                  <a:gd name="connsiteY5" fmla="*/ 162702 h 310949"/>
                  <a:gd name="connsiteX6" fmla="*/ 307814 w 310950"/>
                  <a:gd name="connsiteY6" fmla="*/ 162902 h 310949"/>
                  <a:gd name="connsiteX7" fmla="*/ 162729 w 310950"/>
                  <a:gd name="connsiteY7" fmla="*/ 307987 h 310949"/>
                  <a:gd name="connsiteX8" fmla="*/ 148221 w 310950"/>
                  <a:gd name="connsiteY8" fmla="*/ 307987 h 310949"/>
                  <a:gd name="connsiteX9" fmla="*/ 3136 w 310950"/>
                  <a:gd name="connsiteY9" fmla="*/ 162902 h 310949"/>
                  <a:gd name="connsiteX10" fmla="*/ 2936 w 310950"/>
                  <a:gd name="connsiteY10" fmla="*/ 148247 h 310949"/>
                  <a:gd name="connsiteX11" fmla="*/ 3136 w 310950"/>
                  <a:gd name="connsiteY11" fmla="*/ 148048 h 31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950" h="310949">
                    <a:moveTo>
                      <a:pt x="3136" y="148048"/>
                    </a:moveTo>
                    <a:lnTo>
                      <a:pt x="148048" y="3136"/>
                    </a:lnTo>
                    <a:cubicBezTo>
                      <a:pt x="152039" y="-966"/>
                      <a:pt x="158601" y="-1055"/>
                      <a:pt x="162702" y="2936"/>
                    </a:cubicBezTo>
                    <a:cubicBezTo>
                      <a:pt x="162770" y="3002"/>
                      <a:pt x="162836" y="3068"/>
                      <a:pt x="162902" y="3136"/>
                    </a:cubicBezTo>
                    <a:lnTo>
                      <a:pt x="307814" y="148048"/>
                    </a:lnTo>
                    <a:cubicBezTo>
                      <a:pt x="311916" y="152039"/>
                      <a:pt x="312006" y="158601"/>
                      <a:pt x="308014" y="162702"/>
                    </a:cubicBezTo>
                    <a:cubicBezTo>
                      <a:pt x="307949" y="162770"/>
                      <a:pt x="307881" y="162836"/>
                      <a:pt x="307814" y="162902"/>
                    </a:cubicBezTo>
                    <a:lnTo>
                      <a:pt x="162729" y="307987"/>
                    </a:lnTo>
                    <a:cubicBezTo>
                      <a:pt x="158699" y="311937"/>
                      <a:pt x="152250" y="311937"/>
                      <a:pt x="148221" y="307987"/>
                    </a:cubicBezTo>
                    <a:lnTo>
                      <a:pt x="3136" y="162902"/>
                    </a:lnTo>
                    <a:cubicBezTo>
                      <a:pt x="-966" y="158910"/>
                      <a:pt x="-1055" y="152349"/>
                      <a:pt x="2936" y="148247"/>
                    </a:cubicBezTo>
                    <a:cubicBezTo>
                      <a:pt x="3002" y="148180"/>
                      <a:pt x="3068" y="148113"/>
                      <a:pt x="3136" y="148048"/>
                    </a:cubicBezTo>
                    <a:close/>
                  </a:path>
                </a:pathLst>
              </a:custGeom>
              <a:solidFill>
                <a:schemeClr val="tx2"/>
              </a:solidFill>
              <a:ln w="16933"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D9FE4815-5506-4578-A209-EE25EF5965F5}"/>
                  </a:ext>
                </a:extLst>
              </p:cNvPr>
              <p:cNvSpPr/>
              <p:nvPr/>
            </p:nvSpPr>
            <p:spPr>
              <a:xfrm>
                <a:off x="10794865" y="2829808"/>
                <a:ext cx="77523" cy="78424"/>
              </a:xfrm>
              <a:custGeom>
                <a:avLst/>
                <a:gdLst>
                  <a:gd name="connsiteX0" fmla="*/ 76760 w 77523"/>
                  <a:gd name="connsiteY0" fmla="*/ 36972 h 78424"/>
                  <a:gd name="connsiteX1" fmla="*/ 40143 w 77523"/>
                  <a:gd name="connsiteY1" fmla="*/ 528 h 78424"/>
                  <a:gd name="connsiteX2" fmla="*/ 37380 w 77523"/>
                  <a:gd name="connsiteY2" fmla="*/ 528 h 78424"/>
                  <a:gd name="connsiteX3" fmla="*/ 763 w 77523"/>
                  <a:gd name="connsiteY3" fmla="*/ 36972 h 78424"/>
                  <a:gd name="connsiteX4" fmla="*/ 294 w 77523"/>
                  <a:gd name="connsiteY4" fmla="*/ 39369 h 78424"/>
                  <a:gd name="connsiteX5" fmla="*/ 2145 w 77523"/>
                  <a:gd name="connsiteY5" fmla="*/ 40081 h 78424"/>
                  <a:gd name="connsiteX6" fmla="*/ 23562 w 77523"/>
                  <a:gd name="connsiteY6" fmla="*/ 40081 h 78424"/>
                  <a:gd name="connsiteX7" fmla="*/ 25462 w 77523"/>
                  <a:gd name="connsiteY7" fmla="*/ 41981 h 78424"/>
                  <a:gd name="connsiteX8" fmla="*/ 25462 w 77523"/>
                  <a:gd name="connsiteY8" fmla="*/ 76525 h 78424"/>
                  <a:gd name="connsiteX9" fmla="*/ 27362 w 77523"/>
                  <a:gd name="connsiteY9" fmla="*/ 78424 h 78424"/>
                  <a:gd name="connsiteX10" fmla="*/ 50161 w 77523"/>
                  <a:gd name="connsiteY10" fmla="*/ 78424 h 78424"/>
                  <a:gd name="connsiteX11" fmla="*/ 52061 w 77523"/>
                  <a:gd name="connsiteY11" fmla="*/ 76525 h 78424"/>
                  <a:gd name="connsiteX12" fmla="*/ 52061 w 77523"/>
                  <a:gd name="connsiteY12" fmla="*/ 41981 h 78424"/>
                  <a:gd name="connsiteX13" fmla="*/ 53961 w 77523"/>
                  <a:gd name="connsiteY13" fmla="*/ 40081 h 78424"/>
                  <a:gd name="connsiteX14" fmla="*/ 75378 w 77523"/>
                  <a:gd name="connsiteY14" fmla="*/ 40081 h 78424"/>
                  <a:gd name="connsiteX15" fmla="*/ 77472 w 77523"/>
                  <a:gd name="connsiteY15" fmla="*/ 38822 h 78424"/>
                  <a:gd name="connsiteX16" fmla="*/ 76760 w 77523"/>
                  <a:gd name="connsiteY16" fmla="*/ 36972 h 7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523" h="78424">
                    <a:moveTo>
                      <a:pt x="76760" y="36972"/>
                    </a:moveTo>
                    <a:lnTo>
                      <a:pt x="40143" y="528"/>
                    </a:lnTo>
                    <a:cubicBezTo>
                      <a:pt x="39357" y="-176"/>
                      <a:pt x="38167" y="-176"/>
                      <a:pt x="37380" y="528"/>
                    </a:cubicBezTo>
                    <a:lnTo>
                      <a:pt x="763" y="36972"/>
                    </a:lnTo>
                    <a:cubicBezTo>
                      <a:pt x="-28" y="37504"/>
                      <a:pt x="-238" y="38577"/>
                      <a:pt x="294" y="39369"/>
                    </a:cubicBezTo>
                    <a:cubicBezTo>
                      <a:pt x="700" y="39972"/>
                      <a:pt x="1440" y="40256"/>
                      <a:pt x="2145" y="40081"/>
                    </a:cubicBezTo>
                    <a:lnTo>
                      <a:pt x="23562" y="40081"/>
                    </a:lnTo>
                    <a:cubicBezTo>
                      <a:pt x="24611" y="40081"/>
                      <a:pt x="25462" y="40931"/>
                      <a:pt x="25462" y="41981"/>
                    </a:cubicBezTo>
                    <a:lnTo>
                      <a:pt x="25462" y="76525"/>
                    </a:lnTo>
                    <a:cubicBezTo>
                      <a:pt x="25462" y="77574"/>
                      <a:pt x="26313" y="78424"/>
                      <a:pt x="27362" y="78424"/>
                    </a:cubicBezTo>
                    <a:lnTo>
                      <a:pt x="50161" y="78424"/>
                    </a:lnTo>
                    <a:cubicBezTo>
                      <a:pt x="51210" y="78424"/>
                      <a:pt x="52061" y="77574"/>
                      <a:pt x="52061" y="76525"/>
                    </a:cubicBezTo>
                    <a:lnTo>
                      <a:pt x="52061" y="41981"/>
                    </a:lnTo>
                    <a:cubicBezTo>
                      <a:pt x="52061" y="40931"/>
                      <a:pt x="52912" y="40081"/>
                      <a:pt x="53961" y="40081"/>
                    </a:cubicBezTo>
                    <a:lnTo>
                      <a:pt x="75378" y="40081"/>
                    </a:lnTo>
                    <a:cubicBezTo>
                      <a:pt x="76304" y="40311"/>
                      <a:pt x="77242" y="39748"/>
                      <a:pt x="77472" y="38822"/>
                    </a:cubicBezTo>
                    <a:cubicBezTo>
                      <a:pt x="77648" y="38117"/>
                      <a:pt x="77363" y="37377"/>
                      <a:pt x="76760" y="36972"/>
                    </a:cubicBezTo>
                    <a:close/>
                  </a:path>
                </a:pathLst>
              </a:custGeom>
              <a:solidFill>
                <a:schemeClr val="bg1"/>
              </a:solidFill>
              <a:ln w="16933"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CA3C0EC2-A172-46B1-98A1-FD54EB77410F}"/>
                  </a:ext>
                </a:extLst>
              </p:cNvPr>
              <p:cNvSpPr/>
              <p:nvPr/>
            </p:nvSpPr>
            <p:spPr>
              <a:xfrm>
                <a:off x="10710485" y="2910528"/>
                <a:ext cx="78478" cy="77752"/>
              </a:xfrm>
              <a:custGeom>
                <a:avLst/>
                <a:gdLst>
                  <a:gd name="connsiteX0" fmla="*/ 36781 w 78478"/>
                  <a:gd name="connsiteY0" fmla="*/ 1331 h 77752"/>
                  <a:gd name="connsiteX1" fmla="*/ 510 w 78478"/>
                  <a:gd name="connsiteY1" fmla="*/ 38121 h 77752"/>
                  <a:gd name="connsiteX2" fmla="*/ 510 w 78478"/>
                  <a:gd name="connsiteY2" fmla="*/ 40711 h 77752"/>
                  <a:gd name="connsiteX3" fmla="*/ 36781 w 78478"/>
                  <a:gd name="connsiteY3" fmla="*/ 77155 h 77752"/>
                  <a:gd name="connsiteX4" fmla="*/ 39467 w 78478"/>
                  <a:gd name="connsiteY4" fmla="*/ 77237 h 77752"/>
                  <a:gd name="connsiteX5" fmla="*/ 40063 w 78478"/>
                  <a:gd name="connsiteY5" fmla="*/ 75774 h 77752"/>
                  <a:gd name="connsiteX6" fmla="*/ 40063 w 78478"/>
                  <a:gd name="connsiteY6" fmla="*/ 54529 h 77752"/>
                  <a:gd name="connsiteX7" fmla="*/ 41963 w 78478"/>
                  <a:gd name="connsiteY7" fmla="*/ 52629 h 77752"/>
                  <a:gd name="connsiteX8" fmla="*/ 76507 w 78478"/>
                  <a:gd name="connsiteY8" fmla="*/ 52629 h 77752"/>
                  <a:gd name="connsiteX9" fmla="*/ 78243 w 78478"/>
                  <a:gd name="connsiteY9" fmla="*/ 50911 h 77752"/>
                  <a:gd name="connsiteX10" fmla="*/ 78234 w 78478"/>
                  <a:gd name="connsiteY10" fmla="*/ 50729 h 77752"/>
                  <a:gd name="connsiteX11" fmla="*/ 78234 w 78478"/>
                  <a:gd name="connsiteY11" fmla="*/ 27930 h 77752"/>
                  <a:gd name="connsiteX12" fmla="*/ 77637 w 78478"/>
                  <a:gd name="connsiteY12" fmla="*/ 25562 h 77752"/>
                  <a:gd name="connsiteX13" fmla="*/ 77025 w 78478"/>
                  <a:gd name="connsiteY13" fmla="*/ 25339 h 77752"/>
                  <a:gd name="connsiteX14" fmla="*/ 42481 w 78478"/>
                  <a:gd name="connsiteY14" fmla="*/ 25339 h 77752"/>
                  <a:gd name="connsiteX15" fmla="*/ 40590 w 78478"/>
                  <a:gd name="connsiteY15" fmla="*/ 23794 h 77752"/>
                  <a:gd name="connsiteX16" fmla="*/ 40581 w 78478"/>
                  <a:gd name="connsiteY16" fmla="*/ 23612 h 77752"/>
                  <a:gd name="connsiteX17" fmla="*/ 40581 w 78478"/>
                  <a:gd name="connsiteY17" fmla="*/ 2713 h 77752"/>
                  <a:gd name="connsiteX18" fmla="*/ 39372 w 78478"/>
                  <a:gd name="connsiteY18" fmla="*/ 122 h 77752"/>
                  <a:gd name="connsiteX19" fmla="*/ 36781 w 78478"/>
                  <a:gd name="connsiteY19" fmla="*/ 1331 h 7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478" h="77752">
                    <a:moveTo>
                      <a:pt x="36781" y="1331"/>
                    </a:moveTo>
                    <a:lnTo>
                      <a:pt x="510" y="38121"/>
                    </a:lnTo>
                    <a:cubicBezTo>
                      <a:pt x="-170" y="38850"/>
                      <a:pt x="-170" y="39982"/>
                      <a:pt x="510" y="40711"/>
                    </a:cubicBezTo>
                    <a:lnTo>
                      <a:pt x="36781" y="77155"/>
                    </a:lnTo>
                    <a:cubicBezTo>
                      <a:pt x="37501" y="77919"/>
                      <a:pt x="38703" y="77955"/>
                      <a:pt x="39467" y="77237"/>
                    </a:cubicBezTo>
                    <a:cubicBezTo>
                      <a:pt x="39869" y="76858"/>
                      <a:pt x="40086" y="76325"/>
                      <a:pt x="40063" y="75774"/>
                    </a:cubicBezTo>
                    <a:lnTo>
                      <a:pt x="40063" y="54529"/>
                    </a:lnTo>
                    <a:cubicBezTo>
                      <a:pt x="40063" y="53480"/>
                      <a:pt x="40914" y="52629"/>
                      <a:pt x="41963" y="52629"/>
                    </a:cubicBezTo>
                    <a:lnTo>
                      <a:pt x="76507" y="52629"/>
                    </a:lnTo>
                    <a:cubicBezTo>
                      <a:pt x="77461" y="52634"/>
                      <a:pt x="78238" y="51865"/>
                      <a:pt x="78243" y="50911"/>
                    </a:cubicBezTo>
                    <a:cubicBezTo>
                      <a:pt x="78243" y="50850"/>
                      <a:pt x="78240" y="50789"/>
                      <a:pt x="78234" y="50729"/>
                    </a:cubicBezTo>
                    <a:lnTo>
                      <a:pt x="78234" y="27930"/>
                    </a:lnTo>
                    <a:cubicBezTo>
                      <a:pt x="78723" y="27111"/>
                      <a:pt x="78456" y="26051"/>
                      <a:pt x="77637" y="25562"/>
                    </a:cubicBezTo>
                    <a:cubicBezTo>
                      <a:pt x="77449" y="25450"/>
                      <a:pt x="77241" y="25374"/>
                      <a:pt x="77025" y="25339"/>
                    </a:cubicBezTo>
                    <a:lnTo>
                      <a:pt x="42481" y="25339"/>
                    </a:lnTo>
                    <a:cubicBezTo>
                      <a:pt x="41532" y="25435"/>
                      <a:pt x="40685" y="24743"/>
                      <a:pt x="40590" y="23794"/>
                    </a:cubicBezTo>
                    <a:cubicBezTo>
                      <a:pt x="40584" y="23733"/>
                      <a:pt x="40581" y="23673"/>
                      <a:pt x="40581" y="23612"/>
                    </a:cubicBezTo>
                    <a:lnTo>
                      <a:pt x="40581" y="2713"/>
                    </a:lnTo>
                    <a:cubicBezTo>
                      <a:pt x="40963" y="1664"/>
                      <a:pt x="40421" y="504"/>
                      <a:pt x="39372" y="122"/>
                    </a:cubicBezTo>
                    <a:cubicBezTo>
                      <a:pt x="38323" y="-259"/>
                      <a:pt x="37163" y="282"/>
                      <a:pt x="36781" y="1331"/>
                    </a:cubicBezTo>
                    <a:close/>
                  </a:path>
                </a:pathLst>
              </a:custGeom>
              <a:solidFill>
                <a:schemeClr val="bg1"/>
              </a:solidFill>
              <a:ln w="16933"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E630EDF3-383D-4C71-B7EF-CE806D6EC4AB}"/>
                  </a:ext>
                </a:extLst>
              </p:cNvPr>
              <p:cNvSpPr/>
              <p:nvPr/>
            </p:nvSpPr>
            <p:spPr>
              <a:xfrm>
                <a:off x="10880079" y="2911424"/>
                <a:ext cx="78588" cy="76707"/>
              </a:xfrm>
              <a:custGeom>
                <a:avLst/>
                <a:gdLst>
                  <a:gd name="connsiteX0" fmla="*/ 41289 w 78588"/>
                  <a:gd name="connsiteY0" fmla="*/ 76260 h 76707"/>
                  <a:gd name="connsiteX1" fmla="*/ 78078 w 78588"/>
                  <a:gd name="connsiteY1" fmla="*/ 39643 h 76707"/>
                  <a:gd name="connsiteX2" fmla="*/ 78078 w 78588"/>
                  <a:gd name="connsiteY2" fmla="*/ 37053 h 76707"/>
                  <a:gd name="connsiteX3" fmla="*/ 41289 w 78588"/>
                  <a:gd name="connsiteY3" fmla="*/ 436 h 76707"/>
                  <a:gd name="connsiteX4" fmla="*/ 38613 w 78588"/>
                  <a:gd name="connsiteY4" fmla="*/ 689 h 76707"/>
                  <a:gd name="connsiteX5" fmla="*/ 38180 w 78588"/>
                  <a:gd name="connsiteY5" fmla="*/ 1818 h 76707"/>
                  <a:gd name="connsiteX6" fmla="*/ 38180 w 78588"/>
                  <a:gd name="connsiteY6" fmla="*/ 23408 h 76707"/>
                  <a:gd name="connsiteX7" fmla="*/ 36461 w 78588"/>
                  <a:gd name="connsiteY7" fmla="*/ 25143 h 76707"/>
                  <a:gd name="connsiteX8" fmla="*/ 36280 w 78588"/>
                  <a:gd name="connsiteY8" fmla="*/ 25135 h 76707"/>
                  <a:gd name="connsiteX9" fmla="*/ 1736 w 78588"/>
                  <a:gd name="connsiteY9" fmla="*/ 25135 h 76707"/>
                  <a:gd name="connsiteX10" fmla="*/ 0 w 78588"/>
                  <a:gd name="connsiteY10" fmla="*/ 26853 h 76707"/>
                  <a:gd name="connsiteX11" fmla="*/ 9 w 78588"/>
                  <a:gd name="connsiteY11" fmla="*/ 27035 h 76707"/>
                  <a:gd name="connsiteX12" fmla="*/ 9 w 78588"/>
                  <a:gd name="connsiteY12" fmla="*/ 49834 h 76707"/>
                  <a:gd name="connsiteX13" fmla="*/ 1555 w 78588"/>
                  <a:gd name="connsiteY13" fmla="*/ 51725 h 76707"/>
                  <a:gd name="connsiteX14" fmla="*/ 1736 w 78588"/>
                  <a:gd name="connsiteY14" fmla="*/ 51734 h 76707"/>
                  <a:gd name="connsiteX15" fmla="*/ 36280 w 78588"/>
                  <a:gd name="connsiteY15" fmla="*/ 51734 h 76707"/>
                  <a:gd name="connsiteX16" fmla="*/ 38180 w 78588"/>
                  <a:gd name="connsiteY16" fmla="*/ 53634 h 76707"/>
                  <a:gd name="connsiteX17" fmla="*/ 38180 w 78588"/>
                  <a:gd name="connsiteY17" fmla="*/ 75051 h 76707"/>
                  <a:gd name="connsiteX18" fmla="*/ 40308 w 78588"/>
                  <a:gd name="connsiteY18" fmla="*/ 76692 h 76707"/>
                  <a:gd name="connsiteX19" fmla="*/ 41289 w 78588"/>
                  <a:gd name="connsiteY19" fmla="*/ 76260 h 7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588" h="76707">
                    <a:moveTo>
                      <a:pt x="41289" y="76260"/>
                    </a:moveTo>
                    <a:lnTo>
                      <a:pt x="78078" y="39643"/>
                    </a:lnTo>
                    <a:cubicBezTo>
                      <a:pt x="78759" y="38914"/>
                      <a:pt x="78759" y="37782"/>
                      <a:pt x="78078" y="37053"/>
                    </a:cubicBezTo>
                    <a:lnTo>
                      <a:pt x="41289" y="436"/>
                    </a:lnTo>
                    <a:cubicBezTo>
                      <a:pt x="40480" y="-233"/>
                      <a:pt x="39282" y="-119"/>
                      <a:pt x="38613" y="689"/>
                    </a:cubicBezTo>
                    <a:cubicBezTo>
                      <a:pt x="38351" y="1008"/>
                      <a:pt x="38197" y="1404"/>
                      <a:pt x="38180" y="1818"/>
                    </a:cubicBezTo>
                    <a:lnTo>
                      <a:pt x="38180" y="23408"/>
                    </a:lnTo>
                    <a:cubicBezTo>
                      <a:pt x="38185" y="24362"/>
                      <a:pt x="37415" y="25139"/>
                      <a:pt x="36461" y="25143"/>
                    </a:cubicBezTo>
                    <a:cubicBezTo>
                      <a:pt x="36401" y="25144"/>
                      <a:pt x="36340" y="25141"/>
                      <a:pt x="36280" y="25135"/>
                    </a:cubicBezTo>
                    <a:lnTo>
                      <a:pt x="1736" y="25135"/>
                    </a:lnTo>
                    <a:cubicBezTo>
                      <a:pt x="783" y="25130"/>
                      <a:pt x="5" y="25899"/>
                      <a:pt x="0" y="26853"/>
                    </a:cubicBezTo>
                    <a:cubicBezTo>
                      <a:pt x="0" y="26914"/>
                      <a:pt x="2" y="26974"/>
                      <a:pt x="9" y="27035"/>
                    </a:cubicBezTo>
                    <a:lnTo>
                      <a:pt x="9" y="49834"/>
                    </a:lnTo>
                    <a:cubicBezTo>
                      <a:pt x="-86" y="50783"/>
                      <a:pt x="605" y="51630"/>
                      <a:pt x="1555" y="51725"/>
                    </a:cubicBezTo>
                    <a:cubicBezTo>
                      <a:pt x="1615" y="51731"/>
                      <a:pt x="1675" y="51734"/>
                      <a:pt x="1736" y="51734"/>
                    </a:cubicBezTo>
                    <a:lnTo>
                      <a:pt x="36280" y="51734"/>
                    </a:lnTo>
                    <a:cubicBezTo>
                      <a:pt x="37330" y="51734"/>
                      <a:pt x="38180" y="52584"/>
                      <a:pt x="38180" y="53634"/>
                    </a:cubicBezTo>
                    <a:lnTo>
                      <a:pt x="38180" y="75051"/>
                    </a:lnTo>
                    <a:cubicBezTo>
                      <a:pt x="38315" y="76092"/>
                      <a:pt x="39266" y="76826"/>
                      <a:pt x="40308" y="76692"/>
                    </a:cubicBezTo>
                    <a:cubicBezTo>
                      <a:pt x="40669" y="76645"/>
                      <a:pt x="41011" y="76495"/>
                      <a:pt x="41289" y="76260"/>
                    </a:cubicBezTo>
                    <a:close/>
                  </a:path>
                </a:pathLst>
              </a:custGeom>
              <a:solidFill>
                <a:schemeClr val="bg1"/>
              </a:solidFill>
              <a:ln w="16933"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393963B9-E137-4059-877D-9E973A8A4E99}"/>
                  </a:ext>
                </a:extLst>
              </p:cNvPr>
              <p:cNvSpPr/>
              <p:nvPr/>
            </p:nvSpPr>
            <p:spPr>
              <a:xfrm>
                <a:off x="10785439" y="2904652"/>
                <a:ext cx="96377" cy="166792"/>
              </a:xfrm>
              <a:custGeom>
                <a:avLst/>
                <a:gdLst>
                  <a:gd name="connsiteX0" fmla="*/ 96377 w 96377"/>
                  <a:gd name="connsiteY0" fmla="*/ 48487 h 166792"/>
                  <a:gd name="connsiteX1" fmla="*/ 48487 w 96377"/>
                  <a:gd name="connsiteY1" fmla="*/ 1 h 166792"/>
                  <a:gd name="connsiteX2" fmla="*/ 1 w 96377"/>
                  <a:gd name="connsiteY2" fmla="*/ 47890 h 166792"/>
                  <a:gd name="connsiteX3" fmla="*/ 35234 w 96377"/>
                  <a:gd name="connsiteY3" fmla="*/ 94604 h 166792"/>
                  <a:gd name="connsiteX4" fmla="*/ 35234 w 96377"/>
                  <a:gd name="connsiteY4" fmla="*/ 111012 h 166792"/>
                  <a:gd name="connsiteX5" fmla="*/ 22553 w 96377"/>
                  <a:gd name="connsiteY5" fmla="*/ 150810 h 166792"/>
                  <a:gd name="connsiteX6" fmla="*/ 62351 w 96377"/>
                  <a:gd name="connsiteY6" fmla="*/ 163490 h 166792"/>
                  <a:gd name="connsiteX7" fmla="*/ 75032 w 96377"/>
                  <a:gd name="connsiteY7" fmla="*/ 123693 h 166792"/>
                  <a:gd name="connsiteX8" fmla="*/ 62351 w 96377"/>
                  <a:gd name="connsiteY8" fmla="*/ 111012 h 166792"/>
                  <a:gd name="connsiteX9" fmla="*/ 62351 w 96377"/>
                  <a:gd name="connsiteY9" fmla="*/ 93740 h 166792"/>
                  <a:gd name="connsiteX10" fmla="*/ 96377 w 96377"/>
                  <a:gd name="connsiteY10" fmla="*/ 48487 h 16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377" h="166792">
                    <a:moveTo>
                      <a:pt x="96377" y="48487"/>
                    </a:moveTo>
                    <a:cubicBezTo>
                      <a:pt x="96541" y="21874"/>
                      <a:pt x="75101" y="166"/>
                      <a:pt x="48487" y="1"/>
                    </a:cubicBezTo>
                    <a:cubicBezTo>
                      <a:pt x="21874" y="-164"/>
                      <a:pt x="166" y="21277"/>
                      <a:pt x="1" y="47890"/>
                    </a:cubicBezTo>
                    <a:cubicBezTo>
                      <a:pt x="-134" y="69625"/>
                      <a:pt x="14299" y="88761"/>
                      <a:pt x="35234" y="94604"/>
                    </a:cubicBezTo>
                    <a:lnTo>
                      <a:pt x="35234" y="111012"/>
                    </a:lnTo>
                    <a:cubicBezTo>
                      <a:pt x="20743" y="118499"/>
                      <a:pt x="15065" y="136319"/>
                      <a:pt x="22553" y="150810"/>
                    </a:cubicBezTo>
                    <a:cubicBezTo>
                      <a:pt x="30041" y="165301"/>
                      <a:pt x="47860" y="170979"/>
                      <a:pt x="62351" y="163490"/>
                    </a:cubicBezTo>
                    <a:cubicBezTo>
                      <a:pt x="76842" y="156002"/>
                      <a:pt x="82519" y="138184"/>
                      <a:pt x="75032" y="123693"/>
                    </a:cubicBezTo>
                    <a:cubicBezTo>
                      <a:pt x="72222" y="118254"/>
                      <a:pt x="67790" y="113822"/>
                      <a:pt x="62351" y="111012"/>
                    </a:cubicBezTo>
                    <a:lnTo>
                      <a:pt x="62351" y="93740"/>
                    </a:lnTo>
                    <a:cubicBezTo>
                      <a:pt x="82359" y="87705"/>
                      <a:pt x="96135" y="69385"/>
                      <a:pt x="96377" y="48487"/>
                    </a:cubicBezTo>
                    <a:close/>
                  </a:path>
                </a:pathLst>
              </a:custGeom>
              <a:solidFill>
                <a:srgbClr val="FFFFFF"/>
              </a:solidFill>
              <a:ln w="16933"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2D083821-3F01-482A-85B3-2746D293F2AF}"/>
                  </a:ext>
                </a:extLst>
              </p:cNvPr>
              <p:cNvSpPr/>
              <p:nvPr/>
            </p:nvSpPr>
            <p:spPr>
              <a:xfrm>
                <a:off x="10805819" y="2924986"/>
                <a:ext cx="55961" cy="55961"/>
              </a:xfrm>
              <a:custGeom>
                <a:avLst/>
                <a:gdLst>
                  <a:gd name="connsiteX0" fmla="*/ 55961 w 55961"/>
                  <a:gd name="connsiteY0" fmla="*/ 27981 h 55961"/>
                  <a:gd name="connsiteX1" fmla="*/ 27981 w 55961"/>
                  <a:gd name="connsiteY1" fmla="*/ 55961 h 55961"/>
                  <a:gd name="connsiteX2" fmla="*/ 0 w 55961"/>
                  <a:gd name="connsiteY2" fmla="*/ 27981 h 55961"/>
                  <a:gd name="connsiteX3" fmla="*/ 27981 w 55961"/>
                  <a:gd name="connsiteY3" fmla="*/ 0 h 55961"/>
                  <a:gd name="connsiteX4" fmla="*/ 55961 w 55961"/>
                  <a:gd name="connsiteY4" fmla="*/ 27981 h 5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1" h="55961">
                    <a:moveTo>
                      <a:pt x="55961" y="27981"/>
                    </a:moveTo>
                    <a:cubicBezTo>
                      <a:pt x="55961" y="43434"/>
                      <a:pt x="43434" y="55961"/>
                      <a:pt x="27981" y="55961"/>
                    </a:cubicBezTo>
                    <a:cubicBezTo>
                      <a:pt x="12527" y="55961"/>
                      <a:pt x="0" y="43434"/>
                      <a:pt x="0" y="27981"/>
                    </a:cubicBezTo>
                    <a:cubicBezTo>
                      <a:pt x="0" y="12527"/>
                      <a:pt x="12527" y="0"/>
                      <a:pt x="27981" y="0"/>
                    </a:cubicBezTo>
                    <a:cubicBezTo>
                      <a:pt x="43434" y="0"/>
                      <a:pt x="55961" y="12527"/>
                      <a:pt x="55961" y="27981"/>
                    </a:cubicBezTo>
                    <a:close/>
                  </a:path>
                </a:pathLst>
              </a:custGeom>
              <a:solidFill>
                <a:schemeClr val="tx2"/>
              </a:solidFill>
              <a:ln w="16933" cap="flat">
                <a:noFill/>
                <a:prstDash val="solid"/>
                <a:miter/>
              </a:ln>
            </p:spPr>
            <p:txBody>
              <a:bodyPr rtlCol="0" anchor="ctr"/>
              <a:lstStyle/>
              <a:p>
                <a:endParaRPr lang="en-IN"/>
              </a:p>
            </p:txBody>
          </p:sp>
        </p:grpSp>
        <p:sp>
          <p:nvSpPr>
            <p:cNvPr id="273" name="TextBox 272">
              <a:extLst>
                <a:ext uri="{FF2B5EF4-FFF2-40B4-BE49-F238E27FC236}">
                  <a16:creationId xmlns:a16="http://schemas.microsoft.com/office/drawing/2014/main" id="{C6FEE013-48B8-47FD-931B-1E3C2EED3377}"/>
                </a:ext>
              </a:extLst>
            </p:cNvPr>
            <p:cNvSpPr txBox="1"/>
            <p:nvPr/>
          </p:nvSpPr>
          <p:spPr>
            <a:xfrm>
              <a:off x="9913375" y="774845"/>
              <a:ext cx="386323" cy="2769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API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Mgmt.</a:t>
              </a:r>
              <a:endParaRPr kumimoji="0" lang="en-US" sz="1000" b="0" i="1" u="none" strike="noStrike" kern="1200" cap="none" spc="0" normalizeH="0" baseline="0" noProof="0">
                <a:ln>
                  <a:noFill/>
                </a:ln>
                <a:effectLst/>
                <a:uLnTx/>
                <a:uFillTx/>
                <a:latin typeface="Segoe UI Semibold"/>
                <a:ea typeface="+mn-ea"/>
                <a:cs typeface="+mn-cs"/>
              </a:endParaRPr>
            </a:p>
          </p:txBody>
        </p:sp>
        <p:sp>
          <p:nvSpPr>
            <p:cNvPr id="275" name="Rectangle: Rounded Corners 274">
              <a:extLst>
                <a:ext uri="{FF2B5EF4-FFF2-40B4-BE49-F238E27FC236}">
                  <a16:creationId xmlns:a16="http://schemas.microsoft.com/office/drawing/2014/main" id="{2D0B4B7C-4932-48A1-96B5-B4B6CC7A90A8}"/>
                </a:ext>
              </a:extLst>
            </p:cNvPr>
            <p:cNvSpPr/>
            <p:nvPr/>
          </p:nvSpPr>
          <p:spPr bwMode="auto">
            <a:xfrm>
              <a:off x="9874902" y="1108766"/>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276" name="Group 275">
              <a:extLst>
                <a:ext uri="{FF2B5EF4-FFF2-40B4-BE49-F238E27FC236}">
                  <a16:creationId xmlns:a16="http://schemas.microsoft.com/office/drawing/2014/main" id="{3F72B254-5B11-4C7B-B2CE-E38B196809F0}"/>
                </a:ext>
              </a:extLst>
            </p:cNvPr>
            <p:cNvGrpSpPr/>
            <p:nvPr/>
          </p:nvGrpSpPr>
          <p:grpSpPr>
            <a:xfrm>
              <a:off x="9948054" y="1181918"/>
              <a:ext cx="310896" cy="310896"/>
              <a:chOff x="10290964" y="1210494"/>
              <a:chExt cx="310896" cy="310896"/>
            </a:xfrm>
          </p:grpSpPr>
          <p:sp>
            <p:nvSpPr>
              <p:cNvPr id="277" name="Freeform: Shape 276">
                <a:extLst>
                  <a:ext uri="{FF2B5EF4-FFF2-40B4-BE49-F238E27FC236}">
                    <a16:creationId xmlns:a16="http://schemas.microsoft.com/office/drawing/2014/main" id="{D4169930-40CC-4F80-93B4-55F480B5F3A7}"/>
                  </a:ext>
                </a:extLst>
              </p:cNvPr>
              <p:cNvSpPr/>
              <p:nvPr/>
            </p:nvSpPr>
            <p:spPr>
              <a:xfrm>
                <a:off x="10299600" y="1230856"/>
                <a:ext cx="293624" cy="270412"/>
              </a:xfrm>
              <a:custGeom>
                <a:avLst/>
                <a:gdLst>
                  <a:gd name="connsiteX0" fmla="*/ 236281 w 293624"/>
                  <a:gd name="connsiteY0" fmla="*/ 81370 h 270412"/>
                  <a:gd name="connsiteX1" fmla="*/ 150785 w 293624"/>
                  <a:gd name="connsiteY1" fmla="*/ 19 h 270412"/>
                  <a:gd name="connsiteX2" fmla="*/ 68743 w 293624"/>
                  <a:gd name="connsiteY2" fmla="*/ 56844 h 270412"/>
                  <a:gd name="connsiteX3" fmla="*/ 0 w 293624"/>
                  <a:gd name="connsiteY3" fmla="*/ 135086 h 270412"/>
                  <a:gd name="connsiteX4" fmla="*/ 82733 w 293624"/>
                  <a:gd name="connsiteY4" fmla="*/ 212810 h 270412"/>
                  <a:gd name="connsiteX5" fmla="*/ 89987 w 293624"/>
                  <a:gd name="connsiteY5" fmla="*/ 212810 h 270412"/>
                  <a:gd name="connsiteX6" fmla="*/ 110714 w 293624"/>
                  <a:gd name="connsiteY6" fmla="*/ 212810 h 270412"/>
                  <a:gd name="connsiteX7" fmla="*/ 108814 w 293624"/>
                  <a:gd name="connsiteY7" fmla="*/ 203138 h 270412"/>
                  <a:gd name="connsiteX8" fmla="*/ 108814 w 293624"/>
                  <a:gd name="connsiteY8" fmla="*/ 203138 h 270412"/>
                  <a:gd name="connsiteX9" fmla="*/ 112268 w 293624"/>
                  <a:gd name="connsiteY9" fmla="*/ 190529 h 270412"/>
                  <a:gd name="connsiteX10" fmla="*/ 88087 w 293624"/>
                  <a:gd name="connsiteY10" fmla="*/ 190529 h 270412"/>
                  <a:gd name="connsiteX11" fmla="*/ 82733 w 293624"/>
                  <a:gd name="connsiteY11" fmla="*/ 190529 h 270412"/>
                  <a:gd name="connsiteX12" fmla="*/ 21935 w 293624"/>
                  <a:gd name="connsiteY12" fmla="*/ 135086 h 270412"/>
                  <a:gd name="connsiteX13" fmla="*/ 72197 w 293624"/>
                  <a:gd name="connsiteY13" fmla="*/ 78606 h 270412"/>
                  <a:gd name="connsiteX14" fmla="*/ 85324 w 293624"/>
                  <a:gd name="connsiteY14" fmla="*/ 76534 h 270412"/>
                  <a:gd name="connsiteX15" fmla="*/ 89642 w 293624"/>
                  <a:gd name="connsiteY15" fmla="*/ 63925 h 270412"/>
                  <a:gd name="connsiteX16" fmla="*/ 150785 w 293624"/>
                  <a:gd name="connsiteY16" fmla="*/ 21954 h 270412"/>
                  <a:gd name="connsiteX17" fmla="*/ 214346 w 293624"/>
                  <a:gd name="connsiteY17" fmla="*/ 81543 h 270412"/>
                  <a:gd name="connsiteX18" fmla="*/ 214346 w 293624"/>
                  <a:gd name="connsiteY18" fmla="*/ 100542 h 270412"/>
                  <a:gd name="connsiteX19" fmla="*/ 233172 w 293624"/>
                  <a:gd name="connsiteY19" fmla="*/ 103133 h 270412"/>
                  <a:gd name="connsiteX20" fmla="*/ 272207 w 293624"/>
                  <a:gd name="connsiteY20" fmla="*/ 146140 h 270412"/>
                  <a:gd name="connsiteX21" fmla="*/ 226954 w 293624"/>
                  <a:gd name="connsiteY21" fmla="*/ 190011 h 270412"/>
                  <a:gd name="connsiteX22" fmla="*/ 224363 w 293624"/>
                  <a:gd name="connsiteY22" fmla="*/ 190011 h 270412"/>
                  <a:gd name="connsiteX23" fmla="*/ 222982 w 293624"/>
                  <a:gd name="connsiteY23" fmla="*/ 190011 h 270412"/>
                  <a:gd name="connsiteX24" fmla="*/ 205710 w 293624"/>
                  <a:gd name="connsiteY24" fmla="*/ 190011 h 270412"/>
                  <a:gd name="connsiteX25" fmla="*/ 138867 w 293624"/>
                  <a:gd name="connsiteY25" fmla="*/ 135086 h 270412"/>
                  <a:gd name="connsiteX26" fmla="*/ 126520 w 293624"/>
                  <a:gd name="connsiteY26" fmla="*/ 144675 h 270412"/>
                  <a:gd name="connsiteX27" fmla="*/ 136109 w 293624"/>
                  <a:gd name="connsiteY27" fmla="*/ 157021 h 270412"/>
                  <a:gd name="connsiteX28" fmla="*/ 138867 w 293624"/>
                  <a:gd name="connsiteY28" fmla="*/ 157021 h 270412"/>
                  <a:gd name="connsiteX29" fmla="*/ 181741 w 293624"/>
                  <a:gd name="connsiteY29" fmla="*/ 205516 h 270412"/>
                  <a:gd name="connsiteX30" fmla="*/ 138867 w 293624"/>
                  <a:gd name="connsiteY30" fmla="*/ 248390 h 270412"/>
                  <a:gd name="connsiteX31" fmla="*/ 126520 w 293624"/>
                  <a:gd name="connsiteY31" fmla="*/ 257980 h 270412"/>
                  <a:gd name="connsiteX32" fmla="*/ 136109 w 293624"/>
                  <a:gd name="connsiteY32" fmla="*/ 270326 h 270412"/>
                  <a:gd name="connsiteX33" fmla="*/ 138867 w 293624"/>
                  <a:gd name="connsiteY33" fmla="*/ 270326 h 270412"/>
                  <a:gd name="connsiteX34" fmla="*/ 205710 w 293624"/>
                  <a:gd name="connsiteY34" fmla="*/ 212637 h 270412"/>
                  <a:gd name="connsiteX35" fmla="*/ 223845 w 293624"/>
                  <a:gd name="connsiteY35" fmla="*/ 212637 h 270412"/>
                  <a:gd name="connsiteX36" fmla="*/ 227300 w 293624"/>
                  <a:gd name="connsiteY36" fmla="*/ 212637 h 270412"/>
                  <a:gd name="connsiteX37" fmla="*/ 293624 w 293624"/>
                  <a:gd name="connsiteY37" fmla="*/ 146140 h 270412"/>
                  <a:gd name="connsiteX38" fmla="*/ 236281 w 293624"/>
                  <a:gd name="connsiteY38" fmla="*/ 81370 h 27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3624" h="270412">
                    <a:moveTo>
                      <a:pt x="236281" y="81370"/>
                    </a:moveTo>
                    <a:cubicBezTo>
                      <a:pt x="234963" y="35373"/>
                      <a:pt x="196790" y="-949"/>
                      <a:pt x="150785" y="19"/>
                    </a:cubicBezTo>
                    <a:cubicBezTo>
                      <a:pt x="114153" y="-358"/>
                      <a:pt x="81269" y="22418"/>
                      <a:pt x="68743" y="56844"/>
                    </a:cubicBezTo>
                    <a:cubicBezTo>
                      <a:pt x="29583" y="62245"/>
                      <a:pt x="315" y="95557"/>
                      <a:pt x="0" y="135086"/>
                    </a:cubicBezTo>
                    <a:cubicBezTo>
                      <a:pt x="1595" y="179299"/>
                      <a:pt x="38507" y="213976"/>
                      <a:pt x="82733" y="212810"/>
                    </a:cubicBezTo>
                    <a:cubicBezTo>
                      <a:pt x="85148" y="212979"/>
                      <a:pt x="87572" y="212979"/>
                      <a:pt x="89987" y="212810"/>
                    </a:cubicBezTo>
                    <a:lnTo>
                      <a:pt x="110714" y="212810"/>
                    </a:lnTo>
                    <a:cubicBezTo>
                      <a:pt x="109454" y="209741"/>
                      <a:pt x="108809" y="206456"/>
                      <a:pt x="108814" y="203138"/>
                    </a:cubicBezTo>
                    <a:lnTo>
                      <a:pt x="108814" y="203138"/>
                    </a:lnTo>
                    <a:cubicBezTo>
                      <a:pt x="108876" y="198709"/>
                      <a:pt x="110065" y="194370"/>
                      <a:pt x="112268" y="190529"/>
                    </a:cubicBezTo>
                    <a:lnTo>
                      <a:pt x="88087" y="190529"/>
                    </a:lnTo>
                    <a:lnTo>
                      <a:pt x="82733" y="190529"/>
                    </a:lnTo>
                    <a:cubicBezTo>
                      <a:pt x="50777" y="191614"/>
                      <a:pt x="23792" y="167006"/>
                      <a:pt x="21935" y="135086"/>
                    </a:cubicBezTo>
                    <a:cubicBezTo>
                      <a:pt x="22224" y="106346"/>
                      <a:pt x="43685" y="82230"/>
                      <a:pt x="72197" y="78606"/>
                    </a:cubicBezTo>
                    <a:lnTo>
                      <a:pt x="85324" y="76534"/>
                    </a:lnTo>
                    <a:lnTo>
                      <a:pt x="89642" y="63925"/>
                    </a:lnTo>
                    <a:cubicBezTo>
                      <a:pt x="99119" y="38431"/>
                      <a:pt x="123587" y="21635"/>
                      <a:pt x="150785" y="21954"/>
                    </a:cubicBezTo>
                    <a:cubicBezTo>
                      <a:pt x="184672" y="21172"/>
                      <a:pt x="212943" y="47675"/>
                      <a:pt x="214346" y="81543"/>
                    </a:cubicBezTo>
                    <a:lnTo>
                      <a:pt x="214346" y="100542"/>
                    </a:lnTo>
                    <a:lnTo>
                      <a:pt x="233172" y="103133"/>
                    </a:lnTo>
                    <a:cubicBezTo>
                      <a:pt x="254987" y="105925"/>
                      <a:pt x="271535" y="124158"/>
                      <a:pt x="272207" y="146140"/>
                    </a:cubicBezTo>
                    <a:cubicBezTo>
                      <a:pt x="271371" y="170552"/>
                      <a:pt x="251380" y="189933"/>
                      <a:pt x="226954" y="190011"/>
                    </a:cubicBezTo>
                    <a:lnTo>
                      <a:pt x="224363" y="190011"/>
                    </a:lnTo>
                    <a:lnTo>
                      <a:pt x="222982" y="190011"/>
                    </a:lnTo>
                    <a:lnTo>
                      <a:pt x="205710" y="190011"/>
                    </a:lnTo>
                    <a:cubicBezTo>
                      <a:pt x="199556" y="157999"/>
                      <a:pt x="171464" y="134916"/>
                      <a:pt x="138867" y="135086"/>
                    </a:cubicBezTo>
                    <a:cubicBezTo>
                      <a:pt x="132810" y="134324"/>
                      <a:pt x="127282" y="138617"/>
                      <a:pt x="126520" y="144675"/>
                    </a:cubicBezTo>
                    <a:cubicBezTo>
                      <a:pt x="125758" y="150732"/>
                      <a:pt x="130051" y="156260"/>
                      <a:pt x="136109" y="157021"/>
                    </a:cubicBezTo>
                    <a:cubicBezTo>
                      <a:pt x="137024" y="157137"/>
                      <a:pt x="137951" y="157137"/>
                      <a:pt x="138867" y="157021"/>
                    </a:cubicBezTo>
                    <a:cubicBezTo>
                      <a:pt x="164098" y="158574"/>
                      <a:pt x="183294" y="180285"/>
                      <a:pt x="181741" y="205516"/>
                    </a:cubicBezTo>
                    <a:cubicBezTo>
                      <a:pt x="180321" y="228581"/>
                      <a:pt x="161932" y="246971"/>
                      <a:pt x="138867" y="248390"/>
                    </a:cubicBezTo>
                    <a:cubicBezTo>
                      <a:pt x="132810" y="247629"/>
                      <a:pt x="127282" y="251922"/>
                      <a:pt x="126520" y="257980"/>
                    </a:cubicBezTo>
                    <a:cubicBezTo>
                      <a:pt x="125758" y="264037"/>
                      <a:pt x="130051" y="269564"/>
                      <a:pt x="136109" y="270326"/>
                    </a:cubicBezTo>
                    <a:cubicBezTo>
                      <a:pt x="137024" y="270441"/>
                      <a:pt x="137951" y="270441"/>
                      <a:pt x="138867" y="270326"/>
                    </a:cubicBezTo>
                    <a:cubicBezTo>
                      <a:pt x="172347" y="270267"/>
                      <a:pt x="200756" y="245748"/>
                      <a:pt x="205710" y="212637"/>
                    </a:cubicBezTo>
                    <a:lnTo>
                      <a:pt x="223845" y="212637"/>
                    </a:lnTo>
                    <a:cubicBezTo>
                      <a:pt x="224990" y="212819"/>
                      <a:pt x="226154" y="212819"/>
                      <a:pt x="227300" y="212637"/>
                    </a:cubicBezTo>
                    <a:cubicBezTo>
                      <a:pt x="263724" y="211990"/>
                      <a:pt x="293071" y="182567"/>
                      <a:pt x="293624" y="146140"/>
                    </a:cubicBezTo>
                    <a:cubicBezTo>
                      <a:pt x="293013" y="113396"/>
                      <a:pt x="268709" y="85946"/>
                      <a:pt x="236281" y="81370"/>
                    </a:cubicBezTo>
                    <a:close/>
                  </a:path>
                </a:pathLst>
              </a:custGeom>
              <a:solidFill>
                <a:schemeClr val="tx2"/>
              </a:solidFill>
              <a:ln w="16933"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6529D633-9FF1-450C-B1CA-7914B1A536DA}"/>
                  </a:ext>
                </a:extLst>
              </p:cNvPr>
              <p:cNvSpPr/>
              <p:nvPr/>
            </p:nvSpPr>
            <p:spPr>
              <a:xfrm>
                <a:off x="10290964" y="1210494"/>
                <a:ext cx="310896" cy="310896"/>
              </a:xfrm>
              <a:custGeom>
                <a:avLst/>
                <a:gdLst>
                  <a:gd name="connsiteX0" fmla="*/ 0 w 310896"/>
                  <a:gd name="connsiteY0" fmla="*/ 0 h 310896"/>
                  <a:gd name="connsiteX1" fmla="*/ 310896 w 310896"/>
                  <a:gd name="connsiteY1" fmla="*/ 0 h 310896"/>
                  <a:gd name="connsiteX2" fmla="*/ 310896 w 310896"/>
                  <a:gd name="connsiteY2" fmla="*/ 310896 h 310896"/>
                  <a:gd name="connsiteX3" fmla="*/ 0 w 310896"/>
                  <a:gd name="connsiteY3" fmla="*/ 310896 h 310896"/>
                </a:gdLst>
                <a:ahLst/>
                <a:cxnLst>
                  <a:cxn ang="0">
                    <a:pos x="connsiteX0" y="connsiteY0"/>
                  </a:cxn>
                  <a:cxn ang="0">
                    <a:pos x="connsiteX1" y="connsiteY1"/>
                  </a:cxn>
                  <a:cxn ang="0">
                    <a:pos x="connsiteX2" y="connsiteY2"/>
                  </a:cxn>
                  <a:cxn ang="0">
                    <a:pos x="connsiteX3" y="connsiteY3"/>
                  </a:cxn>
                </a:cxnLst>
                <a:rect l="l" t="t" r="r" b="b"/>
                <a:pathLst>
                  <a:path w="310896" h="310896">
                    <a:moveTo>
                      <a:pt x="0" y="0"/>
                    </a:moveTo>
                    <a:lnTo>
                      <a:pt x="310896" y="0"/>
                    </a:lnTo>
                    <a:lnTo>
                      <a:pt x="310896" y="310896"/>
                    </a:lnTo>
                    <a:lnTo>
                      <a:pt x="0" y="310896"/>
                    </a:lnTo>
                    <a:close/>
                  </a:path>
                </a:pathLst>
              </a:custGeom>
              <a:noFill/>
              <a:ln w="16933" cap="flat">
                <a:noFill/>
                <a:prstDash val="solid"/>
                <a:miter/>
              </a:ln>
            </p:spPr>
            <p:txBody>
              <a:bodyPr rtlCol="0" anchor="ctr"/>
              <a:lstStyle/>
              <a:p>
                <a:endParaRPr lang="en-IN"/>
              </a:p>
            </p:txBody>
          </p:sp>
          <p:sp>
            <p:nvSpPr>
              <p:cNvPr id="279" name="Oval 278">
                <a:extLst>
                  <a:ext uri="{FF2B5EF4-FFF2-40B4-BE49-F238E27FC236}">
                    <a16:creationId xmlns:a16="http://schemas.microsoft.com/office/drawing/2014/main" id="{288795AB-E3C3-4D84-89C8-C0B1E6B0190A}"/>
                  </a:ext>
                </a:extLst>
              </p:cNvPr>
              <p:cNvSpPr/>
              <p:nvPr/>
            </p:nvSpPr>
            <p:spPr bwMode="auto">
              <a:xfrm>
                <a:off x="10407092" y="1408531"/>
                <a:ext cx="45719" cy="4571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tx1"/>
                  </a:soli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8D1C7CFA-0851-4E61-984B-E3E61DCB1FF8}"/>
                </a:ext>
              </a:extLst>
            </p:cNvPr>
            <p:cNvGrpSpPr/>
            <p:nvPr/>
          </p:nvGrpSpPr>
          <p:grpSpPr>
            <a:xfrm>
              <a:off x="11234913" y="1222595"/>
              <a:ext cx="293078" cy="293147"/>
              <a:chOff x="11234913" y="1222595"/>
              <a:chExt cx="293078" cy="293147"/>
            </a:xfrm>
          </p:grpSpPr>
          <p:sp>
            <p:nvSpPr>
              <p:cNvPr id="268" name="Freeform: Shape 267">
                <a:extLst>
                  <a:ext uri="{FF2B5EF4-FFF2-40B4-BE49-F238E27FC236}">
                    <a16:creationId xmlns:a16="http://schemas.microsoft.com/office/drawing/2014/main" id="{4DE21B85-E38E-44B3-87C1-DD622ADD141B}"/>
                  </a:ext>
                </a:extLst>
              </p:cNvPr>
              <p:cNvSpPr/>
              <p:nvPr/>
            </p:nvSpPr>
            <p:spPr>
              <a:xfrm>
                <a:off x="11234913" y="1222595"/>
                <a:ext cx="293078" cy="293147"/>
              </a:xfrm>
              <a:custGeom>
                <a:avLst/>
                <a:gdLst>
                  <a:gd name="connsiteX0" fmla="*/ 236859 w 293078"/>
                  <a:gd name="connsiteY0" fmla="*/ 262343 h 293147"/>
                  <a:gd name="connsiteX1" fmla="*/ 30804 w 293078"/>
                  <a:gd name="connsiteY1" fmla="*/ 236262 h 293147"/>
                  <a:gd name="connsiteX2" fmla="*/ 56885 w 293078"/>
                  <a:gd name="connsiteY2" fmla="*/ 30207 h 293147"/>
                  <a:gd name="connsiteX3" fmla="*/ 58440 w 293078"/>
                  <a:gd name="connsiteY3" fmla="*/ 29171 h 293147"/>
                  <a:gd name="connsiteX4" fmla="*/ 263909 w 293078"/>
                  <a:gd name="connsiteY4" fmla="*/ 59001 h 293147"/>
                  <a:gd name="connsiteX5" fmla="*/ 236859 w 293078"/>
                  <a:gd name="connsiteY5" fmla="*/ 262343 h 2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078" h="293147">
                    <a:moveTo>
                      <a:pt x="236859" y="262343"/>
                    </a:moveTo>
                    <a:cubicBezTo>
                      <a:pt x="172756" y="312041"/>
                      <a:pt x="80503" y="300366"/>
                      <a:pt x="30804" y="236262"/>
                    </a:cubicBezTo>
                    <a:cubicBezTo>
                      <a:pt x="-18894" y="172159"/>
                      <a:pt x="-7217" y="79906"/>
                      <a:pt x="56885" y="30207"/>
                    </a:cubicBezTo>
                    <a:lnTo>
                      <a:pt x="58440" y="29171"/>
                    </a:lnTo>
                    <a:cubicBezTo>
                      <a:pt x="123416" y="-19330"/>
                      <a:pt x="215408" y="-5975"/>
                      <a:pt x="263909" y="59001"/>
                    </a:cubicBezTo>
                    <a:cubicBezTo>
                      <a:pt x="311594" y="122885"/>
                      <a:pt x="299588" y="213147"/>
                      <a:pt x="236859" y="262343"/>
                    </a:cubicBezTo>
                  </a:path>
                </a:pathLst>
              </a:custGeom>
              <a:solidFill>
                <a:schemeClr val="accent1">
                  <a:lumMod val="10000"/>
                </a:schemeClr>
              </a:solidFill>
              <a:ln w="16933"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2427FE7E-FC58-4ECA-80F0-7579C6E460F6}"/>
                  </a:ext>
                </a:extLst>
              </p:cNvPr>
              <p:cNvSpPr/>
              <p:nvPr/>
            </p:nvSpPr>
            <p:spPr>
              <a:xfrm>
                <a:off x="11248964" y="1236049"/>
                <a:ext cx="265643" cy="265643"/>
              </a:xfrm>
              <a:custGeom>
                <a:avLst/>
                <a:gdLst>
                  <a:gd name="connsiteX0" fmla="*/ 132822 w 265643"/>
                  <a:gd name="connsiteY0" fmla="*/ 0 h 265643"/>
                  <a:gd name="connsiteX1" fmla="*/ 0 w 265643"/>
                  <a:gd name="connsiteY1" fmla="*/ 132822 h 265643"/>
                  <a:gd name="connsiteX2" fmla="*/ 132822 w 265643"/>
                  <a:gd name="connsiteY2" fmla="*/ 265643 h 265643"/>
                  <a:gd name="connsiteX3" fmla="*/ 265643 w 265643"/>
                  <a:gd name="connsiteY3" fmla="*/ 132822 h 265643"/>
                  <a:gd name="connsiteX4" fmla="*/ 132822 w 265643"/>
                  <a:gd name="connsiteY4" fmla="*/ 0 h 265643"/>
                  <a:gd name="connsiteX5" fmla="*/ 221772 w 265643"/>
                  <a:gd name="connsiteY5" fmla="*/ 44734 h 265643"/>
                  <a:gd name="connsiteX6" fmla="*/ 184638 w 265643"/>
                  <a:gd name="connsiteY6" fmla="*/ 58552 h 265643"/>
                  <a:gd name="connsiteX7" fmla="*/ 163048 w 265643"/>
                  <a:gd name="connsiteY7" fmla="*/ 11918 h 265643"/>
                  <a:gd name="connsiteX8" fmla="*/ 221772 w 265643"/>
                  <a:gd name="connsiteY8" fmla="*/ 44734 h 265643"/>
                  <a:gd name="connsiteX9" fmla="*/ 132822 w 265643"/>
                  <a:gd name="connsiteY9" fmla="*/ 7427 h 265643"/>
                  <a:gd name="connsiteX10" fmla="*/ 151648 w 265643"/>
                  <a:gd name="connsiteY10" fmla="*/ 8981 h 265643"/>
                  <a:gd name="connsiteX11" fmla="*/ 151648 w 265643"/>
                  <a:gd name="connsiteY11" fmla="*/ 8981 h 265643"/>
                  <a:gd name="connsiteX12" fmla="*/ 178074 w 265643"/>
                  <a:gd name="connsiteY12" fmla="*/ 60797 h 265643"/>
                  <a:gd name="connsiteX13" fmla="*/ 83942 w 265643"/>
                  <a:gd name="connsiteY13" fmla="*/ 60797 h 265643"/>
                  <a:gd name="connsiteX14" fmla="*/ 110023 w 265643"/>
                  <a:gd name="connsiteY14" fmla="*/ 10018 h 265643"/>
                  <a:gd name="connsiteX15" fmla="*/ 110023 w 265643"/>
                  <a:gd name="connsiteY15" fmla="*/ 10018 h 265643"/>
                  <a:gd name="connsiteX16" fmla="*/ 132822 w 265643"/>
                  <a:gd name="connsiteY16" fmla="*/ 7427 h 265643"/>
                  <a:gd name="connsiteX17" fmla="*/ 98278 w 265643"/>
                  <a:gd name="connsiteY17" fmla="*/ 11918 h 265643"/>
                  <a:gd name="connsiteX18" fmla="*/ 76342 w 265643"/>
                  <a:gd name="connsiteY18" fmla="*/ 58207 h 265643"/>
                  <a:gd name="connsiteX19" fmla="*/ 43525 w 265643"/>
                  <a:gd name="connsiteY19" fmla="*/ 44907 h 265643"/>
                  <a:gd name="connsiteX20" fmla="*/ 98278 w 265643"/>
                  <a:gd name="connsiteY20" fmla="*/ 11918 h 265643"/>
                  <a:gd name="connsiteX21" fmla="*/ 41626 w 265643"/>
                  <a:gd name="connsiteY21" fmla="*/ 219182 h 265643"/>
                  <a:gd name="connsiteX22" fmla="*/ 72370 w 265643"/>
                  <a:gd name="connsiteY22" fmla="*/ 206055 h 265643"/>
                  <a:gd name="connsiteX23" fmla="*/ 95687 w 265643"/>
                  <a:gd name="connsiteY23" fmla="*/ 253035 h 265643"/>
                  <a:gd name="connsiteX24" fmla="*/ 41626 w 265643"/>
                  <a:gd name="connsiteY24" fmla="*/ 219182 h 265643"/>
                  <a:gd name="connsiteX25" fmla="*/ 152339 w 265643"/>
                  <a:gd name="connsiteY25" fmla="*/ 257180 h 265643"/>
                  <a:gd name="connsiteX26" fmla="*/ 132822 w 265643"/>
                  <a:gd name="connsiteY26" fmla="*/ 258216 h 265643"/>
                  <a:gd name="connsiteX27" fmla="*/ 107950 w 265643"/>
                  <a:gd name="connsiteY27" fmla="*/ 255626 h 265643"/>
                  <a:gd name="connsiteX28" fmla="*/ 107950 w 265643"/>
                  <a:gd name="connsiteY28" fmla="*/ 255626 h 265643"/>
                  <a:gd name="connsiteX29" fmla="*/ 79106 w 265643"/>
                  <a:gd name="connsiteY29" fmla="*/ 203810 h 265643"/>
                  <a:gd name="connsiteX30" fmla="*/ 180665 w 265643"/>
                  <a:gd name="connsiteY30" fmla="*/ 203810 h 265643"/>
                  <a:gd name="connsiteX31" fmla="*/ 151475 w 265643"/>
                  <a:gd name="connsiteY31" fmla="*/ 255626 h 265643"/>
                  <a:gd name="connsiteX32" fmla="*/ 164948 w 265643"/>
                  <a:gd name="connsiteY32" fmla="*/ 254417 h 265643"/>
                  <a:gd name="connsiteX33" fmla="*/ 188783 w 265643"/>
                  <a:gd name="connsiteY33" fmla="*/ 206055 h 265643"/>
                  <a:gd name="connsiteX34" fmla="*/ 223327 w 265643"/>
                  <a:gd name="connsiteY34" fmla="*/ 220391 h 265643"/>
                  <a:gd name="connsiteX35" fmla="*/ 164948 w 265643"/>
                  <a:gd name="connsiteY35" fmla="*/ 253726 h 265643"/>
                  <a:gd name="connsiteX36" fmla="*/ 190510 w 265643"/>
                  <a:gd name="connsiteY36" fmla="*/ 198801 h 265643"/>
                  <a:gd name="connsiteX37" fmla="*/ 193965 w 265643"/>
                  <a:gd name="connsiteY37" fmla="*/ 179456 h 265643"/>
                  <a:gd name="connsiteX38" fmla="*/ 186019 w 265643"/>
                  <a:gd name="connsiteY38" fmla="*/ 181356 h 265643"/>
                  <a:gd name="connsiteX39" fmla="*/ 183083 w 265643"/>
                  <a:gd name="connsiteY39" fmla="*/ 197074 h 265643"/>
                  <a:gd name="connsiteX40" fmla="*/ 77897 w 265643"/>
                  <a:gd name="connsiteY40" fmla="*/ 197074 h 265643"/>
                  <a:gd name="connsiteX41" fmla="*/ 74960 w 265643"/>
                  <a:gd name="connsiteY41" fmla="*/ 182220 h 265643"/>
                  <a:gd name="connsiteX42" fmla="*/ 74960 w 265643"/>
                  <a:gd name="connsiteY42" fmla="*/ 180665 h 265643"/>
                  <a:gd name="connsiteX43" fmla="*/ 67015 w 265643"/>
                  <a:gd name="connsiteY43" fmla="*/ 178420 h 265643"/>
                  <a:gd name="connsiteX44" fmla="*/ 67015 w 265643"/>
                  <a:gd name="connsiteY44" fmla="*/ 183256 h 265643"/>
                  <a:gd name="connsiteX45" fmla="*/ 69952 w 265643"/>
                  <a:gd name="connsiteY45" fmla="*/ 198973 h 265643"/>
                  <a:gd name="connsiteX46" fmla="*/ 35408 w 265643"/>
                  <a:gd name="connsiteY46" fmla="*/ 213655 h 265643"/>
                  <a:gd name="connsiteX47" fmla="*/ 37308 w 265643"/>
                  <a:gd name="connsiteY47" fmla="*/ 51298 h 265643"/>
                  <a:gd name="connsiteX48" fmla="*/ 73233 w 265643"/>
                  <a:gd name="connsiteY48" fmla="*/ 66152 h 265643"/>
                  <a:gd name="connsiteX49" fmla="*/ 70124 w 265643"/>
                  <a:gd name="connsiteY49" fmla="*/ 79278 h 265643"/>
                  <a:gd name="connsiteX50" fmla="*/ 68743 w 265643"/>
                  <a:gd name="connsiteY50" fmla="*/ 85669 h 265643"/>
                  <a:gd name="connsiteX51" fmla="*/ 76860 w 265643"/>
                  <a:gd name="connsiteY51" fmla="*/ 83769 h 265643"/>
                  <a:gd name="connsiteX52" fmla="*/ 76860 w 265643"/>
                  <a:gd name="connsiteY52" fmla="*/ 80833 h 265643"/>
                  <a:gd name="connsiteX53" fmla="*/ 80142 w 265643"/>
                  <a:gd name="connsiteY53" fmla="*/ 67879 h 265643"/>
                  <a:gd name="connsiteX54" fmla="*/ 132822 w 265643"/>
                  <a:gd name="connsiteY54" fmla="*/ 72024 h 265643"/>
                  <a:gd name="connsiteX55" fmla="*/ 180838 w 265643"/>
                  <a:gd name="connsiteY55" fmla="*/ 67534 h 265643"/>
                  <a:gd name="connsiteX56" fmla="*/ 184292 w 265643"/>
                  <a:gd name="connsiteY56" fmla="*/ 82215 h 265643"/>
                  <a:gd name="connsiteX57" fmla="*/ 192237 w 265643"/>
                  <a:gd name="connsiteY57" fmla="*/ 84115 h 265643"/>
                  <a:gd name="connsiteX58" fmla="*/ 188092 w 265643"/>
                  <a:gd name="connsiteY58" fmla="*/ 66843 h 265643"/>
                  <a:gd name="connsiteX59" fmla="*/ 227818 w 265643"/>
                  <a:gd name="connsiteY59" fmla="*/ 51125 h 265643"/>
                  <a:gd name="connsiteX60" fmla="*/ 228854 w 265643"/>
                  <a:gd name="connsiteY60" fmla="*/ 215036 h 265643"/>
                  <a:gd name="connsiteX61" fmla="*/ 190510 w 265643"/>
                  <a:gd name="connsiteY61" fmla="*/ 198283 h 2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65643" h="265643">
                    <a:moveTo>
                      <a:pt x="132822" y="0"/>
                    </a:moveTo>
                    <a:cubicBezTo>
                      <a:pt x="59466" y="0"/>
                      <a:pt x="0" y="59466"/>
                      <a:pt x="0" y="132822"/>
                    </a:cubicBezTo>
                    <a:cubicBezTo>
                      <a:pt x="0" y="206178"/>
                      <a:pt x="59466" y="265643"/>
                      <a:pt x="132822" y="265643"/>
                    </a:cubicBezTo>
                    <a:cubicBezTo>
                      <a:pt x="206178" y="265643"/>
                      <a:pt x="265643" y="206178"/>
                      <a:pt x="265643" y="132822"/>
                    </a:cubicBezTo>
                    <a:cubicBezTo>
                      <a:pt x="265548" y="59506"/>
                      <a:pt x="206138" y="95"/>
                      <a:pt x="132822" y="0"/>
                    </a:cubicBezTo>
                    <a:close/>
                    <a:moveTo>
                      <a:pt x="221772" y="44734"/>
                    </a:moveTo>
                    <a:cubicBezTo>
                      <a:pt x="210192" y="51250"/>
                      <a:pt x="197661" y="55913"/>
                      <a:pt x="184638" y="58552"/>
                    </a:cubicBezTo>
                    <a:cubicBezTo>
                      <a:pt x="180131" y="41898"/>
                      <a:pt x="172831" y="26129"/>
                      <a:pt x="163048" y="11918"/>
                    </a:cubicBezTo>
                    <a:cubicBezTo>
                      <a:pt x="185266" y="17254"/>
                      <a:pt x="205583" y="28608"/>
                      <a:pt x="221772" y="44734"/>
                    </a:cubicBezTo>
                    <a:close/>
                    <a:moveTo>
                      <a:pt x="132822" y="7427"/>
                    </a:moveTo>
                    <a:cubicBezTo>
                      <a:pt x="139129" y="7423"/>
                      <a:pt x="145427" y="7943"/>
                      <a:pt x="151648" y="8981"/>
                    </a:cubicBezTo>
                    <a:lnTo>
                      <a:pt x="151648" y="8981"/>
                    </a:lnTo>
                    <a:cubicBezTo>
                      <a:pt x="164281" y="24020"/>
                      <a:pt x="173319" y="41741"/>
                      <a:pt x="178074" y="60797"/>
                    </a:cubicBezTo>
                    <a:cubicBezTo>
                      <a:pt x="146956" y="66499"/>
                      <a:pt x="115060" y="66499"/>
                      <a:pt x="83942" y="60797"/>
                    </a:cubicBezTo>
                    <a:cubicBezTo>
                      <a:pt x="88685" y="42117"/>
                      <a:pt x="97602" y="24755"/>
                      <a:pt x="110023" y="10018"/>
                    </a:cubicBezTo>
                    <a:lnTo>
                      <a:pt x="110023" y="10018"/>
                    </a:lnTo>
                    <a:cubicBezTo>
                      <a:pt x="117528" y="8467"/>
                      <a:pt x="125159" y="7600"/>
                      <a:pt x="132822" y="7427"/>
                    </a:cubicBezTo>
                    <a:close/>
                    <a:moveTo>
                      <a:pt x="98278" y="11918"/>
                    </a:moveTo>
                    <a:cubicBezTo>
                      <a:pt x="88377" y="25982"/>
                      <a:pt x="80957" y="41638"/>
                      <a:pt x="76342" y="58207"/>
                    </a:cubicBezTo>
                    <a:cubicBezTo>
                      <a:pt x="64676" y="55838"/>
                      <a:pt x="53549" y="51329"/>
                      <a:pt x="43525" y="44907"/>
                    </a:cubicBezTo>
                    <a:cubicBezTo>
                      <a:pt x="58664" y="29421"/>
                      <a:pt x="77512" y="18064"/>
                      <a:pt x="98278" y="11918"/>
                    </a:cubicBezTo>
                    <a:close/>
                    <a:moveTo>
                      <a:pt x="41626" y="219182"/>
                    </a:moveTo>
                    <a:cubicBezTo>
                      <a:pt x="50975" y="212946"/>
                      <a:pt x="61399" y="208496"/>
                      <a:pt x="72370" y="206055"/>
                    </a:cubicBezTo>
                    <a:cubicBezTo>
                      <a:pt x="76653" y="223216"/>
                      <a:pt x="84608" y="239245"/>
                      <a:pt x="95687" y="253035"/>
                    </a:cubicBezTo>
                    <a:cubicBezTo>
                      <a:pt x="75046" y="246606"/>
                      <a:pt x="56422" y="234944"/>
                      <a:pt x="41626" y="219182"/>
                    </a:cubicBezTo>
                    <a:close/>
                    <a:moveTo>
                      <a:pt x="152339" y="257180"/>
                    </a:moveTo>
                    <a:cubicBezTo>
                      <a:pt x="145871" y="258045"/>
                      <a:pt x="139345" y="258393"/>
                      <a:pt x="132822" y="258216"/>
                    </a:cubicBezTo>
                    <a:cubicBezTo>
                      <a:pt x="124463" y="258237"/>
                      <a:pt x="116125" y="257368"/>
                      <a:pt x="107950" y="255626"/>
                    </a:cubicBezTo>
                    <a:lnTo>
                      <a:pt x="107950" y="255626"/>
                    </a:lnTo>
                    <a:cubicBezTo>
                      <a:pt x="93493" y="241532"/>
                      <a:pt x="83468" y="223522"/>
                      <a:pt x="79106" y="203810"/>
                    </a:cubicBezTo>
                    <a:cubicBezTo>
                      <a:pt x="112615" y="196984"/>
                      <a:pt x="147156" y="196984"/>
                      <a:pt x="180665" y="203810"/>
                    </a:cubicBezTo>
                    <a:cubicBezTo>
                      <a:pt x="176207" y="223562"/>
                      <a:pt x="166058" y="241577"/>
                      <a:pt x="151475" y="255626"/>
                    </a:cubicBezTo>
                    <a:close/>
                    <a:moveTo>
                      <a:pt x="164948" y="254417"/>
                    </a:moveTo>
                    <a:cubicBezTo>
                      <a:pt x="176368" y="240255"/>
                      <a:pt x="184508" y="223738"/>
                      <a:pt x="188783" y="206055"/>
                    </a:cubicBezTo>
                    <a:cubicBezTo>
                      <a:pt x="201001" y="208924"/>
                      <a:pt x="212668" y="213765"/>
                      <a:pt x="223327" y="220391"/>
                    </a:cubicBezTo>
                    <a:cubicBezTo>
                      <a:pt x="207335" y="236702"/>
                      <a:pt x="187123" y="248244"/>
                      <a:pt x="164948" y="253726"/>
                    </a:cubicBezTo>
                    <a:close/>
                    <a:moveTo>
                      <a:pt x="190510" y="198801"/>
                    </a:moveTo>
                    <a:cubicBezTo>
                      <a:pt x="191892" y="192583"/>
                      <a:pt x="193101" y="186192"/>
                      <a:pt x="193965" y="179456"/>
                    </a:cubicBezTo>
                    <a:lnTo>
                      <a:pt x="186019" y="181356"/>
                    </a:lnTo>
                    <a:cubicBezTo>
                      <a:pt x="185156" y="186710"/>
                      <a:pt x="184292" y="192065"/>
                      <a:pt x="183083" y="197074"/>
                    </a:cubicBezTo>
                    <a:cubicBezTo>
                      <a:pt x="148379" y="189992"/>
                      <a:pt x="112601" y="189992"/>
                      <a:pt x="77897" y="197074"/>
                    </a:cubicBezTo>
                    <a:cubicBezTo>
                      <a:pt x="76688" y="192410"/>
                      <a:pt x="75824" y="187401"/>
                      <a:pt x="74960" y="182220"/>
                    </a:cubicBezTo>
                    <a:cubicBezTo>
                      <a:pt x="74877" y="181705"/>
                      <a:pt x="74877" y="181180"/>
                      <a:pt x="74960" y="180665"/>
                    </a:cubicBezTo>
                    <a:lnTo>
                      <a:pt x="67015" y="178420"/>
                    </a:lnTo>
                    <a:cubicBezTo>
                      <a:pt x="66920" y="180031"/>
                      <a:pt x="66920" y="181644"/>
                      <a:pt x="67015" y="183256"/>
                    </a:cubicBezTo>
                    <a:cubicBezTo>
                      <a:pt x="67015" y="188783"/>
                      <a:pt x="68915" y="193965"/>
                      <a:pt x="69952" y="198973"/>
                    </a:cubicBezTo>
                    <a:cubicBezTo>
                      <a:pt x="57627" y="201687"/>
                      <a:pt x="45914" y="206665"/>
                      <a:pt x="35408" y="213655"/>
                    </a:cubicBezTo>
                    <a:cubicBezTo>
                      <a:pt x="-3958" y="166428"/>
                      <a:pt x="-3152" y="97591"/>
                      <a:pt x="37308" y="51298"/>
                    </a:cubicBezTo>
                    <a:cubicBezTo>
                      <a:pt x="48292" y="58369"/>
                      <a:pt x="60462" y="63401"/>
                      <a:pt x="73233" y="66152"/>
                    </a:cubicBezTo>
                    <a:cubicBezTo>
                      <a:pt x="72024" y="70297"/>
                      <a:pt x="70988" y="74788"/>
                      <a:pt x="70124" y="79278"/>
                    </a:cubicBezTo>
                    <a:cubicBezTo>
                      <a:pt x="69261" y="83769"/>
                      <a:pt x="70124" y="83596"/>
                      <a:pt x="68743" y="85669"/>
                    </a:cubicBezTo>
                    <a:lnTo>
                      <a:pt x="76860" y="83769"/>
                    </a:lnTo>
                    <a:lnTo>
                      <a:pt x="76860" y="80833"/>
                    </a:lnTo>
                    <a:cubicBezTo>
                      <a:pt x="77897" y="76342"/>
                      <a:pt x="78933" y="72024"/>
                      <a:pt x="80142" y="67879"/>
                    </a:cubicBezTo>
                    <a:cubicBezTo>
                      <a:pt x="97513" y="71066"/>
                      <a:pt x="115166" y="72455"/>
                      <a:pt x="132822" y="72024"/>
                    </a:cubicBezTo>
                    <a:cubicBezTo>
                      <a:pt x="148932" y="72023"/>
                      <a:pt x="165006" y="70520"/>
                      <a:pt x="180838" y="67534"/>
                    </a:cubicBezTo>
                    <a:cubicBezTo>
                      <a:pt x="182047" y="72197"/>
                      <a:pt x="183256" y="77206"/>
                      <a:pt x="184292" y="82215"/>
                    </a:cubicBezTo>
                    <a:lnTo>
                      <a:pt x="192237" y="84115"/>
                    </a:lnTo>
                    <a:cubicBezTo>
                      <a:pt x="190971" y="77897"/>
                      <a:pt x="189590" y="72139"/>
                      <a:pt x="188092" y="66843"/>
                    </a:cubicBezTo>
                    <a:cubicBezTo>
                      <a:pt x="202091" y="63770"/>
                      <a:pt x="215504" y="58463"/>
                      <a:pt x="227818" y="51125"/>
                    </a:cubicBezTo>
                    <a:cubicBezTo>
                      <a:pt x="269067" y="97830"/>
                      <a:pt x="269509" y="167813"/>
                      <a:pt x="228854" y="215036"/>
                    </a:cubicBezTo>
                    <a:cubicBezTo>
                      <a:pt x="217099" y="207349"/>
                      <a:pt x="204138" y="201687"/>
                      <a:pt x="190510" y="198283"/>
                    </a:cubicBezTo>
                    <a:close/>
                  </a:path>
                </a:pathLst>
              </a:custGeom>
              <a:solidFill>
                <a:schemeClr val="bg1"/>
              </a:solidFill>
              <a:ln w="16933"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24071987-7EB8-494F-867E-FF660AD4DA2E}"/>
                  </a:ext>
                </a:extLst>
              </p:cNvPr>
              <p:cNvSpPr/>
              <p:nvPr/>
            </p:nvSpPr>
            <p:spPr>
              <a:xfrm>
                <a:off x="11289898" y="1332811"/>
                <a:ext cx="59983" cy="73301"/>
              </a:xfrm>
              <a:custGeom>
                <a:avLst/>
                <a:gdLst>
                  <a:gd name="connsiteX0" fmla="*/ 173 w 59983"/>
                  <a:gd name="connsiteY0" fmla="*/ 1516 h 73301"/>
                  <a:gd name="connsiteX1" fmla="*/ 20208 w 59983"/>
                  <a:gd name="connsiteY1" fmla="*/ 134 h 73301"/>
                  <a:gd name="connsiteX2" fmla="*/ 49743 w 59983"/>
                  <a:gd name="connsiteY2" fmla="*/ 9116 h 73301"/>
                  <a:gd name="connsiteX3" fmla="*/ 59934 w 59983"/>
                  <a:gd name="connsiteY3" fmla="*/ 34333 h 73301"/>
                  <a:gd name="connsiteX4" fmla="*/ 49398 w 59983"/>
                  <a:gd name="connsiteY4" fmla="*/ 62659 h 73301"/>
                  <a:gd name="connsiteX5" fmla="*/ 17272 w 59983"/>
                  <a:gd name="connsiteY5" fmla="*/ 73195 h 73301"/>
                  <a:gd name="connsiteX6" fmla="*/ 0 w 59983"/>
                  <a:gd name="connsiteY6" fmla="*/ 72331 h 73301"/>
                  <a:gd name="connsiteX7" fmla="*/ 9672 w 59983"/>
                  <a:gd name="connsiteY7" fmla="*/ 65940 h 73301"/>
                  <a:gd name="connsiteX8" fmla="*/ 19172 w 59983"/>
                  <a:gd name="connsiteY8" fmla="*/ 65940 h 73301"/>
                  <a:gd name="connsiteX9" fmla="*/ 50126 w 59983"/>
                  <a:gd name="connsiteY9" fmla="*/ 41289 h 73301"/>
                  <a:gd name="connsiteX10" fmla="*/ 50089 w 59983"/>
                  <a:gd name="connsiteY10" fmla="*/ 34678 h 73301"/>
                  <a:gd name="connsiteX11" fmla="*/ 26630 w 59983"/>
                  <a:gd name="connsiteY11" fmla="*/ 6533 h 73301"/>
                  <a:gd name="connsiteX12" fmla="*/ 20554 w 59983"/>
                  <a:gd name="connsiteY12" fmla="*/ 6697 h 73301"/>
                  <a:gd name="connsiteX13" fmla="*/ 9672 w 59983"/>
                  <a:gd name="connsiteY13" fmla="*/ 6697 h 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983" h="73301">
                    <a:moveTo>
                      <a:pt x="173" y="1516"/>
                    </a:moveTo>
                    <a:cubicBezTo>
                      <a:pt x="6808" y="565"/>
                      <a:pt x="13505" y="103"/>
                      <a:pt x="20208" y="134"/>
                    </a:cubicBezTo>
                    <a:cubicBezTo>
                      <a:pt x="30835" y="-715"/>
                      <a:pt x="41389" y="2494"/>
                      <a:pt x="49743" y="9116"/>
                    </a:cubicBezTo>
                    <a:cubicBezTo>
                      <a:pt x="56446" y="15774"/>
                      <a:pt x="60128" y="24887"/>
                      <a:pt x="59934" y="34333"/>
                    </a:cubicBezTo>
                    <a:cubicBezTo>
                      <a:pt x="60468" y="44822"/>
                      <a:pt x="56657" y="55068"/>
                      <a:pt x="49398" y="62659"/>
                    </a:cubicBezTo>
                    <a:cubicBezTo>
                      <a:pt x="40471" y="70222"/>
                      <a:pt x="28944" y="74001"/>
                      <a:pt x="17272" y="73195"/>
                    </a:cubicBezTo>
                    <a:cubicBezTo>
                      <a:pt x="11503" y="73222"/>
                      <a:pt x="5737" y="72934"/>
                      <a:pt x="0" y="72331"/>
                    </a:cubicBezTo>
                    <a:close/>
                    <a:moveTo>
                      <a:pt x="9672" y="65940"/>
                    </a:moveTo>
                    <a:cubicBezTo>
                      <a:pt x="12835" y="66158"/>
                      <a:pt x="16009" y="66158"/>
                      <a:pt x="19172" y="65940"/>
                    </a:cubicBezTo>
                    <a:cubicBezTo>
                      <a:pt x="34527" y="67681"/>
                      <a:pt x="48385" y="56643"/>
                      <a:pt x="50126" y="41289"/>
                    </a:cubicBezTo>
                    <a:cubicBezTo>
                      <a:pt x="50374" y="39091"/>
                      <a:pt x="50362" y="36872"/>
                      <a:pt x="50089" y="34678"/>
                    </a:cubicBezTo>
                    <a:cubicBezTo>
                      <a:pt x="51383" y="20428"/>
                      <a:pt x="40880" y="7827"/>
                      <a:pt x="26630" y="6533"/>
                    </a:cubicBezTo>
                    <a:cubicBezTo>
                      <a:pt x="24605" y="6349"/>
                      <a:pt x="22566" y="6405"/>
                      <a:pt x="20554" y="6697"/>
                    </a:cubicBezTo>
                    <a:cubicBezTo>
                      <a:pt x="16936" y="6336"/>
                      <a:pt x="13290" y="6336"/>
                      <a:pt x="9672" y="6697"/>
                    </a:cubicBezTo>
                    <a:close/>
                  </a:path>
                </a:pathLst>
              </a:custGeom>
              <a:solidFill>
                <a:srgbClr val="FFFFFF"/>
              </a:solidFill>
              <a:ln w="16933"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7E5989B7-3AC8-4C56-B109-CD0C65817BC3}"/>
                  </a:ext>
                </a:extLst>
              </p:cNvPr>
              <p:cNvSpPr/>
              <p:nvPr/>
            </p:nvSpPr>
            <p:spPr>
              <a:xfrm>
                <a:off x="11362095" y="1332599"/>
                <a:ext cx="54234" cy="73233"/>
              </a:xfrm>
              <a:custGeom>
                <a:avLst/>
                <a:gdLst>
                  <a:gd name="connsiteX0" fmla="*/ 0 w 54234"/>
                  <a:gd name="connsiteY0" fmla="*/ 72715 h 73233"/>
                  <a:gd name="connsiteX1" fmla="*/ 0 w 54234"/>
                  <a:gd name="connsiteY1" fmla="*/ 0 h 73233"/>
                  <a:gd name="connsiteX2" fmla="*/ 10190 w 54234"/>
                  <a:gd name="connsiteY2" fmla="*/ 0 h 73233"/>
                  <a:gd name="connsiteX3" fmla="*/ 33508 w 54234"/>
                  <a:gd name="connsiteY3" fmla="*/ 36271 h 73233"/>
                  <a:gd name="connsiteX4" fmla="*/ 46634 w 54234"/>
                  <a:gd name="connsiteY4" fmla="*/ 59934 h 73233"/>
                  <a:gd name="connsiteX5" fmla="*/ 46634 w 54234"/>
                  <a:gd name="connsiteY5" fmla="*/ 59934 h 73233"/>
                  <a:gd name="connsiteX6" fmla="*/ 45598 w 54234"/>
                  <a:gd name="connsiteY6" fmla="*/ 30053 h 73233"/>
                  <a:gd name="connsiteX7" fmla="*/ 45598 w 54234"/>
                  <a:gd name="connsiteY7" fmla="*/ 0 h 73233"/>
                  <a:gd name="connsiteX8" fmla="*/ 54234 w 54234"/>
                  <a:gd name="connsiteY8" fmla="*/ 0 h 73233"/>
                  <a:gd name="connsiteX9" fmla="*/ 54234 w 54234"/>
                  <a:gd name="connsiteY9" fmla="*/ 72715 h 73233"/>
                  <a:gd name="connsiteX10" fmla="*/ 44734 w 54234"/>
                  <a:gd name="connsiteY10" fmla="*/ 72715 h 73233"/>
                  <a:gd name="connsiteX11" fmla="*/ 21935 w 54234"/>
                  <a:gd name="connsiteY11" fmla="*/ 36271 h 73233"/>
                  <a:gd name="connsiteX12" fmla="*/ 8291 w 54234"/>
                  <a:gd name="connsiteY12" fmla="*/ 12090 h 73233"/>
                  <a:gd name="connsiteX13" fmla="*/ 8291 w 54234"/>
                  <a:gd name="connsiteY13" fmla="*/ 12090 h 73233"/>
                  <a:gd name="connsiteX14" fmla="*/ 8291 w 54234"/>
                  <a:gd name="connsiteY14" fmla="*/ 42144 h 73233"/>
                  <a:gd name="connsiteX15" fmla="*/ 8291 w 54234"/>
                  <a:gd name="connsiteY15" fmla="*/ 73233 h 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234" h="73233">
                    <a:moveTo>
                      <a:pt x="0" y="72715"/>
                    </a:moveTo>
                    <a:lnTo>
                      <a:pt x="0" y="0"/>
                    </a:lnTo>
                    <a:lnTo>
                      <a:pt x="10190" y="0"/>
                    </a:lnTo>
                    <a:lnTo>
                      <a:pt x="33508" y="36271"/>
                    </a:lnTo>
                    <a:cubicBezTo>
                      <a:pt x="38387" y="43869"/>
                      <a:pt x="42771" y="51773"/>
                      <a:pt x="46634" y="59934"/>
                    </a:cubicBezTo>
                    <a:lnTo>
                      <a:pt x="46634" y="59934"/>
                    </a:lnTo>
                    <a:cubicBezTo>
                      <a:pt x="45771" y="50262"/>
                      <a:pt x="45598" y="41453"/>
                      <a:pt x="45598" y="30053"/>
                    </a:cubicBezTo>
                    <a:lnTo>
                      <a:pt x="45598" y="0"/>
                    </a:lnTo>
                    <a:lnTo>
                      <a:pt x="54234" y="0"/>
                    </a:lnTo>
                    <a:lnTo>
                      <a:pt x="54234" y="72715"/>
                    </a:lnTo>
                    <a:lnTo>
                      <a:pt x="44734" y="72715"/>
                    </a:lnTo>
                    <a:lnTo>
                      <a:pt x="21935" y="36271"/>
                    </a:lnTo>
                    <a:cubicBezTo>
                      <a:pt x="16927" y="28153"/>
                      <a:pt x="12090" y="18999"/>
                      <a:pt x="8291" y="12090"/>
                    </a:cubicBezTo>
                    <a:lnTo>
                      <a:pt x="8291" y="12090"/>
                    </a:lnTo>
                    <a:cubicBezTo>
                      <a:pt x="8291" y="21245"/>
                      <a:pt x="8291" y="29362"/>
                      <a:pt x="8291" y="42144"/>
                    </a:cubicBezTo>
                    <a:lnTo>
                      <a:pt x="8291" y="73233"/>
                    </a:lnTo>
                    <a:close/>
                  </a:path>
                </a:pathLst>
              </a:custGeom>
              <a:solidFill>
                <a:srgbClr val="FFFFFF"/>
              </a:solidFill>
              <a:ln w="16933"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D3632430-21E9-47D9-A4F2-E7D3BEBFEB58}"/>
                  </a:ext>
                </a:extLst>
              </p:cNvPr>
              <p:cNvSpPr/>
              <p:nvPr/>
            </p:nvSpPr>
            <p:spPr>
              <a:xfrm>
                <a:off x="11429629" y="1331225"/>
                <a:ext cx="44043" cy="75127"/>
              </a:xfrm>
              <a:custGeom>
                <a:avLst/>
                <a:gdLst>
                  <a:gd name="connsiteX0" fmla="*/ 2073 w 44043"/>
                  <a:gd name="connsiteY0" fmla="*/ 62689 h 75127"/>
                  <a:gd name="connsiteX1" fmla="*/ 19345 w 44043"/>
                  <a:gd name="connsiteY1" fmla="*/ 67353 h 75127"/>
                  <a:gd name="connsiteX2" fmla="*/ 34544 w 44043"/>
                  <a:gd name="connsiteY2" fmla="*/ 54917 h 75127"/>
                  <a:gd name="connsiteX3" fmla="*/ 20899 w 44043"/>
                  <a:gd name="connsiteY3" fmla="*/ 40581 h 75127"/>
                  <a:gd name="connsiteX4" fmla="*/ 1554 w 44043"/>
                  <a:gd name="connsiteY4" fmla="*/ 19855 h 75127"/>
                  <a:gd name="connsiteX5" fmla="*/ 23809 w 44043"/>
                  <a:gd name="connsiteY5" fmla="*/ 36 h 75127"/>
                  <a:gd name="connsiteX6" fmla="*/ 25217 w 44043"/>
                  <a:gd name="connsiteY6" fmla="*/ 165 h 75127"/>
                  <a:gd name="connsiteX7" fmla="*/ 41280 w 44043"/>
                  <a:gd name="connsiteY7" fmla="*/ 3619 h 75127"/>
                  <a:gd name="connsiteX8" fmla="*/ 38517 w 44043"/>
                  <a:gd name="connsiteY8" fmla="*/ 11392 h 75127"/>
                  <a:gd name="connsiteX9" fmla="*/ 24699 w 44043"/>
                  <a:gd name="connsiteY9" fmla="*/ 7937 h 75127"/>
                  <a:gd name="connsiteX10" fmla="*/ 10881 w 44043"/>
                  <a:gd name="connsiteY10" fmla="*/ 18819 h 75127"/>
                  <a:gd name="connsiteX11" fmla="*/ 25390 w 44043"/>
                  <a:gd name="connsiteY11" fmla="*/ 32809 h 75127"/>
                  <a:gd name="connsiteX12" fmla="*/ 44044 w 44043"/>
                  <a:gd name="connsiteY12" fmla="*/ 54226 h 75127"/>
                  <a:gd name="connsiteX13" fmla="*/ 18481 w 44043"/>
                  <a:gd name="connsiteY13" fmla="*/ 75125 h 75127"/>
                  <a:gd name="connsiteX14" fmla="*/ 0 w 44043"/>
                  <a:gd name="connsiteY14" fmla="*/ 70462 h 7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043" h="75127">
                    <a:moveTo>
                      <a:pt x="2073" y="62689"/>
                    </a:moveTo>
                    <a:cubicBezTo>
                      <a:pt x="7320" y="65735"/>
                      <a:pt x="13277" y="67343"/>
                      <a:pt x="19345" y="67353"/>
                    </a:cubicBezTo>
                    <a:cubicBezTo>
                      <a:pt x="29017" y="67353"/>
                      <a:pt x="34544" y="62344"/>
                      <a:pt x="34544" y="54917"/>
                    </a:cubicBezTo>
                    <a:cubicBezTo>
                      <a:pt x="34544" y="47490"/>
                      <a:pt x="30744" y="44208"/>
                      <a:pt x="20899" y="40581"/>
                    </a:cubicBezTo>
                    <a:cubicBezTo>
                      <a:pt x="11054" y="36954"/>
                      <a:pt x="1554" y="30218"/>
                      <a:pt x="1554" y="19855"/>
                    </a:cubicBezTo>
                    <a:cubicBezTo>
                      <a:pt x="2226" y="8237"/>
                      <a:pt x="12191" y="-637"/>
                      <a:pt x="23809" y="36"/>
                    </a:cubicBezTo>
                    <a:cubicBezTo>
                      <a:pt x="24279" y="63"/>
                      <a:pt x="24749" y="106"/>
                      <a:pt x="25217" y="165"/>
                    </a:cubicBezTo>
                    <a:cubicBezTo>
                      <a:pt x="30772" y="8"/>
                      <a:pt x="36282" y="1193"/>
                      <a:pt x="41280" y="3619"/>
                    </a:cubicBezTo>
                    <a:lnTo>
                      <a:pt x="38517" y="11392"/>
                    </a:lnTo>
                    <a:cubicBezTo>
                      <a:pt x="34283" y="9075"/>
                      <a:pt x="29525" y="7885"/>
                      <a:pt x="24699" y="7937"/>
                    </a:cubicBezTo>
                    <a:cubicBezTo>
                      <a:pt x="14681" y="7937"/>
                      <a:pt x="10881" y="13810"/>
                      <a:pt x="10881" y="18819"/>
                    </a:cubicBezTo>
                    <a:cubicBezTo>
                      <a:pt x="10881" y="23827"/>
                      <a:pt x="15372" y="29009"/>
                      <a:pt x="25390" y="32809"/>
                    </a:cubicBezTo>
                    <a:cubicBezTo>
                      <a:pt x="35408" y="36609"/>
                      <a:pt x="44044" y="43518"/>
                      <a:pt x="44044" y="54226"/>
                    </a:cubicBezTo>
                    <a:cubicBezTo>
                      <a:pt x="44044" y="64935"/>
                      <a:pt x="35753" y="75125"/>
                      <a:pt x="18481" y="75125"/>
                    </a:cubicBezTo>
                    <a:cubicBezTo>
                      <a:pt x="12021" y="75198"/>
                      <a:pt x="5653" y="73590"/>
                      <a:pt x="0" y="70462"/>
                    </a:cubicBezTo>
                    <a:close/>
                  </a:path>
                </a:pathLst>
              </a:custGeom>
              <a:solidFill>
                <a:srgbClr val="FFFFFF"/>
              </a:solidFill>
              <a:ln w="16933" cap="flat">
                <a:noFill/>
                <a:prstDash val="solid"/>
                <a:miter/>
              </a:ln>
            </p:spPr>
            <p:txBody>
              <a:bodyPr rtlCol="0" anchor="ctr"/>
              <a:lstStyle/>
              <a:p>
                <a:endParaRPr lang="en-IN"/>
              </a:p>
            </p:txBody>
          </p:sp>
        </p:grpSp>
        <p:pic>
          <p:nvPicPr>
            <p:cNvPr id="3" name="Graphic 2">
              <a:extLst>
                <a:ext uri="{FF2B5EF4-FFF2-40B4-BE49-F238E27FC236}">
                  <a16:creationId xmlns:a16="http://schemas.microsoft.com/office/drawing/2014/main" id="{D3D200A4-67E7-4047-8DDB-5EDD092023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85578" y="568692"/>
              <a:ext cx="361694" cy="361694"/>
            </a:xfrm>
            <a:prstGeom prst="rect">
              <a:avLst/>
            </a:prstGeom>
          </p:spPr>
        </p:pic>
        <p:pic>
          <p:nvPicPr>
            <p:cNvPr id="510" name="Picture 509">
              <a:extLst>
                <a:ext uri="{FF2B5EF4-FFF2-40B4-BE49-F238E27FC236}">
                  <a16:creationId xmlns:a16="http://schemas.microsoft.com/office/drawing/2014/main" id="{42AF0C25-14DE-4A87-84A3-4CABC25314B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70769" y="5113087"/>
              <a:ext cx="349035" cy="349035"/>
            </a:xfrm>
            <a:prstGeom prst="rect">
              <a:avLst/>
            </a:prstGeom>
          </p:spPr>
        </p:pic>
        <p:sp>
          <p:nvSpPr>
            <p:cNvPr id="516" name="monitor" title="Icon of a monitor">
              <a:extLst>
                <a:ext uri="{FF2B5EF4-FFF2-40B4-BE49-F238E27FC236}">
                  <a16:creationId xmlns:a16="http://schemas.microsoft.com/office/drawing/2014/main" id="{3DD78170-5F14-4F41-95B8-BBE83622490D}"/>
                </a:ext>
              </a:extLst>
            </p:cNvPr>
            <p:cNvSpPr>
              <a:spLocks noChangeAspect="1" noEditPoints="1"/>
            </p:cNvSpPr>
            <p:nvPr/>
          </p:nvSpPr>
          <p:spPr bwMode="auto">
            <a:xfrm>
              <a:off x="7810295" y="2800073"/>
              <a:ext cx="324875" cy="2489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17" name="monitor" title="Icon of a monitor">
              <a:extLst>
                <a:ext uri="{FF2B5EF4-FFF2-40B4-BE49-F238E27FC236}">
                  <a16:creationId xmlns:a16="http://schemas.microsoft.com/office/drawing/2014/main" id="{EA6CFF70-C440-437F-9ECE-EBD1FFD7F3DB}"/>
                </a:ext>
              </a:extLst>
            </p:cNvPr>
            <p:cNvSpPr>
              <a:spLocks noChangeAspect="1" noEditPoints="1"/>
            </p:cNvSpPr>
            <p:nvPr/>
          </p:nvSpPr>
          <p:spPr bwMode="auto">
            <a:xfrm>
              <a:off x="8350076" y="2800073"/>
              <a:ext cx="324875" cy="2489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18" name="monitor" title="Icon of a monitor">
              <a:extLst>
                <a:ext uri="{FF2B5EF4-FFF2-40B4-BE49-F238E27FC236}">
                  <a16:creationId xmlns:a16="http://schemas.microsoft.com/office/drawing/2014/main" id="{F83781E1-FE40-4BAD-864C-2E184261DE84}"/>
                </a:ext>
              </a:extLst>
            </p:cNvPr>
            <p:cNvSpPr>
              <a:spLocks noChangeAspect="1" noEditPoints="1"/>
            </p:cNvSpPr>
            <p:nvPr/>
          </p:nvSpPr>
          <p:spPr bwMode="auto">
            <a:xfrm>
              <a:off x="8889858" y="2800073"/>
              <a:ext cx="324875" cy="2489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19" name="monitor" title="Icon of a monitor">
              <a:extLst>
                <a:ext uri="{FF2B5EF4-FFF2-40B4-BE49-F238E27FC236}">
                  <a16:creationId xmlns:a16="http://schemas.microsoft.com/office/drawing/2014/main" id="{F28B474B-CE8B-4755-9465-5735B5274EF1}"/>
                </a:ext>
              </a:extLst>
            </p:cNvPr>
            <p:cNvSpPr>
              <a:spLocks noChangeAspect="1" noEditPoints="1"/>
            </p:cNvSpPr>
            <p:nvPr/>
          </p:nvSpPr>
          <p:spPr bwMode="auto">
            <a:xfrm>
              <a:off x="9615071" y="2800073"/>
              <a:ext cx="324875" cy="2489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6" name="Picture 5" descr="Halfsund Nett archirecture visual">
            <a:extLst>
              <a:ext uri="{FF2B5EF4-FFF2-40B4-BE49-F238E27FC236}">
                <a16:creationId xmlns:a16="http://schemas.microsoft.com/office/drawing/2014/main" id="{D22A4845-C419-471E-BD0B-DA7014AE6244}"/>
              </a:ext>
            </a:extLst>
          </p:cNvPr>
          <p:cNvPicPr>
            <a:picLocks noChangeAspect="1"/>
          </p:cNvPicPr>
          <p:nvPr/>
        </p:nvPicPr>
        <p:blipFill>
          <a:blip r:embed="rId13">
            <a:clrChange>
              <a:clrFrom>
                <a:srgbClr val="000000"/>
              </a:clrFrom>
              <a:clrTo>
                <a:srgbClr val="000000">
                  <a:alpha val="0"/>
                </a:srgbClr>
              </a:clrTo>
            </a:clrChange>
          </a:blip>
          <a:stretch>
            <a:fillRect/>
          </a:stretch>
        </p:blipFill>
        <p:spPr>
          <a:xfrm>
            <a:off x="6858229" y="5687050"/>
            <a:ext cx="509568" cy="542093"/>
          </a:xfrm>
          <a:prstGeom prst="rect">
            <a:avLst/>
          </a:prstGeom>
        </p:spPr>
      </p:pic>
    </p:spTree>
    <p:extLst>
      <p:ext uri="{BB962C8B-B14F-4D97-AF65-F5344CB8AC3E}">
        <p14:creationId xmlns:p14="http://schemas.microsoft.com/office/powerpoint/2010/main" val="3253318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42703ED-CBC3-491C-8105-5CFE5B1B9CE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295423" y="0"/>
            <a:ext cx="4140171" cy="6994524"/>
          </a:xfrm>
          <a:custGeom>
            <a:avLst/>
            <a:gdLst>
              <a:gd name="connsiteX0" fmla="*/ 0 w 4140171"/>
              <a:gd name="connsiteY0" fmla="*/ 0 h 6994524"/>
              <a:gd name="connsiteX1" fmla="*/ 4140171 w 4140171"/>
              <a:gd name="connsiteY1" fmla="*/ 0 h 6994524"/>
              <a:gd name="connsiteX2" fmla="*/ 4140171 w 4140171"/>
              <a:gd name="connsiteY2" fmla="*/ 6994524 h 6994524"/>
              <a:gd name="connsiteX3" fmla="*/ 0 w 4140171"/>
              <a:gd name="connsiteY3" fmla="*/ 6994524 h 6994524"/>
            </a:gdLst>
            <a:ahLst/>
            <a:cxnLst>
              <a:cxn ang="0">
                <a:pos x="connsiteX0" y="connsiteY0"/>
              </a:cxn>
              <a:cxn ang="0">
                <a:pos x="connsiteX1" y="connsiteY1"/>
              </a:cxn>
              <a:cxn ang="0">
                <a:pos x="connsiteX2" y="connsiteY2"/>
              </a:cxn>
              <a:cxn ang="0">
                <a:pos x="connsiteX3" y="connsiteY3"/>
              </a:cxn>
            </a:cxnLst>
            <a:rect l="l" t="t" r="r" b="b"/>
            <a:pathLst>
              <a:path w="4140171" h="6994524">
                <a:moveTo>
                  <a:pt x="0" y="0"/>
                </a:moveTo>
                <a:lnTo>
                  <a:pt x="4140171" y="0"/>
                </a:lnTo>
                <a:lnTo>
                  <a:pt x="4140171" y="6994524"/>
                </a:lnTo>
                <a:lnTo>
                  <a:pt x="0" y="6994524"/>
                </a:lnTo>
                <a:close/>
              </a:path>
            </a:pathLst>
          </a:custGeom>
        </p:spPr>
      </p:pic>
      <p:sp>
        <p:nvSpPr>
          <p:cNvPr id="4" name="Title 3"/>
          <p:cNvSpPr>
            <a:spLocks noGrp="1"/>
          </p:cNvSpPr>
          <p:nvPr>
            <p:ph type="title"/>
          </p:nvPr>
        </p:nvSpPr>
        <p:spPr>
          <a:xfrm>
            <a:off x="465956" y="633185"/>
            <a:ext cx="7910276" cy="820622"/>
          </a:xfrm>
        </p:spPr>
        <p:txBody>
          <a:bodyPr/>
          <a:lstStyle/>
          <a:p>
            <a:r>
              <a:rPr lang="en-US"/>
              <a:t>DNV GL scales up machine learning using Azure Kubernetes Service</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nvGraphicFramePr>
        <p:xfrm>
          <a:off x="465954" y="1714207"/>
          <a:ext cx="7047483" cy="4352141"/>
        </p:xfrm>
        <a:graphic>
          <a:graphicData uri="http://schemas.openxmlformats.org/drawingml/2006/table">
            <a:tbl>
              <a:tblPr firstRow="1" bandRow="1">
                <a:tableStyleId>{5C22544A-7EE6-4342-B048-85BDC9FD1C3A}</a:tableStyleId>
              </a:tblPr>
              <a:tblGrid>
                <a:gridCol w="1731978">
                  <a:extLst>
                    <a:ext uri="{9D8B030D-6E8A-4147-A177-3AD203B41FA5}">
                      <a16:colId xmlns:a16="http://schemas.microsoft.com/office/drawing/2014/main" val="493828438"/>
                    </a:ext>
                  </a:extLst>
                </a:gridCol>
                <a:gridCol w="5315505">
                  <a:extLst>
                    <a:ext uri="{9D8B030D-6E8A-4147-A177-3AD203B41FA5}">
                      <a16:colId xmlns:a16="http://schemas.microsoft.com/office/drawing/2014/main" val="108782897"/>
                    </a:ext>
                  </a:extLst>
                </a:gridCol>
              </a:tblGrid>
              <a:tr h="1188551">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29"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rgbClr val="000000"/>
                          </a:solidFill>
                        </a:rPr>
                        <a:t>Initially, the group trained machine learning models locally and deployed each application to Azure Virtual Machines. This process took up to 2 weeks and consumed more Azure resources than needed.</a:t>
                      </a:r>
                    </a:p>
                  </a:txBody>
                  <a:tcPr marL="0" marR="0" marT="89629"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581795">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rgbClr val="000000"/>
                          </a:solidFill>
                        </a:rPr>
                        <a:t>DNV GL created a service using that builds and deploys each machine learning application as a container on AKS. They’re able to use the Kubernetes Cluster </a:t>
                      </a:r>
                      <a:r>
                        <a:rPr lang="en-US" sz="1600" b="0" dirty="0" err="1">
                          <a:solidFill>
                            <a:srgbClr val="000000"/>
                          </a:solidFill>
                        </a:rPr>
                        <a:t>Autoscaler</a:t>
                      </a:r>
                      <a:r>
                        <a:rPr lang="en-US" sz="1600" b="0" dirty="0">
                          <a:solidFill>
                            <a:srgbClr val="000000"/>
                          </a:solidFill>
                        </a:rPr>
                        <a:t> to add resources on demand as the need for more compute power arises.</a:t>
                      </a:r>
                    </a:p>
                    <a:p>
                      <a:endParaRPr lang="en-US" sz="1600" b="0" dirty="0">
                        <a:solidFill>
                          <a:srgbClr val="000000"/>
                        </a:solidFill>
                      </a:endParaRP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81795">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Data scientists and developers at DNV GL can now deliver more solutions to their internal and external customers with more speed, for less money, and with a more elastic software stack. Now the data scientists and engineers at DNV GL can focus on developing new, predictive solutions and providing real business value.</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pic>
        <p:nvPicPr>
          <p:cNvPr id="2" name="Picture 1">
            <a:extLst>
              <a:ext uri="{FF2B5EF4-FFF2-40B4-BE49-F238E27FC236}">
                <a16:creationId xmlns:a16="http://schemas.microsoft.com/office/drawing/2014/main" id="{D2B537E8-197C-D945-A3BC-704F668B5A5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1625" y="216358"/>
            <a:ext cx="1264010" cy="442195"/>
          </a:xfrm>
          <a:prstGeom prst="rect">
            <a:avLst/>
          </a:prstGeom>
        </p:spPr>
      </p:pic>
      <p:sp>
        <p:nvSpPr>
          <p:cNvPr id="21" name="Rectangle 20">
            <a:extLst>
              <a:ext uri="{FF2B5EF4-FFF2-40B4-BE49-F238E27FC236}">
                <a16:creationId xmlns:a16="http://schemas.microsoft.com/office/drawing/2014/main" id="{FAA759A6-B6A2-4D03-A54C-DF035CCD9A69}"/>
              </a:ext>
              <a:ext uri="{C183D7F6-B498-43B3-948B-1728B52AA6E4}">
                <adec:decorative xmlns:adec="http://schemas.microsoft.com/office/drawing/2017/decorative" val="1"/>
              </a:ext>
            </a:extLst>
          </p:cNvPr>
          <p:cNvSpPr/>
          <p:nvPr/>
        </p:nvSpPr>
        <p:spPr bwMode="auto">
          <a:xfrm rot="10800000">
            <a:off x="8295422" y="6329996"/>
            <a:ext cx="4140171" cy="664033"/>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CF05A930-5E33-B847-BAAD-8052DC8AA32D}"/>
              </a:ext>
              <a:ext uri="{C183D7F6-B498-43B3-948B-1728B52AA6E4}">
                <adec:decorative xmlns:adec="http://schemas.microsoft.com/office/drawing/2017/decorative" val="1"/>
              </a:ext>
            </a:extLst>
          </p:cNvPr>
          <p:cNvSpPr>
            <a:spLocks noChangeArrowheads="1"/>
          </p:cNvSpPr>
          <p:nvPr/>
        </p:nvSpPr>
        <p:spPr bwMode="auto">
          <a:xfrm>
            <a:off x="882" y="-191155"/>
            <a:ext cx="188409" cy="3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endParaRPr lang="en-US" sz="1836"/>
          </a:p>
        </p:txBody>
      </p:sp>
      <p:sp>
        <p:nvSpPr>
          <p:cNvPr id="17" name="Rectangle 16">
            <a:extLst>
              <a:ext uri="{FF2B5EF4-FFF2-40B4-BE49-F238E27FC236}">
                <a16:creationId xmlns:a16="http://schemas.microsoft.com/office/drawing/2014/main" id="{8A9D8068-8692-423C-B169-55FA6055558B}"/>
              </a:ext>
              <a:ext uri="{C183D7F6-B498-43B3-948B-1728B52AA6E4}">
                <adec:decorative xmlns:adec="http://schemas.microsoft.com/office/drawing/2017/decorative" val="1"/>
              </a:ext>
            </a:extLst>
          </p:cNvPr>
          <p:cNvSpPr/>
          <p:nvPr/>
        </p:nvSpPr>
        <p:spPr bwMode="auto">
          <a:xfrm>
            <a:off x="8296304" y="0"/>
            <a:ext cx="4140171" cy="5437378"/>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462124" y="757937"/>
            <a:ext cx="3777157" cy="1279942"/>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7"/>
              </a:spcAft>
              <a:buNone/>
            </a:pPr>
            <a:r>
              <a:rPr lang="en-US" sz="1399">
                <a:solidFill>
                  <a:schemeClr val="bg1"/>
                </a:solidFill>
                <a:latin typeface="+mn-lt"/>
              </a:rPr>
              <a:t>We decided to address the friction areas </a:t>
            </a:r>
            <a:br>
              <a:rPr lang="en-US" sz="1399">
                <a:solidFill>
                  <a:schemeClr val="bg1"/>
                </a:solidFill>
                <a:latin typeface="+mn-lt"/>
              </a:rPr>
            </a:br>
            <a:r>
              <a:rPr lang="en-US" sz="1399">
                <a:solidFill>
                  <a:schemeClr val="bg1"/>
                </a:solidFill>
                <a:latin typeface="+mn-lt"/>
              </a:rPr>
              <a:t>of our internal company deployment, management, and operations, and after evaluating commercial offerings, we chose </a:t>
            </a:r>
            <a:br>
              <a:rPr lang="en-US" sz="1399">
                <a:solidFill>
                  <a:schemeClr val="bg1"/>
                </a:solidFill>
                <a:latin typeface="+mn-lt"/>
              </a:rPr>
            </a:br>
            <a:r>
              <a:rPr lang="en-US" sz="1399">
                <a:solidFill>
                  <a:schemeClr val="bg1"/>
                </a:solidFill>
                <a:latin typeface="+mn-lt"/>
              </a:rPr>
              <a:t>to develop ML Factory based on Azure services.”</a:t>
            </a:r>
          </a:p>
        </p:txBody>
      </p:sp>
      <p:sp>
        <p:nvSpPr>
          <p:cNvPr id="14" name="Rectangle 13">
            <a:extLst>
              <a:ext uri="{FF2B5EF4-FFF2-40B4-BE49-F238E27FC236}">
                <a16:creationId xmlns:a16="http://schemas.microsoft.com/office/drawing/2014/main" id="{C92B9A04-3745-4B40-9D8F-B40B62363DB4}"/>
              </a:ext>
            </a:extLst>
          </p:cNvPr>
          <p:cNvSpPr/>
          <p:nvPr/>
        </p:nvSpPr>
        <p:spPr>
          <a:xfrm>
            <a:off x="8462126" y="2036340"/>
            <a:ext cx="3858953" cy="533375"/>
          </a:xfrm>
          <a:prstGeom prst="rect">
            <a:avLst/>
          </a:prstGeom>
        </p:spPr>
        <p:txBody>
          <a:bodyPr wrap="square">
            <a:spAutoFit/>
          </a:bodyPr>
          <a:lstStyle/>
          <a:p>
            <a:pPr marL="285695" indent="-285695">
              <a:buFont typeface="Segoe UI" panose="020B0502040204020203" pitchFamily="34" charset="0"/>
              <a:buChar char="—"/>
            </a:pPr>
            <a:r>
              <a:rPr lang="en-US" sz="1399" i="1">
                <a:solidFill>
                  <a:schemeClr val="bg1"/>
                </a:solidFill>
              </a:rPr>
              <a:t>Kristian </a:t>
            </a:r>
            <a:r>
              <a:rPr lang="en-US" sz="1399" i="1" err="1">
                <a:solidFill>
                  <a:schemeClr val="bg1"/>
                </a:solidFill>
              </a:rPr>
              <a:t>Ramsrud</a:t>
            </a:r>
            <a:r>
              <a:rPr lang="en-US" sz="1399" i="1">
                <a:solidFill>
                  <a:schemeClr val="bg1"/>
                </a:solidFill>
              </a:rPr>
              <a:t>, Machine Learning group</a:t>
            </a:r>
            <a:br>
              <a:rPr lang="en-US" sz="1399" i="1">
                <a:solidFill>
                  <a:schemeClr val="bg1"/>
                </a:solidFill>
              </a:rPr>
            </a:br>
            <a:r>
              <a:rPr lang="en-US" sz="1399" i="1">
                <a:solidFill>
                  <a:schemeClr val="bg1"/>
                </a:solidFill>
              </a:rPr>
              <a:t>DNV GL Maritime</a:t>
            </a:r>
          </a:p>
        </p:txBody>
      </p:sp>
      <p:sp>
        <p:nvSpPr>
          <p:cNvPr id="15" name="TextBox 14">
            <a:extLst>
              <a:ext uri="{FF2B5EF4-FFF2-40B4-BE49-F238E27FC236}">
                <a16:creationId xmlns:a16="http://schemas.microsoft.com/office/drawing/2014/main" id="{17D5C344-11EB-4F6A-B0EF-BBE78C155968}"/>
              </a:ext>
              <a:ext uri="{C183D7F6-B498-43B3-948B-1728B52AA6E4}">
                <adec:decorative xmlns:adec="http://schemas.microsoft.com/office/drawing/2017/decorative" val="1"/>
              </a:ext>
            </a:extLst>
          </p:cNvPr>
          <p:cNvSpPr txBox="1"/>
          <p:nvPr/>
        </p:nvSpPr>
        <p:spPr>
          <a:xfrm>
            <a:off x="8283110" y="115933"/>
            <a:ext cx="947258" cy="1227586"/>
          </a:xfrm>
          <a:prstGeom prst="rect">
            <a:avLst/>
          </a:prstGeom>
          <a:noFill/>
        </p:spPr>
        <p:txBody>
          <a:bodyPr wrap="square" lIns="182854" tIns="146283" rIns="182854" bIns="146283" rtlCol="0">
            <a:spAutoFit/>
          </a:bodyPr>
          <a:lstStyle/>
          <a:p>
            <a:pPr algn="ctr">
              <a:lnSpc>
                <a:spcPct val="90000"/>
              </a:lnSpc>
              <a:spcAft>
                <a:spcPts val="600"/>
              </a:spcAft>
            </a:pPr>
            <a:r>
              <a:rPr lang="en-US" sz="6599">
                <a:solidFill>
                  <a:schemeClr val="bg1"/>
                </a:solidFill>
                <a:latin typeface="Arial Black" panose="020B0A04020102020204" pitchFamily="34" charset="0"/>
              </a:rPr>
              <a:t>“</a:t>
            </a:r>
          </a:p>
        </p:txBody>
      </p:sp>
    </p:spTree>
    <p:extLst>
      <p:ext uri="{BB962C8B-B14F-4D97-AF65-F5344CB8AC3E}">
        <p14:creationId xmlns:p14="http://schemas.microsoft.com/office/powerpoint/2010/main" val="13638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955" y="633186"/>
            <a:ext cx="6894804" cy="411103"/>
          </a:xfrm>
        </p:spPr>
        <p:txBody>
          <a:bodyPr/>
          <a:lstStyle/>
          <a:p>
            <a:r>
              <a:rPr lang="en-US"/>
              <a:t>DNV GL:</a:t>
            </a:r>
            <a:r>
              <a:rPr lang="en-US">
                <a:solidFill>
                  <a:srgbClr val="0F78D4"/>
                </a:solidFill>
              </a:rPr>
              <a:t> architecture</a:t>
            </a:r>
            <a:endParaRPr lang="en-US">
              <a:solidFill>
                <a:srgbClr val="0078D3"/>
              </a:solidFill>
            </a:endParaRPr>
          </a:p>
        </p:txBody>
      </p:sp>
      <p:sp>
        <p:nvSpPr>
          <p:cNvPr id="97" name="Title 16">
            <a:extLst>
              <a:ext uri="{FF2B5EF4-FFF2-40B4-BE49-F238E27FC236}">
                <a16:creationId xmlns:a16="http://schemas.microsoft.com/office/drawing/2014/main" id="{4AF60244-9AE7-4AAD-9DE1-96011F928D2F}"/>
              </a:ext>
            </a:extLst>
          </p:cNvPr>
          <p:cNvSpPr txBox="1">
            <a:spLocks/>
          </p:cNvSpPr>
          <p:nvPr/>
        </p:nvSpPr>
        <p:spPr>
          <a:xfrm>
            <a:off x="484717" y="1437505"/>
            <a:ext cx="4946265" cy="546772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267" indent="-274267" defTabSz="932563">
              <a:buFont typeface="+mj-lt"/>
              <a:buAutoNum type="arabicPeriod"/>
              <a:defRPr/>
            </a:pPr>
            <a:r>
              <a:rPr lang="en-US" sz="1599" b="0" spc="0">
                <a:solidFill>
                  <a:srgbClr val="0078D4"/>
                </a:solidFill>
                <a:latin typeface="Segoe UI" panose="020B0502040204020203" pitchFamily="34" charset="0"/>
              </a:rPr>
              <a:t>Data scientists create their machine learning applications as containers using the ML Factory development tools</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ML Apps are built using automatically using Azure Container Registry Tasks and are deployed to Azure Kubernetes Service</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Realtime logs can be streamed directly for debugging purposes. Azure Log Analytics also provides access to historical logs within defined retention periods</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As the data flows through the platform, multiple functions hosted in Azure Functions work together to fire alerts or trigger actions, triggered by signals from Azure Event Grid</a:t>
            </a:r>
            <a:br>
              <a:rPr lang="en-US" sz="1599" b="0" spc="0">
                <a:solidFill>
                  <a:srgbClr val="0078D4"/>
                </a:solidFill>
                <a:latin typeface="Segoe UI" panose="020B0502040204020203" pitchFamily="34" charset="0"/>
              </a:rPr>
            </a:br>
            <a:endParaRPr lang="en-US" sz="1599" b="0" spc="0">
              <a:solidFill>
                <a:srgbClr val="0078D4"/>
              </a:solidFill>
              <a:latin typeface="Segoe UI" panose="020B0502040204020203" pitchFamily="34" charset="0"/>
            </a:endParaRPr>
          </a:p>
          <a:p>
            <a:pPr marL="274267" indent="-274267" defTabSz="932563">
              <a:buFont typeface="+mj-lt"/>
              <a:buAutoNum type="arabicPeriod"/>
              <a:defRPr/>
            </a:pPr>
            <a:r>
              <a:rPr lang="en-US" sz="1599" b="0" spc="0">
                <a:solidFill>
                  <a:srgbClr val="0078D4"/>
                </a:solidFill>
                <a:latin typeface="Segoe UI" panose="020B0502040204020203" pitchFamily="34" charset="0"/>
              </a:rPr>
              <a:t>Published applications are automatically added to the company’s corporate API Management gateway and the internal API catalog</a:t>
            </a:r>
          </a:p>
        </p:txBody>
      </p:sp>
      <p:grpSp>
        <p:nvGrpSpPr>
          <p:cNvPr id="3" name="Group 2" descr="DNV GL case study architecture">
            <a:extLst>
              <a:ext uri="{FF2B5EF4-FFF2-40B4-BE49-F238E27FC236}">
                <a16:creationId xmlns:a16="http://schemas.microsoft.com/office/drawing/2014/main" id="{C1491FBA-CF4C-4835-B32E-6F1E5C22C5AA}"/>
              </a:ext>
            </a:extLst>
          </p:cNvPr>
          <p:cNvGrpSpPr/>
          <p:nvPr/>
        </p:nvGrpSpPr>
        <p:grpSpPr>
          <a:xfrm>
            <a:off x="6310188" y="1010660"/>
            <a:ext cx="5383923" cy="5212860"/>
            <a:chOff x="6310188" y="1010660"/>
            <a:chExt cx="5383923" cy="5212860"/>
          </a:xfrm>
        </p:grpSpPr>
        <p:sp>
          <p:nvSpPr>
            <p:cNvPr id="99" name="Rectangle: Rounded Corners 98">
              <a:extLst>
                <a:ext uri="{FF2B5EF4-FFF2-40B4-BE49-F238E27FC236}">
                  <a16:creationId xmlns:a16="http://schemas.microsoft.com/office/drawing/2014/main" id="{1C347738-02B0-4C58-9C59-AE22C008DA2D}"/>
                </a:ext>
              </a:extLst>
            </p:cNvPr>
            <p:cNvSpPr/>
            <p:nvPr/>
          </p:nvSpPr>
          <p:spPr bwMode="auto">
            <a:xfrm>
              <a:off x="10368028" y="3105293"/>
              <a:ext cx="933412" cy="2189857"/>
            </a:xfrm>
            <a:prstGeom prst="roundRect">
              <a:avLst>
                <a:gd name="adj" fmla="val 1551"/>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TextBox 99">
              <a:extLst>
                <a:ext uri="{FF2B5EF4-FFF2-40B4-BE49-F238E27FC236}">
                  <a16:creationId xmlns:a16="http://schemas.microsoft.com/office/drawing/2014/main" id="{F2A347C2-E838-4D20-88EF-C0CABEE2131B}"/>
                </a:ext>
              </a:extLst>
            </p:cNvPr>
            <p:cNvSpPr txBox="1"/>
            <p:nvPr/>
          </p:nvSpPr>
          <p:spPr>
            <a:xfrm>
              <a:off x="10340208" y="2697618"/>
              <a:ext cx="989052"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ML development</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and monitoring</a:t>
              </a:r>
            </a:p>
          </p:txBody>
        </p:sp>
        <p:sp>
          <p:nvSpPr>
            <p:cNvPr id="101" name="Rectangle: Rounded Corners 100">
              <a:extLst>
                <a:ext uri="{FF2B5EF4-FFF2-40B4-BE49-F238E27FC236}">
                  <a16:creationId xmlns:a16="http://schemas.microsoft.com/office/drawing/2014/main" id="{FB8F3724-1B9E-4959-8F37-0CF928F1F78A}"/>
                </a:ext>
              </a:extLst>
            </p:cNvPr>
            <p:cNvSpPr/>
            <p:nvPr/>
          </p:nvSpPr>
          <p:spPr bwMode="auto">
            <a:xfrm>
              <a:off x="7573383" y="1247996"/>
              <a:ext cx="2463239" cy="4975524"/>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3011938-FCA5-4914-B1D5-12FACF1B3011}"/>
                </a:ext>
              </a:extLst>
            </p:cNvPr>
            <p:cNvSpPr/>
            <p:nvPr/>
          </p:nvSpPr>
          <p:spPr bwMode="auto">
            <a:xfrm>
              <a:off x="7739671" y="3109209"/>
              <a:ext cx="2130663" cy="2909522"/>
            </a:xfrm>
            <a:prstGeom prst="roundRect">
              <a:avLst>
                <a:gd name="adj" fmla="val 1551"/>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extBox 102">
              <a:extLst>
                <a:ext uri="{FF2B5EF4-FFF2-40B4-BE49-F238E27FC236}">
                  <a16:creationId xmlns:a16="http://schemas.microsoft.com/office/drawing/2014/main" id="{6A90ED74-E3C0-4D15-BD93-A2D8EE47BBE7}"/>
                </a:ext>
              </a:extLst>
            </p:cNvPr>
            <p:cNvSpPr txBox="1"/>
            <p:nvPr/>
          </p:nvSpPr>
          <p:spPr>
            <a:xfrm>
              <a:off x="7739671" y="2762023"/>
              <a:ext cx="726161" cy="276999"/>
            </a:xfrm>
            <a:prstGeom prst="rect">
              <a:avLst/>
            </a:prstGeom>
            <a:noFill/>
          </p:spPr>
          <p:txBody>
            <a:bodyPr wrap="none" lIns="0" tIns="0" rIns="0" bIns="0" rtlCol="0" anchor="b">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Support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components</a:t>
              </a:r>
              <a:endParaRPr kumimoji="0" lang="en-US" sz="800" b="0" i="1" u="none" strike="noStrike" kern="1200" cap="none" spc="0" normalizeH="0" baseline="0" noProof="0">
                <a:ln>
                  <a:noFill/>
                </a:ln>
                <a:effectLst/>
                <a:uLnTx/>
                <a:uFillTx/>
                <a:latin typeface="Segoe UI Semibold"/>
                <a:ea typeface="+mn-ea"/>
                <a:cs typeface="+mn-cs"/>
              </a:endParaRPr>
            </a:p>
          </p:txBody>
        </p:sp>
        <p:cxnSp>
          <p:nvCxnSpPr>
            <p:cNvPr id="104" name="Connector: Elbow 103">
              <a:extLst>
                <a:ext uri="{FF2B5EF4-FFF2-40B4-BE49-F238E27FC236}">
                  <a16:creationId xmlns:a16="http://schemas.microsoft.com/office/drawing/2014/main" id="{3172AA9E-6842-4E39-A945-7C05A022062D}"/>
                </a:ext>
              </a:extLst>
            </p:cNvPr>
            <p:cNvCxnSpPr/>
            <p:nvPr/>
          </p:nvCxnSpPr>
          <p:spPr>
            <a:xfrm rot="16200000" flipV="1">
              <a:off x="8805815" y="865974"/>
              <a:ext cx="12700" cy="1581425"/>
            </a:xfrm>
            <a:prstGeom prst="bentConnector3">
              <a:avLst>
                <a:gd name="adj1" fmla="val 180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64233BD-3F96-41D5-AAEE-D3B961F30FB1}"/>
                </a:ext>
              </a:extLst>
            </p:cNvPr>
            <p:cNvCxnSpPr>
              <a:stCxn id="146" idx="3"/>
              <a:endCxn id="216" idx="1"/>
            </p:cNvCxnSpPr>
            <p:nvPr/>
          </p:nvCxnSpPr>
          <p:spPr>
            <a:xfrm>
              <a:off x="8289421" y="2306465"/>
              <a:ext cx="241261" cy="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76DD123-8F54-4CD3-843F-B5373C43C1CF}"/>
                </a:ext>
              </a:extLst>
            </p:cNvPr>
            <p:cNvCxnSpPr>
              <a:cxnSpLocks/>
              <a:stCxn id="274" idx="1"/>
              <a:endCxn id="216" idx="3"/>
            </p:cNvCxnSpPr>
            <p:nvPr/>
          </p:nvCxnSpPr>
          <p:spPr>
            <a:xfrm flipH="1">
              <a:off x="9079322" y="2306465"/>
              <a:ext cx="242884" cy="0"/>
            </a:xfrm>
            <a:prstGeom prst="straightConnector1">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D4FE456-8CAC-40B4-B5B8-713876249ECA}"/>
                </a:ext>
              </a:extLst>
            </p:cNvPr>
            <p:cNvCxnSpPr>
              <a:cxnSpLocks/>
              <a:endCxn id="102" idx="0"/>
            </p:cNvCxnSpPr>
            <p:nvPr/>
          </p:nvCxnSpPr>
          <p:spPr>
            <a:xfrm>
              <a:off x="8805002" y="2580784"/>
              <a:ext cx="1" cy="528425"/>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E6C4DC9-729A-4FEC-9ED5-1AC352908173}"/>
                </a:ext>
              </a:extLst>
            </p:cNvPr>
            <p:cNvCxnSpPr>
              <a:cxnSpLocks/>
            </p:cNvCxnSpPr>
            <p:nvPr/>
          </p:nvCxnSpPr>
          <p:spPr>
            <a:xfrm>
              <a:off x="9596526" y="2580785"/>
              <a:ext cx="1" cy="530352"/>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4BCB7C8E-6175-45CC-9B46-65973FB3561D}"/>
                </a:ext>
              </a:extLst>
            </p:cNvPr>
            <p:cNvSpPr txBox="1"/>
            <p:nvPr/>
          </p:nvSpPr>
          <p:spPr>
            <a:xfrm>
              <a:off x="7573383" y="1010660"/>
              <a:ext cx="904771" cy="184666"/>
            </a:xfrm>
            <a:prstGeom prst="rect">
              <a:avLst/>
            </a:prstGeom>
            <a:noFill/>
          </p:spPr>
          <p:txBody>
            <a:bodyPr wrap="square" lIns="0" tIns="45720" rIns="0" bIns="0" rtlCol="0" anchor="b">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ML Factory</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110" name="Group 109">
              <a:extLst>
                <a:ext uri="{FF2B5EF4-FFF2-40B4-BE49-F238E27FC236}">
                  <a16:creationId xmlns:a16="http://schemas.microsoft.com/office/drawing/2014/main" id="{7C20CF1A-2BB7-4ADC-816F-7D5A28550DD3}"/>
                </a:ext>
              </a:extLst>
            </p:cNvPr>
            <p:cNvGrpSpPr/>
            <p:nvPr/>
          </p:nvGrpSpPr>
          <p:grpSpPr>
            <a:xfrm>
              <a:off x="8576402" y="5079491"/>
              <a:ext cx="457200" cy="786492"/>
              <a:chOff x="8591392" y="4859074"/>
              <a:chExt cx="457200" cy="786492"/>
            </a:xfrm>
          </p:grpSpPr>
          <p:sp>
            <p:nvSpPr>
              <p:cNvPr id="299" name="TextBox 298">
                <a:extLst>
                  <a:ext uri="{FF2B5EF4-FFF2-40B4-BE49-F238E27FC236}">
                    <a16:creationId xmlns:a16="http://schemas.microsoft.com/office/drawing/2014/main" id="{C430A13F-1259-4DE9-9A23-B16196BEBDA8}"/>
                  </a:ext>
                </a:extLst>
              </p:cNvPr>
              <p:cNvSpPr txBox="1"/>
              <p:nvPr/>
            </p:nvSpPr>
            <p:spPr>
              <a:xfrm>
                <a:off x="8658890" y="4859074"/>
                <a:ext cx="322204"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Event</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Grid</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300" name="Group 299">
                <a:extLst>
                  <a:ext uri="{FF2B5EF4-FFF2-40B4-BE49-F238E27FC236}">
                    <a16:creationId xmlns:a16="http://schemas.microsoft.com/office/drawing/2014/main" id="{282DF2DB-260E-459A-B31F-8405B1CF4E08}"/>
                  </a:ext>
                </a:extLst>
              </p:cNvPr>
              <p:cNvGrpSpPr/>
              <p:nvPr/>
            </p:nvGrpSpPr>
            <p:grpSpPr>
              <a:xfrm>
                <a:off x="8591392" y="5188366"/>
                <a:ext cx="457200" cy="457200"/>
                <a:chOff x="8591392" y="5188366"/>
                <a:chExt cx="457200" cy="457200"/>
              </a:xfrm>
            </p:grpSpPr>
            <p:sp>
              <p:nvSpPr>
                <p:cNvPr id="301" name="Rectangle: Rounded Corners 300">
                  <a:extLst>
                    <a:ext uri="{FF2B5EF4-FFF2-40B4-BE49-F238E27FC236}">
                      <a16:creationId xmlns:a16="http://schemas.microsoft.com/office/drawing/2014/main" id="{E159FB2D-FC38-4877-8084-1EABB7F64DD9}"/>
                    </a:ext>
                  </a:extLst>
                </p:cNvPr>
                <p:cNvSpPr/>
                <p:nvPr/>
              </p:nvSpPr>
              <p:spPr bwMode="auto">
                <a:xfrm>
                  <a:off x="8591392" y="5188366"/>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302" name="Graphic 301">
                  <a:extLst>
                    <a:ext uri="{FF2B5EF4-FFF2-40B4-BE49-F238E27FC236}">
                      <a16:creationId xmlns:a16="http://schemas.microsoft.com/office/drawing/2014/main" id="{055AFB42-65A1-460B-AAB2-1C89B79E07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4544" y="5261518"/>
                  <a:ext cx="310896" cy="310896"/>
                </a:xfrm>
                <a:prstGeom prst="rect">
                  <a:avLst/>
                </a:prstGeom>
              </p:spPr>
            </p:pic>
          </p:grpSp>
        </p:grpSp>
        <p:grpSp>
          <p:nvGrpSpPr>
            <p:cNvPr id="113" name="Group 112">
              <a:extLst>
                <a:ext uri="{FF2B5EF4-FFF2-40B4-BE49-F238E27FC236}">
                  <a16:creationId xmlns:a16="http://schemas.microsoft.com/office/drawing/2014/main" id="{9E969A16-8FCA-4A34-9814-804AD0B58F17}"/>
                </a:ext>
              </a:extLst>
            </p:cNvPr>
            <p:cNvGrpSpPr/>
            <p:nvPr/>
          </p:nvGrpSpPr>
          <p:grpSpPr>
            <a:xfrm>
              <a:off x="9162778" y="5079491"/>
              <a:ext cx="508152" cy="786492"/>
              <a:chOff x="9177768" y="4859074"/>
              <a:chExt cx="508152" cy="786492"/>
            </a:xfrm>
          </p:grpSpPr>
          <p:sp>
            <p:nvSpPr>
              <p:cNvPr id="295" name="TextBox 294">
                <a:extLst>
                  <a:ext uri="{FF2B5EF4-FFF2-40B4-BE49-F238E27FC236}">
                    <a16:creationId xmlns:a16="http://schemas.microsoft.com/office/drawing/2014/main" id="{2E4D6322-0007-47F7-AD67-F0F71100CC7C}"/>
                  </a:ext>
                </a:extLst>
              </p:cNvPr>
              <p:cNvSpPr txBox="1"/>
              <p:nvPr/>
            </p:nvSpPr>
            <p:spPr>
              <a:xfrm>
                <a:off x="9177768" y="4859074"/>
                <a:ext cx="508152"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Function</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Apps</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296" name="Group 295">
                <a:extLst>
                  <a:ext uri="{FF2B5EF4-FFF2-40B4-BE49-F238E27FC236}">
                    <a16:creationId xmlns:a16="http://schemas.microsoft.com/office/drawing/2014/main" id="{09CE72FC-8C91-4AE5-A214-B595E2C4EC36}"/>
                  </a:ext>
                </a:extLst>
              </p:cNvPr>
              <p:cNvGrpSpPr/>
              <p:nvPr/>
            </p:nvGrpSpPr>
            <p:grpSpPr>
              <a:xfrm>
                <a:off x="9203244" y="5188366"/>
                <a:ext cx="457200" cy="457200"/>
                <a:chOff x="9203244" y="5188366"/>
                <a:chExt cx="457200" cy="457200"/>
              </a:xfrm>
            </p:grpSpPr>
            <p:sp>
              <p:nvSpPr>
                <p:cNvPr id="297" name="Rectangle: Rounded Corners 296">
                  <a:extLst>
                    <a:ext uri="{FF2B5EF4-FFF2-40B4-BE49-F238E27FC236}">
                      <a16:creationId xmlns:a16="http://schemas.microsoft.com/office/drawing/2014/main" id="{93F199B6-6B97-4338-8D5F-D5EFD87A6FF9}"/>
                    </a:ext>
                  </a:extLst>
                </p:cNvPr>
                <p:cNvSpPr/>
                <p:nvPr/>
              </p:nvSpPr>
              <p:spPr bwMode="auto">
                <a:xfrm>
                  <a:off x="9203244" y="5188366"/>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298" name="Graphic 297">
                  <a:extLst>
                    <a:ext uri="{FF2B5EF4-FFF2-40B4-BE49-F238E27FC236}">
                      <a16:creationId xmlns:a16="http://schemas.microsoft.com/office/drawing/2014/main" id="{5D27649E-A5B9-4491-AAC4-320DB52352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76396" y="5261518"/>
                  <a:ext cx="310896" cy="310896"/>
                </a:xfrm>
                <a:prstGeom prst="rect">
                  <a:avLst/>
                </a:prstGeom>
              </p:spPr>
            </p:pic>
          </p:grpSp>
        </p:grpSp>
        <p:sp>
          <p:nvSpPr>
            <p:cNvPr id="114" name="Rectangle: Rounded Corners 113">
              <a:extLst>
                <a:ext uri="{FF2B5EF4-FFF2-40B4-BE49-F238E27FC236}">
                  <a16:creationId xmlns:a16="http://schemas.microsoft.com/office/drawing/2014/main" id="{86C4B9A7-B104-40D5-A1B2-85B6BAB3FFB1}"/>
                </a:ext>
              </a:extLst>
            </p:cNvPr>
            <p:cNvSpPr/>
            <p:nvPr/>
          </p:nvSpPr>
          <p:spPr bwMode="auto">
            <a:xfrm>
              <a:off x="6310188" y="3108817"/>
              <a:ext cx="933412" cy="2087757"/>
            </a:xfrm>
            <a:prstGeom prst="roundRect">
              <a:avLst>
                <a:gd name="adj" fmla="val 1551"/>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5" name="Connector: Elbow 114">
              <a:extLst>
                <a:ext uri="{FF2B5EF4-FFF2-40B4-BE49-F238E27FC236}">
                  <a16:creationId xmlns:a16="http://schemas.microsoft.com/office/drawing/2014/main" id="{BAAF5F9C-F401-4EEA-B0D3-885EE15B0701}"/>
                </a:ext>
              </a:extLst>
            </p:cNvPr>
            <p:cNvCxnSpPr>
              <a:cxnSpLocks/>
              <a:stCxn id="135" idx="0"/>
              <a:endCxn id="146" idx="1"/>
            </p:cNvCxnSpPr>
            <p:nvPr/>
          </p:nvCxnSpPr>
          <p:spPr>
            <a:xfrm rot="5400000" flipH="1" flipV="1">
              <a:off x="7024953" y="2058406"/>
              <a:ext cx="467768" cy="963887"/>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6EB087C4-5E3E-41CA-BAB1-246E75AC8C30}"/>
                </a:ext>
              </a:extLst>
            </p:cNvPr>
            <p:cNvCxnSpPr>
              <a:cxnSpLocks/>
              <a:stCxn id="100" idx="0"/>
              <a:endCxn id="274" idx="3"/>
            </p:cNvCxnSpPr>
            <p:nvPr/>
          </p:nvCxnSpPr>
          <p:spPr>
            <a:xfrm rot="16200000" flipV="1">
              <a:off x="10157214" y="2020098"/>
              <a:ext cx="391153" cy="963888"/>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351D6DDA-F55D-411C-8597-2A9063EA40A9}"/>
                </a:ext>
              </a:extLst>
            </p:cNvPr>
            <p:cNvGrpSpPr/>
            <p:nvPr/>
          </p:nvGrpSpPr>
          <p:grpSpPr>
            <a:xfrm>
              <a:off x="10492493" y="4301993"/>
              <a:ext cx="684482" cy="850232"/>
              <a:chOff x="10507483" y="4173121"/>
              <a:chExt cx="684482" cy="850232"/>
            </a:xfrm>
          </p:grpSpPr>
          <p:sp>
            <p:nvSpPr>
              <p:cNvPr id="292" name="Rectangle: Rounded Corners 291">
                <a:extLst>
                  <a:ext uri="{FF2B5EF4-FFF2-40B4-BE49-F238E27FC236}">
                    <a16:creationId xmlns:a16="http://schemas.microsoft.com/office/drawing/2014/main" id="{CB3DF20B-AFEE-4BCC-8E88-D77A69BCE3D3}"/>
                  </a:ext>
                </a:extLst>
              </p:cNvPr>
              <p:cNvSpPr/>
              <p:nvPr/>
            </p:nvSpPr>
            <p:spPr bwMode="auto">
              <a:xfrm>
                <a:off x="10575404" y="4474713"/>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93" name="TextBox 292">
                <a:extLst>
                  <a:ext uri="{FF2B5EF4-FFF2-40B4-BE49-F238E27FC236}">
                    <a16:creationId xmlns:a16="http://schemas.microsoft.com/office/drawing/2014/main" id="{37D331E6-03DC-4776-B452-6A11077344FA}"/>
                  </a:ext>
                </a:extLst>
              </p:cNvPr>
              <p:cNvSpPr txBox="1"/>
              <p:nvPr/>
            </p:nvSpPr>
            <p:spPr>
              <a:xfrm>
                <a:off x="10507483" y="4173121"/>
                <a:ext cx="684482" cy="2492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ML Factory</a:t>
                </a:r>
                <a:br>
                  <a:rPr kumimoji="0" lang="en-US" sz="1000" b="0" i="0" u="none" strike="noStrike" kern="1200" cap="none" spc="0" normalizeH="0" baseline="0" noProof="0">
                    <a:ln>
                      <a:noFill/>
                    </a:ln>
                    <a:effectLst/>
                    <a:uLnTx/>
                    <a:uFillTx/>
                    <a:latin typeface="Segoe UI"/>
                    <a:ea typeface="+mn-ea"/>
                    <a:cs typeface="+mn-cs"/>
                  </a:rPr>
                </a:br>
                <a:r>
                  <a:rPr kumimoji="0" lang="en-US" sz="800" b="0" i="1" u="none" strike="noStrike" kern="1200" cap="none" spc="0" normalizeH="0" baseline="0" noProof="0">
                    <a:ln>
                      <a:noFill/>
                    </a:ln>
                    <a:effectLst/>
                    <a:uLnTx/>
                    <a:uFillTx/>
                    <a:latin typeface="Segoe UI"/>
                    <a:ea typeface="+mn-ea"/>
                    <a:cs typeface="+mn-cs"/>
                  </a:rPr>
                  <a:t>Developer tools</a:t>
                </a:r>
              </a:p>
            </p:txBody>
          </p:sp>
          <p:pic>
            <p:nvPicPr>
              <p:cNvPr id="294" name="Graphic 293">
                <a:extLst>
                  <a:ext uri="{FF2B5EF4-FFF2-40B4-BE49-F238E27FC236}">
                    <a16:creationId xmlns:a16="http://schemas.microsoft.com/office/drawing/2014/main" id="{D1572C68-17F6-42D8-A328-0FFD58A9B9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43984" y="4543293"/>
                <a:ext cx="411480" cy="411480"/>
              </a:xfrm>
              <a:prstGeom prst="rect">
                <a:avLst/>
              </a:prstGeom>
            </p:spPr>
          </p:pic>
        </p:grpSp>
        <p:grpSp>
          <p:nvGrpSpPr>
            <p:cNvPr id="118" name="Group 117">
              <a:extLst>
                <a:ext uri="{FF2B5EF4-FFF2-40B4-BE49-F238E27FC236}">
                  <a16:creationId xmlns:a16="http://schemas.microsoft.com/office/drawing/2014/main" id="{200090B8-87AC-4C09-BD3A-4B82415C17A8}"/>
                </a:ext>
              </a:extLst>
            </p:cNvPr>
            <p:cNvGrpSpPr/>
            <p:nvPr/>
          </p:nvGrpSpPr>
          <p:grpSpPr>
            <a:xfrm>
              <a:off x="7923044" y="3194650"/>
              <a:ext cx="540212" cy="786492"/>
              <a:chOff x="7938034" y="3149680"/>
              <a:chExt cx="540212" cy="786492"/>
            </a:xfrm>
          </p:grpSpPr>
          <p:sp>
            <p:nvSpPr>
              <p:cNvPr id="288" name="TextBox 287">
                <a:extLst>
                  <a:ext uri="{FF2B5EF4-FFF2-40B4-BE49-F238E27FC236}">
                    <a16:creationId xmlns:a16="http://schemas.microsoft.com/office/drawing/2014/main" id="{0C9C79CA-AEC5-4F4A-A18D-3980F9F9CFA0}"/>
                  </a:ext>
                </a:extLst>
              </p:cNvPr>
              <p:cNvSpPr txBox="1"/>
              <p:nvPr/>
            </p:nvSpPr>
            <p:spPr>
              <a:xfrm>
                <a:off x="7938034" y="3149680"/>
                <a:ext cx="540212" cy="276999"/>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Active</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Directory</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289" name="Group 288">
                <a:extLst>
                  <a:ext uri="{FF2B5EF4-FFF2-40B4-BE49-F238E27FC236}">
                    <a16:creationId xmlns:a16="http://schemas.microsoft.com/office/drawing/2014/main" id="{EB607516-193B-414C-A18B-8AAA29A8E97C}"/>
                  </a:ext>
                </a:extLst>
              </p:cNvPr>
              <p:cNvGrpSpPr/>
              <p:nvPr/>
            </p:nvGrpSpPr>
            <p:grpSpPr>
              <a:xfrm>
                <a:off x="7979540" y="3478972"/>
                <a:ext cx="457200" cy="457200"/>
                <a:chOff x="7979540" y="3478972"/>
                <a:chExt cx="457200" cy="457200"/>
              </a:xfrm>
            </p:grpSpPr>
            <p:sp>
              <p:nvSpPr>
                <p:cNvPr id="290" name="Rectangle: Rounded Corners 289">
                  <a:extLst>
                    <a:ext uri="{FF2B5EF4-FFF2-40B4-BE49-F238E27FC236}">
                      <a16:creationId xmlns:a16="http://schemas.microsoft.com/office/drawing/2014/main" id="{9BEB3D8C-F43F-4FFD-94C2-2E50CDB09554}"/>
                    </a:ext>
                  </a:extLst>
                </p:cNvPr>
                <p:cNvSpPr/>
                <p:nvPr/>
              </p:nvSpPr>
              <p:spPr bwMode="auto">
                <a:xfrm>
                  <a:off x="7979540" y="3478972"/>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291" name="Graphic 290">
                  <a:extLst>
                    <a:ext uri="{FF2B5EF4-FFF2-40B4-BE49-F238E27FC236}">
                      <a16:creationId xmlns:a16="http://schemas.microsoft.com/office/drawing/2014/main" id="{853F1DAC-B777-4E9C-BE52-DF24FA2ABBD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52692" y="3552124"/>
                  <a:ext cx="310896" cy="310896"/>
                </a:xfrm>
                <a:prstGeom prst="rect">
                  <a:avLst/>
                </a:prstGeom>
              </p:spPr>
            </p:pic>
          </p:grpSp>
        </p:grpSp>
        <p:grpSp>
          <p:nvGrpSpPr>
            <p:cNvPr id="119" name="Group 118">
              <a:extLst>
                <a:ext uri="{FF2B5EF4-FFF2-40B4-BE49-F238E27FC236}">
                  <a16:creationId xmlns:a16="http://schemas.microsoft.com/office/drawing/2014/main" id="{AC9C395E-D6EB-4CE5-B6B1-BF2FC891DF77}"/>
                </a:ext>
              </a:extLst>
            </p:cNvPr>
            <p:cNvGrpSpPr/>
            <p:nvPr/>
          </p:nvGrpSpPr>
          <p:grpSpPr>
            <a:xfrm>
              <a:off x="7964550" y="4108765"/>
              <a:ext cx="457200" cy="786492"/>
              <a:chOff x="7979540" y="4004377"/>
              <a:chExt cx="457200" cy="786492"/>
            </a:xfrm>
          </p:grpSpPr>
          <p:sp>
            <p:nvSpPr>
              <p:cNvPr id="280" name="TextBox 279">
                <a:extLst>
                  <a:ext uri="{FF2B5EF4-FFF2-40B4-BE49-F238E27FC236}">
                    <a16:creationId xmlns:a16="http://schemas.microsoft.com/office/drawing/2014/main" id="{2E594EAC-3F63-466F-A081-AAAE31818240}"/>
                  </a:ext>
                </a:extLst>
              </p:cNvPr>
              <p:cNvSpPr txBox="1"/>
              <p:nvPr/>
            </p:nvSpPr>
            <p:spPr>
              <a:xfrm>
                <a:off x="7980514" y="4004377"/>
                <a:ext cx="455253"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Blob</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Storage</a:t>
                </a:r>
              </a:p>
            </p:txBody>
          </p:sp>
          <p:grpSp>
            <p:nvGrpSpPr>
              <p:cNvPr id="281" name="Group 280">
                <a:extLst>
                  <a:ext uri="{FF2B5EF4-FFF2-40B4-BE49-F238E27FC236}">
                    <a16:creationId xmlns:a16="http://schemas.microsoft.com/office/drawing/2014/main" id="{B9884F15-9D6E-42E3-BA5F-3A7DF79F2081}"/>
                  </a:ext>
                </a:extLst>
              </p:cNvPr>
              <p:cNvGrpSpPr/>
              <p:nvPr/>
            </p:nvGrpSpPr>
            <p:grpSpPr>
              <a:xfrm>
                <a:off x="7979540" y="4333669"/>
                <a:ext cx="457200" cy="457200"/>
                <a:chOff x="7979540" y="4333669"/>
                <a:chExt cx="457200" cy="457200"/>
              </a:xfrm>
            </p:grpSpPr>
            <p:sp>
              <p:nvSpPr>
                <p:cNvPr id="282" name="Rectangle: Rounded Corners 281">
                  <a:extLst>
                    <a:ext uri="{FF2B5EF4-FFF2-40B4-BE49-F238E27FC236}">
                      <a16:creationId xmlns:a16="http://schemas.microsoft.com/office/drawing/2014/main" id="{1B1B4589-2250-4806-9BA7-313081037835}"/>
                    </a:ext>
                  </a:extLst>
                </p:cNvPr>
                <p:cNvSpPr/>
                <p:nvPr/>
              </p:nvSpPr>
              <p:spPr bwMode="auto">
                <a:xfrm>
                  <a:off x="7979540" y="4333669"/>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283" name="Group 282">
                  <a:extLst>
                    <a:ext uri="{FF2B5EF4-FFF2-40B4-BE49-F238E27FC236}">
                      <a16:creationId xmlns:a16="http://schemas.microsoft.com/office/drawing/2014/main" id="{504B56DC-1850-4E68-8536-3B470669C41A}"/>
                    </a:ext>
                  </a:extLst>
                </p:cNvPr>
                <p:cNvGrpSpPr/>
                <p:nvPr/>
              </p:nvGrpSpPr>
              <p:grpSpPr>
                <a:xfrm>
                  <a:off x="8052692" y="4427413"/>
                  <a:ext cx="310896" cy="269712"/>
                  <a:chOff x="8052692" y="4427413"/>
                  <a:chExt cx="310896" cy="269712"/>
                </a:xfrm>
              </p:grpSpPr>
              <p:sp>
                <p:nvSpPr>
                  <p:cNvPr id="284" name="Freeform: Shape 283">
                    <a:extLst>
                      <a:ext uri="{FF2B5EF4-FFF2-40B4-BE49-F238E27FC236}">
                        <a16:creationId xmlns:a16="http://schemas.microsoft.com/office/drawing/2014/main" id="{E9A7AFC7-557D-4049-A3E9-1C6E2FB3379D}"/>
                      </a:ext>
                    </a:extLst>
                  </p:cNvPr>
                  <p:cNvSpPr/>
                  <p:nvPr/>
                </p:nvSpPr>
                <p:spPr>
                  <a:xfrm>
                    <a:off x="8052692" y="4427413"/>
                    <a:ext cx="310896" cy="269712"/>
                  </a:xfrm>
                  <a:custGeom>
                    <a:avLst/>
                    <a:gdLst>
                      <a:gd name="connsiteX0" fmla="*/ 275272 w 366712"/>
                      <a:gd name="connsiteY0" fmla="*/ 0 h 318134"/>
                      <a:gd name="connsiteX1" fmla="*/ 91440 w 366712"/>
                      <a:gd name="connsiteY1" fmla="*/ 0 h 318134"/>
                      <a:gd name="connsiteX2" fmla="*/ 0 w 366712"/>
                      <a:gd name="connsiteY2" fmla="*/ 159068 h 318134"/>
                      <a:gd name="connsiteX3" fmla="*/ 91440 w 366712"/>
                      <a:gd name="connsiteY3" fmla="*/ 318135 h 318134"/>
                      <a:gd name="connsiteX4" fmla="*/ 275272 w 366712"/>
                      <a:gd name="connsiteY4" fmla="*/ 318135 h 318134"/>
                      <a:gd name="connsiteX5" fmla="*/ 366713 w 366712"/>
                      <a:gd name="connsiteY5" fmla="*/ 159068 h 318134"/>
                      <a:gd name="connsiteX6" fmla="*/ 275272 w 366712"/>
                      <a:gd name="connsiteY6" fmla="*/ 0 h 318134"/>
                      <a:gd name="connsiteX7" fmla="*/ 276225 w 366712"/>
                      <a:gd name="connsiteY7" fmla="*/ 230505 h 318134"/>
                      <a:gd name="connsiteX8" fmla="*/ 251460 w 366712"/>
                      <a:gd name="connsiteY8" fmla="*/ 255270 h 318134"/>
                      <a:gd name="connsiteX9" fmla="*/ 116205 w 366712"/>
                      <a:gd name="connsiteY9" fmla="*/ 255270 h 318134"/>
                      <a:gd name="connsiteX10" fmla="*/ 91440 w 366712"/>
                      <a:gd name="connsiteY10" fmla="*/ 230505 h 318134"/>
                      <a:gd name="connsiteX11" fmla="*/ 91440 w 366712"/>
                      <a:gd name="connsiteY11" fmla="*/ 88582 h 318134"/>
                      <a:gd name="connsiteX12" fmla="*/ 116205 w 366712"/>
                      <a:gd name="connsiteY12" fmla="*/ 63818 h 318134"/>
                      <a:gd name="connsiteX13" fmla="*/ 216218 w 366712"/>
                      <a:gd name="connsiteY13" fmla="*/ 63818 h 318134"/>
                      <a:gd name="connsiteX14" fmla="*/ 235268 w 366712"/>
                      <a:gd name="connsiteY14" fmla="*/ 63818 h 318134"/>
                      <a:gd name="connsiteX15" fmla="*/ 238125 w 366712"/>
                      <a:gd name="connsiteY15" fmla="*/ 63818 h 318134"/>
                      <a:gd name="connsiteX16" fmla="*/ 276225 w 366712"/>
                      <a:gd name="connsiteY16" fmla="*/ 101918 h 318134"/>
                      <a:gd name="connsiteX17" fmla="*/ 276225 w 366712"/>
                      <a:gd name="connsiteY17" fmla="*/ 121920 h 318134"/>
                      <a:gd name="connsiteX18" fmla="*/ 276225 w 366712"/>
                      <a:gd name="connsiteY18" fmla="*/ 230505 h 31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712" h="318134">
                        <a:moveTo>
                          <a:pt x="275272" y="0"/>
                        </a:moveTo>
                        <a:lnTo>
                          <a:pt x="91440" y="0"/>
                        </a:lnTo>
                        <a:lnTo>
                          <a:pt x="0" y="159068"/>
                        </a:lnTo>
                        <a:lnTo>
                          <a:pt x="91440" y="318135"/>
                        </a:lnTo>
                        <a:lnTo>
                          <a:pt x="275272" y="318135"/>
                        </a:lnTo>
                        <a:lnTo>
                          <a:pt x="366713" y="159068"/>
                        </a:lnTo>
                        <a:lnTo>
                          <a:pt x="275272" y="0"/>
                        </a:lnTo>
                        <a:close/>
                        <a:moveTo>
                          <a:pt x="276225" y="230505"/>
                        </a:moveTo>
                        <a:cubicBezTo>
                          <a:pt x="276225" y="243840"/>
                          <a:pt x="264795" y="255270"/>
                          <a:pt x="251460" y="255270"/>
                        </a:cubicBezTo>
                        <a:lnTo>
                          <a:pt x="116205" y="255270"/>
                        </a:lnTo>
                        <a:cubicBezTo>
                          <a:pt x="102870" y="255270"/>
                          <a:pt x="91440" y="243840"/>
                          <a:pt x="91440" y="230505"/>
                        </a:cubicBezTo>
                        <a:lnTo>
                          <a:pt x="91440" y="88582"/>
                        </a:lnTo>
                        <a:cubicBezTo>
                          <a:pt x="91440" y="75247"/>
                          <a:pt x="102870" y="63818"/>
                          <a:pt x="116205" y="63818"/>
                        </a:cubicBezTo>
                        <a:lnTo>
                          <a:pt x="216218" y="63818"/>
                        </a:lnTo>
                        <a:cubicBezTo>
                          <a:pt x="225743" y="63818"/>
                          <a:pt x="235268" y="63818"/>
                          <a:pt x="235268" y="63818"/>
                        </a:cubicBezTo>
                        <a:lnTo>
                          <a:pt x="238125" y="63818"/>
                        </a:lnTo>
                        <a:lnTo>
                          <a:pt x="276225" y="101918"/>
                        </a:lnTo>
                        <a:lnTo>
                          <a:pt x="276225" y="121920"/>
                        </a:lnTo>
                        <a:lnTo>
                          <a:pt x="276225" y="230505"/>
                        </a:lnTo>
                        <a:close/>
                      </a:path>
                    </a:pathLst>
                  </a:custGeom>
                  <a:solidFill>
                    <a:srgbClr val="0078D7"/>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85" name="Freeform: Shape 284">
                    <a:extLst>
                      <a:ext uri="{FF2B5EF4-FFF2-40B4-BE49-F238E27FC236}">
                        <a16:creationId xmlns:a16="http://schemas.microsoft.com/office/drawing/2014/main" id="{0BC97FAA-67D8-40F0-8FC8-59639682A72D}"/>
                      </a:ext>
                    </a:extLst>
                  </p:cNvPr>
                  <p:cNvSpPr/>
                  <p:nvPr/>
                </p:nvSpPr>
                <p:spPr>
                  <a:xfrm>
                    <a:off x="8183512" y="4577612"/>
                    <a:ext cx="14535" cy="32301"/>
                  </a:xfrm>
                  <a:custGeom>
                    <a:avLst/>
                    <a:gdLst>
                      <a:gd name="connsiteX0" fmla="*/ 15240 w 17145"/>
                      <a:gd name="connsiteY0" fmla="*/ 7620 h 38100"/>
                      <a:gd name="connsiteX1" fmla="*/ 14288 w 17145"/>
                      <a:gd name="connsiteY1" fmla="*/ 3810 h 38100"/>
                      <a:gd name="connsiteX2" fmla="*/ 12383 w 17145"/>
                      <a:gd name="connsiteY2" fmla="*/ 953 h 38100"/>
                      <a:gd name="connsiteX3" fmla="*/ 10477 w 17145"/>
                      <a:gd name="connsiteY3" fmla="*/ 0 h 38100"/>
                      <a:gd name="connsiteX4" fmla="*/ 7620 w 17145"/>
                      <a:gd name="connsiteY4" fmla="*/ 0 h 38100"/>
                      <a:gd name="connsiteX5" fmla="*/ 3810 w 17145"/>
                      <a:gd name="connsiteY5" fmla="*/ 953 h 38100"/>
                      <a:gd name="connsiteX6" fmla="*/ 952 w 17145"/>
                      <a:gd name="connsiteY6" fmla="*/ 4763 h 38100"/>
                      <a:gd name="connsiteX7" fmla="*/ 0 w 17145"/>
                      <a:gd name="connsiteY7" fmla="*/ 10478 h 38100"/>
                      <a:gd name="connsiteX8" fmla="*/ 0 w 17145"/>
                      <a:gd name="connsiteY8" fmla="*/ 19050 h 38100"/>
                      <a:gd name="connsiteX9" fmla="*/ 0 w 17145"/>
                      <a:gd name="connsiteY9" fmla="*/ 28575 h 38100"/>
                      <a:gd name="connsiteX10" fmla="*/ 1905 w 17145"/>
                      <a:gd name="connsiteY10" fmla="*/ 34290 h 38100"/>
                      <a:gd name="connsiteX11" fmla="*/ 4763 w 17145"/>
                      <a:gd name="connsiteY11" fmla="*/ 37148 h 38100"/>
                      <a:gd name="connsiteX12" fmla="*/ 8573 w 17145"/>
                      <a:gd name="connsiteY12" fmla="*/ 38100 h 38100"/>
                      <a:gd name="connsiteX13" fmla="*/ 11430 w 17145"/>
                      <a:gd name="connsiteY13" fmla="*/ 37148 h 38100"/>
                      <a:gd name="connsiteX14" fmla="*/ 13335 w 17145"/>
                      <a:gd name="connsiteY14" fmla="*/ 35243 h 38100"/>
                      <a:gd name="connsiteX15" fmla="*/ 15240 w 17145"/>
                      <a:gd name="connsiteY15" fmla="*/ 32385 h 38100"/>
                      <a:gd name="connsiteX16" fmla="*/ 16192 w 17145"/>
                      <a:gd name="connsiteY16" fmla="*/ 28575 h 38100"/>
                      <a:gd name="connsiteX17" fmla="*/ 17145 w 17145"/>
                      <a:gd name="connsiteY17" fmla="*/ 23813 h 38100"/>
                      <a:gd name="connsiteX18" fmla="*/ 17145 w 17145"/>
                      <a:gd name="connsiteY18" fmla="*/ 18098 h 38100"/>
                      <a:gd name="connsiteX19" fmla="*/ 17145 w 17145"/>
                      <a:gd name="connsiteY19" fmla="*/ 11430 h 38100"/>
                      <a:gd name="connsiteX20" fmla="*/ 15240 w 17145"/>
                      <a:gd name="connsiteY20" fmla="*/ 762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45" h="38100">
                        <a:moveTo>
                          <a:pt x="15240" y="7620"/>
                        </a:moveTo>
                        <a:cubicBezTo>
                          <a:pt x="15240" y="5715"/>
                          <a:pt x="14288" y="4763"/>
                          <a:pt x="14288" y="3810"/>
                        </a:cubicBezTo>
                        <a:cubicBezTo>
                          <a:pt x="14288" y="2857"/>
                          <a:pt x="13335" y="1905"/>
                          <a:pt x="12383" y="953"/>
                        </a:cubicBezTo>
                        <a:cubicBezTo>
                          <a:pt x="11430" y="0"/>
                          <a:pt x="11430" y="0"/>
                          <a:pt x="10477" y="0"/>
                        </a:cubicBezTo>
                        <a:cubicBezTo>
                          <a:pt x="9525" y="0"/>
                          <a:pt x="8573" y="0"/>
                          <a:pt x="7620" y="0"/>
                        </a:cubicBezTo>
                        <a:cubicBezTo>
                          <a:pt x="5715" y="0"/>
                          <a:pt x="4763" y="0"/>
                          <a:pt x="3810" y="953"/>
                        </a:cubicBezTo>
                        <a:cubicBezTo>
                          <a:pt x="2858" y="1905"/>
                          <a:pt x="1905" y="2857"/>
                          <a:pt x="952" y="4763"/>
                        </a:cubicBezTo>
                        <a:cubicBezTo>
                          <a:pt x="0" y="6668"/>
                          <a:pt x="0" y="8573"/>
                          <a:pt x="0" y="10478"/>
                        </a:cubicBezTo>
                        <a:cubicBezTo>
                          <a:pt x="0" y="12382"/>
                          <a:pt x="0" y="15240"/>
                          <a:pt x="0" y="19050"/>
                        </a:cubicBezTo>
                        <a:cubicBezTo>
                          <a:pt x="0" y="22860"/>
                          <a:pt x="0" y="25718"/>
                          <a:pt x="0" y="28575"/>
                        </a:cubicBezTo>
                        <a:cubicBezTo>
                          <a:pt x="0" y="31432"/>
                          <a:pt x="952" y="33338"/>
                          <a:pt x="1905" y="34290"/>
                        </a:cubicBezTo>
                        <a:cubicBezTo>
                          <a:pt x="2858" y="36195"/>
                          <a:pt x="3810" y="37148"/>
                          <a:pt x="4763" y="37148"/>
                        </a:cubicBezTo>
                        <a:cubicBezTo>
                          <a:pt x="5715" y="38100"/>
                          <a:pt x="6667" y="38100"/>
                          <a:pt x="8573" y="38100"/>
                        </a:cubicBezTo>
                        <a:cubicBezTo>
                          <a:pt x="9525" y="38100"/>
                          <a:pt x="10477" y="38100"/>
                          <a:pt x="11430" y="37148"/>
                        </a:cubicBezTo>
                        <a:cubicBezTo>
                          <a:pt x="12383" y="37148"/>
                          <a:pt x="13335" y="36195"/>
                          <a:pt x="13335" y="35243"/>
                        </a:cubicBezTo>
                        <a:cubicBezTo>
                          <a:pt x="14288" y="34290"/>
                          <a:pt x="14288" y="33338"/>
                          <a:pt x="15240" y="32385"/>
                        </a:cubicBezTo>
                        <a:cubicBezTo>
                          <a:pt x="15240" y="31432"/>
                          <a:pt x="16192" y="30480"/>
                          <a:pt x="16192" y="28575"/>
                        </a:cubicBezTo>
                        <a:cubicBezTo>
                          <a:pt x="16192" y="27623"/>
                          <a:pt x="16192" y="25718"/>
                          <a:pt x="17145" y="23813"/>
                        </a:cubicBezTo>
                        <a:cubicBezTo>
                          <a:pt x="17145" y="21907"/>
                          <a:pt x="17145" y="20003"/>
                          <a:pt x="17145" y="18098"/>
                        </a:cubicBezTo>
                        <a:cubicBezTo>
                          <a:pt x="17145" y="15240"/>
                          <a:pt x="17145" y="13335"/>
                          <a:pt x="17145" y="11430"/>
                        </a:cubicBezTo>
                        <a:cubicBezTo>
                          <a:pt x="15240" y="10478"/>
                          <a:pt x="15240" y="9525"/>
                          <a:pt x="15240" y="7620"/>
                        </a:cubicBezTo>
                        <a:close/>
                      </a:path>
                    </a:pathLst>
                  </a:custGeom>
                  <a:solidFill>
                    <a:srgbClr val="0078D7"/>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86" name="Freeform: Shape 285">
                    <a:extLst>
                      <a:ext uri="{FF2B5EF4-FFF2-40B4-BE49-F238E27FC236}">
                        <a16:creationId xmlns:a16="http://schemas.microsoft.com/office/drawing/2014/main" id="{B8ADE48F-A009-44E0-AAA6-8EDA4F14A161}"/>
                      </a:ext>
                    </a:extLst>
                  </p:cNvPr>
                  <p:cNvSpPr/>
                  <p:nvPr/>
                </p:nvSpPr>
                <p:spPr>
                  <a:xfrm>
                    <a:off x="8219850" y="4514626"/>
                    <a:ext cx="14535" cy="32301"/>
                  </a:xfrm>
                  <a:custGeom>
                    <a:avLst/>
                    <a:gdLst>
                      <a:gd name="connsiteX0" fmla="*/ 15240 w 17145"/>
                      <a:gd name="connsiteY0" fmla="*/ 7620 h 38100"/>
                      <a:gd name="connsiteX1" fmla="*/ 14288 w 17145"/>
                      <a:gd name="connsiteY1" fmla="*/ 3810 h 38100"/>
                      <a:gd name="connsiteX2" fmla="*/ 12383 w 17145"/>
                      <a:gd name="connsiteY2" fmla="*/ 952 h 38100"/>
                      <a:gd name="connsiteX3" fmla="*/ 10477 w 17145"/>
                      <a:gd name="connsiteY3" fmla="*/ 0 h 38100"/>
                      <a:gd name="connsiteX4" fmla="*/ 7620 w 17145"/>
                      <a:gd name="connsiteY4" fmla="*/ 0 h 38100"/>
                      <a:gd name="connsiteX5" fmla="*/ 3810 w 17145"/>
                      <a:gd name="connsiteY5" fmla="*/ 952 h 38100"/>
                      <a:gd name="connsiteX6" fmla="*/ 952 w 17145"/>
                      <a:gd name="connsiteY6" fmla="*/ 4763 h 38100"/>
                      <a:gd name="connsiteX7" fmla="*/ 0 w 17145"/>
                      <a:gd name="connsiteY7" fmla="*/ 10477 h 38100"/>
                      <a:gd name="connsiteX8" fmla="*/ 0 w 17145"/>
                      <a:gd name="connsiteY8" fmla="*/ 19050 h 38100"/>
                      <a:gd name="connsiteX9" fmla="*/ 0 w 17145"/>
                      <a:gd name="connsiteY9" fmla="*/ 28575 h 38100"/>
                      <a:gd name="connsiteX10" fmla="*/ 1905 w 17145"/>
                      <a:gd name="connsiteY10" fmla="*/ 34290 h 38100"/>
                      <a:gd name="connsiteX11" fmla="*/ 4763 w 17145"/>
                      <a:gd name="connsiteY11" fmla="*/ 37148 h 38100"/>
                      <a:gd name="connsiteX12" fmla="*/ 8573 w 17145"/>
                      <a:gd name="connsiteY12" fmla="*/ 38100 h 38100"/>
                      <a:gd name="connsiteX13" fmla="*/ 11430 w 17145"/>
                      <a:gd name="connsiteY13" fmla="*/ 37148 h 38100"/>
                      <a:gd name="connsiteX14" fmla="*/ 13335 w 17145"/>
                      <a:gd name="connsiteY14" fmla="*/ 35243 h 38100"/>
                      <a:gd name="connsiteX15" fmla="*/ 15240 w 17145"/>
                      <a:gd name="connsiteY15" fmla="*/ 32385 h 38100"/>
                      <a:gd name="connsiteX16" fmla="*/ 16192 w 17145"/>
                      <a:gd name="connsiteY16" fmla="*/ 28575 h 38100"/>
                      <a:gd name="connsiteX17" fmla="*/ 17145 w 17145"/>
                      <a:gd name="connsiteY17" fmla="*/ 23813 h 38100"/>
                      <a:gd name="connsiteX18" fmla="*/ 17145 w 17145"/>
                      <a:gd name="connsiteY18" fmla="*/ 18098 h 38100"/>
                      <a:gd name="connsiteX19" fmla="*/ 17145 w 17145"/>
                      <a:gd name="connsiteY19" fmla="*/ 11430 h 38100"/>
                      <a:gd name="connsiteX20" fmla="*/ 15240 w 17145"/>
                      <a:gd name="connsiteY20" fmla="*/ 762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45" h="38100">
                        <a:moveTo>
                          <a:pt x="15240" y="7620"/>
                        </a:moveTo>
                        <a:cubicBezTo>
                          <a:pt x="15240" y="5715"/>
                          <a:pt x="14288" y="4763"/>
                          <a:pt x="14288" y="3810"/>
                        </a:cubicBezTo>
                        <a:cubicBezTo>
                          <a:pt x="14288" y="2857"/>
                          <a:pt x="13335" y="1905"/>
                          <a:pt x="12383" y="952"/>
                        </a:cubicBezTo>
                        <a:cubicBezTo>
                          <a:pt x="11430" y="0"/>
                          <a:pt x="11430" y="0"/>
                          <a:pt x="10477" y="0"/>
                        </a:cubicBezTo>
                        <a:cubicBezTo>
                          <a:pt x="9525" y="0"/>
                          <a:pt x="8573" y="0"/>
                          <a:pt x="7620" y="0"/>
                        </a:cubicBezTo>
                        <a:cubicBezTo>
                          <a:pt x="5715" y="0"/>
                          <a:pt x="4763" y="0"/>
                          <a:pt x="3810" y="952"/>
                        </a:cubicBezTo>
                        <a:cubicBezTo>
                          <a:pt x="2858" y="1905"/>
                          <a:pt x="1905" y="2857"/>
                          <a:pt x="952" y="4763"/>
                        </a:cubicBezTo>
                        <a:cubicBezTo>
                          <a:pt x="0" y="6668"/>
                          <a:pt x="0" y="8573"/>
                          <a:pt x="0" y="10477"/>
                        </a:cubicBezTo>
                        <a:cubicBezTo>
                          <a:pt x="0" y="12382"/>
                          <a:pt x="0" y="15240"/>
                          <a:pt x="0" y="19050"/>
                        </a:cubicBezTo>
                        <a:cubicBezTo>
                          <a:pt x="0" y="22860"/>
                          <a:pt x="0" y="25718"/>
                          <a:pt x="0" y="28575"/>
                        </a:cubicBezTo>
                        <a:cubicBezTo>
                          <a:pt x="0" y="31432"/>
                          <a:pt x="952" y="33338"/>
                          <a:pt x="1905" y="34290"/>
                        </a:cubicBezTo>
                        <a:cubicBezTo>
                          <a:pt x="2858" y="36195"/>
                          <a:pt x="3810" y="37148"/>
                          <a:pt x="4763" y="37148"/>
                        </a:cubicBezTo>
                        <a:cubicBezTo>
                          <a:pt x="5715" y="38100"/>
                          <a:pt x="6667" y="38100"/>
                          <a:pt x="8573" y="38100"/>
                        </a:cubicBezTo>
                        <a:cubicBezTo>
                          <a:pt x="9525" y="38100"/>
                          <a:pt x="10477" y="38100"/>
                          <a:pt x="11430" y="37148"/>
                        </a:cubicBezTo>
                        <a:cubicBezTo>
                          <a:pt x="12383" y="37148"/>
                          <a:pt x="13335" y="36195"/>
                          <a:pt x="13335" y="35243"/>
                        </a:cubicBezTo>
                        <a:cubicBezTo>
                          <a:pt x="14288" y="34290"/>
                          <a:pt x="14288" y="33338"/>
                          <a:pt x="15240" y="32385"/>
                        </a:cubicBezTo>
                        <a:cubicBezTo>
                          <a:pt x="15240" y="31432"/>
                          <a:pt x="16192" y="30480"/>
                          <a:pt x="16192" y="28575"/>
                        </a:cubicBezTo>
                        <a:cubicBezTo>
                          <a:pt x="16192" y="27623"/>
                          <a:pt x="16192" y="25718"/>
                          <a:pt x="17145" y="23813"/>
                        </a:cubicBezTo>
                        <a:cubicBezTo>
                          <a:pt x="17145" y="21907"/>
                          <a:pt x="17145" y="20002"/>
                          <a:pt x="17145" y="18098"/>
                        </a:cubicBezTo>
                        <a:cubicBezTo>
                          <a:pt x="17145" y="15240"/>
                          <a:pt x="17145" y="13335"/>
                          <a:pt x="17145" y="11430"/>
                        </a:cubicBezTo>
                        <a:cubicBezTo>
                          <a:pt x="16192" y="11430"/>
                          <a:pt x="16192" y="9525"/>
                          <a:pt x="15240" y="7620"/>
                        </a:cubicBezTo>
                        <a:close/>
                      </a:path>
                    </a:pathLst>
                  </a:custGeom>
                  <a:solidFill>
                    <a:srgbClr val="0078D7"/>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87" name="Freeform: Shape 286">
                    <a:extLst>
                      <a:ext uri="{FF2B5EF4-FFF2-40B4-BE49-F238E27FC236}">
                        <a16:creationId xmlns:a16="http://schemas.microsoft.com/office/drawing/2014/main" id="{5DD70233-200E-4F69-8E10-F9F60E134CF8}"/>
                      </a:ext>
                    </a:extLst>
                  </p:cNvPr>
                  <p:cNvSpPr/>
                  <p:nvPr/>
                </p:nvSpPr>
                <p:spPr>
                  <a:xfrm>
                    <a:off x="8141520" y="4492822"/>
                    <a:ext cx="134048" cy="139701"/>
                  </a:xfrm>
                  <a:custGeom>
                    <a:avLst/>
                    <a:gdLst>
                      <a:gd name="connsiteX0" fmla="*/ 126682 w 158114"/>
                      <a:gd name="connsiteY0" fmla="*/ 0 h 164782"/>
                      <a:gd name="connsiteX1" fmla="*/ 111442 w 158114"/>
                      <a:gd name="connsiteY1" fmla="*/ 0 h 164782"/>
                      <a:gd name="connsiteX2" fmla="*/ 11430 w 158114"/>
                      <a:gd name="connsiteY2" fmla="*/ 0 h 164782"/>
                      <a:gd name="connsiteX3" fmla="*/ 0 w 158114"/>
                      <a:gd name="connsiteY3" fmla="*/ 11430 h 164782"/>
                      <a:gd name="connsiteX4" fmla="*/ 0 w 158114"/>
                      <a:gd name="connsiteY4" fmla="*/ 153353 h 164782"/>
                      <a:gd name="connsiteX5" fmla="*/ 11430 w 158114"/>
                      <a:gd name="connsiteY5" fmla="*/ 164783 h 164782"/>
                      <a:gd name="connsiteX6" fmla="*/ 146685 w 158114"/>
                      <a:gd name="connsiteY6" fmla="*/ 164783 h 164782"/>
                      <a:gd name="connsiteX7" fmla="*/ 158115 w 158114"/>
                      <a:gd name="connsiteY7" fmla="*/ 153353 h 164782"/>
                      <a:gd name="connsiteX8" fmla="*/ 158115 w 158114"/>
                      <a:gd name="connsiteY8" fmla="*/ 31432 h 164782"/>
                      <a:gd name="connsiteX9" fmla="*/ 127635 w 158114"/>
                      <a:gd name="connsiteY9" fmla="*/ 31432 h 164782"/>
                      <a:gd name="connsiteX10" fmla="*/ 127635 w 158114"/>
                      <a:gd name="connsiteY10" fmla="*/ 0 h 164782"/>
                      <a:gd name="connsiteX11" fmla="*/ 41910 w 158114"/>
                      <a:gd name="connsiteY11" fmla="*/ 28575 h 164782"/>
                      <a:gd name="connsiteX12" fmla="*/ 41910 w 158114"/>
                      <a:gd name="connsiteY12" fmla="*/ 27623 h 164782"/>
                      <a:gd name="connsiteX13" fmla="*/ 41910 w 158114"/>
                      <a:gd name="connsiteY13" fmla="*/ 26670 h 164782"/>
                      <a:gd name="connsiteX14" fmla="*/ 42863 w 158114"/>
                      <a:gd name="connsiteY14" fmla="*/ 25718 h 164782"/>
                      <a:gd name="connsiteX15" fmla="*/ 54292 w 158114"/>
                      <a:gd name="connsiteY15" fmla="*/ 18098 h 164782"/>
                      <a:gd name="connsiteX16" fmla="*/ 55245 w 158114"/>
                      <a:gd name="connsiteY16" fmla="*/ 18098 h 164782"/>
                      <a:gd name="connsiteX17" fmla="*/ 56197 w 158114"/>
                      <a:gd name="connsiteY17" fmla="*/ 18098 h 164782"/>
                      <a:gd name="connsiteX18" fmla="*/ 57150 w 158114"/>
                      <a:gd name="connsiteY18" fmla="*/ 18098 h 164782"/>
                      <a:gd name="connsiteX19" fmla="*/ 59055 w 158114"/>
                      <a:gd name="connsiteY19" fmla="*/ 18098 h 164782"/>
                      <a:gd name="connsiteX20" fmla="*/ 61913 w 158114"/>
                      <a:gd name="connsiteY20" fmla="*/ 18098 h 164782"/>
                      <a:gd name="connsiteX21" fmla="*/ 63817 w 158114"/>
                      <a:gd name="connsiteY21" fmla="*/ 18098 h 164782"/>
                      <a:gd name="connsiteX22" fmla="*/ 64770 w 158114"/>
                      <a:gd name="connsiteY22" fmla="*/ 18098 h 164782"/>
                      <a:gd name="connsiteX23" fmla="*/ 64770 w 158114"/>
                      <a:gd name="connsiteY23" fmla="*/ 19050 h 164782"/>
                      <a:gd name="connsiteX24" fmla="*/ 64770 w 158114"/>
                      <a:gd name="connsiteY24" fmla="*/ 63818 h 164782"/>
                      <a:gd name="connsiteX25" fmla="*/ 73342 w 158114"/>
                      <a:gd name="connsiteY25" fmla="*/ 63818 h 164782"/>
                      <a:gd name="connsiteX26" fmla="*/ 74295 w 158114"/>
                      <a:gd name="connsiteY26" fmla="*/ 63818 h 164782"/>
                      <a:gd name="connsiteX27" fmla="*/ 75247 w 158114"/>
                      <a:gd name="connsiteY27" fmla="*/ 64770 h 164782"/>
                      <a:gd name="connsiteX28" fmla="*/ 75247 w 158114"/>
                      <a:gd name="connsiteY28" fmla="*/ 65723 h 164782"/>
                      <a:gd name="connsiteX29" fmla="*/ 75247 w 158114"/>
                      <a:gd name="connsiteY29" fmla="*/ 67628 h 164782"/>
                      <a:gd name="connsiteX30" fmla="*/ 75247 w 158114"/>
                      <a:gd name="connsiteY30" fmla="*/ 69532 h 164782"/>
                      <a:gd name="connsiteX31" fmla="*/ 75247 w 158114"/>
                      <a:gd name="connsiteY31" fmla="*/ 70485 h 164782"/>
                      <a:gd name="connsiteX32" fmla="*/ 74295 w 158114"/>
                      <a:gd name="connsiteY32" fmla="*/ 71438 h 164782"/>
                      <a:gd name="connsiteX33" fmla="*/ 73342 w 158114"/>
                      <a:gd name="connsiteY33" fmla="*/ 71438 h 164782"/>
                      <a:gd name="connsiteX34" fmla="*/ 43815 w 158114"/>
                      <a:gd name="connsiteY34" fmla="*/ 71438 h 164782"/>
                      <a:gd name="connsiteX35" fmla="*/ 42863 w 158114"/>
                      <a:gd name="connsiteY35" fmla="*/ 71438 h 164782"/>
                      <a:gd name="connsiteX36" fmla="*/ 41910 w 158114"/>
                      <a:gd name="connsiteY36" fmla="*/ 70485 h 164782"/>
                      <a:gd name="connsiteX37" fmla="*/ 41910 w 158114"/>
                      <a:gd name="connsiteY37" fmla="*/ 69532 h 164782"/>
                      <a:gd name="connsiteX38" fmla="*/ 41910 w 158114"/>
                      <a:gd name="connsiteY38" fmla="*/ 67628 h 164782"/>
                      <a:gd name="connsiteX39" fmla="*/ 41910 w 158114"/>
                      <a:gd name="connsiteY39" fmla="*/ 65723 h 164782"/>
                      <a:gd name="connsiteX40" fmla="*/ 41910 w 158114"/>
                      <a:gd name="connsiteY40" fmla="*/ 64770 h 164782"/>
                      <a:gd name="connsiteX41" fmla="*/ 42863 w 158114"/>
                      <a:gd name="connsiteY41" fmla="*/ 63818 h 164782"/>
                      <a:gd name="connsiteX42" fmla="*/ 43815 w 158114"/>
                      <a:gd name="connsiteY42" fmla="*/ 63818 h 164782"/>
                      <a:gd name="connsiteX43" fmla="*/ 54292 w 158114"/>
                      <a:gd name="connsiteY43" fmla="*/ 63818 h 164782"/>
                      <a:gd name="connsiteX44" fmla="*/ 54292 w 158114"/>
                      <a:gd name="connsiteY44" fmla="*/ 28575 h 164782"/>
                      <a:gd name="connsiteX45" fmla="*/ 45720 w 158114"/>
                      <a:gd name="connsiteY45" fmla="*/ 33338 h 164782"/>
                      <a:gd name="connsiteX46" fmla="*/ 43815 w 158114"/>
                      <a:gd name="connsiteY46" fmla="*/ 34290 h 164782"/>
                      <a:gd name="connsiteX47" fmla="*/ 42863 w 158114"/>
                      <a:gd name="connsiteY47" fmla="*/ 34290 h 164782"/>
                      <a:gd name="connsiteX48" fmla="*/ 41910 w 158114"/>
                      <a:gd name="connsiteY48" fmla="*/ 33338 h 164782"/>
                      <a:gd name="connsiteX49" fmla="*/ 41910 w 158114"/>
                      <a:gd name="connsiteY49" fmla="*/ 30480 h 164782"/>
                      <a:gd name="connsiteX50" fmla="*/ 41910 w 158114"/>
                      <a:gd name="connsiteY50" fmla="*/ 28575 h 164782"/>
                      <a:gd name="connsiteX51" fmla="*/ 75247 w 158114"/>
                      <a:gd name="connsiteY51" fmla="*/ 130493 h 164782"/>
                      <a:gd name="connsiteX52" fmla="*/ 71438 w 158114"/>
                      <a:gd name="connsiteY52" fmla="*/ 139065 h 164782"/>
                      <a:gd name="connsiteX53" fmla="*/ 65722 w 158114"/>
                      <a:gd name="connsiteY53" fmla="*/ 144780 h 164782"/>
                      <a:gd name="connsiteX54" fmla="*/ 56197 w 158114"/>
                      <a:gd name="connsiteY54" fmla="*/ 146685 h 164782"/>
                      <a:gd name="connsiteX55" fmla="*/ 46672 w 158114"/>
                      <a:gd name="connsiteY55" fmla="*/ 144780 h 164782"/>
                      <a:gd name="connsiteX56" fmla="*/ 40957 w 158114"/>
                      <a:gd name="connsiteY56" fmla="*/ 139065 h 164782"/>
                      <a:gd name="connsiteX57" fmla="*/ 38100 w 158114"/>
                      <a:gd name="connsiteY57" fmla="*/ 130493 h 164782"/>
                      <a:gd name="connsiteX58" fmla="*/ 37147 w 158114"/>
                      <a:gd name="connsiteY58" fmla="*/ 119063 h 164782"/>
                      <a:gd name="connsiteX59" fmla="*/ 38100 w 158114"/>
                      <a:gd name="connsiteY59" fmla="*/ 107632 h 164782"/>
                      <a:gd name="connsiteX60" fmla="*/ 41910 w 158114"/>
                      <a:gd name="connsiteY60" fmla="*/ 99060 h 164782"/>
                      <a:gd name="connsiteX61" fmla="*/ 47625 w 158114"/>
                      <a:gd name="connsiteY61" fmla="*/ 93345 h 164782"/>
                      <a:gd name="connsiteX62" fmla="*/ 57150 w 158114"/>
                      <a:gd name="connsiteY62" fmla="*/ 91440 h 164782"/>
                      <a:gd name="connsiteX63" fmla="*/ 66675 w 158114"/>
                      <a:gd name="connsiteY63" fmla="*/ 93345 h 164782"/>
                      <a:gd name="connsiteX64" fmla="*/ 72390 w 158114"/>
                      <a:gd name="connsiteY64" fmla="*/ 99060 h 164782"/>
                      <a:gd name="connsiteX65" fmla="*/ 75247 w 158114"/>
                      <a:gd name="connsiteY65" fmla="*/ 107632 h 164782"/>
                      <a:gd name="connsiteX66" fmla="*/ 76200 w 158114"/>
                      <a:gd name="connsiteY66" fmla="*/ 119063 h 164782"/>
                      <a:gd name="connsiteX67" fmla="*/ 75247 w 158114"/>
                      <a:gd name="connsiteY67" fmla="*/ 130493 h 164782"/>
                      <a:gd name="connsiteX68" fmla="*/ 118110 w 158114"/>
                      <a:gd name="connsiteY68" fmla="*/ 143828 h 164782"/>
                      <a:gd name="connsiteX69" fmla="*/ 118110 w 158114"/>
                      <a:gd name="connsiteY69" fmla="*/ 144780 h 164782"/>
                      <a:gd name="connsiteX70" fmla="*/ 117157 w 158114"/>
                      <a:gd name="connsiteY70" fmla="*/ 145733 h 164782"/>
                      <a:gd name="connsiteX71" fmla="*/ 116205 w 158114"/>
                      <a:gd name="connsiteY71" fmla="*/ 145733 h 164782"/>
                      <a:gd name="connsiteX72" fmla="*/ 86677 w 158114"/>
                      <a:gd name="connsiteY72" fmla="*/ 145733 h 164782"/>
                      <a:gd name="connsiteX73" fmla="*/ 85725 w 158114"/>
                      <a:gd name="connsiteY73" fmla="*/ 145733 h 164782"/>
                      <a:gd name="connsiteX74" fmla="*/ 84772 w 158114"/>
                      <a:gd name="connsiteY74" fmla="*/ 144780 h 164782"/>
                      <a:gd name="connsiteX75" fmla="*/ 84772 w 158114"/>
                      <a:gd name="connsiteY75" fmla="*/ 143828 h 164782"/>
                      <a:gd name="connsiteX76" fmla="*/ 84772 w 158114"/>
                      <a:gd name="connsiteY76" fmla="*/ 141923 h 164782"/>
                      <a:gd name="connsiteX77" fmla="*/ 84772 w 158114"/>
                      <a:gd name="connsiteY77" fmla="*/ 140018 h 164782"/>
                      <a:gd name="connsiteX78" fmla="*/ 84772 w 158114"/>
                      <a:gd name="connsiteY78" fmla="*/ 139065 h 164782"/>
                      <a:gd name="connsiteX79" fmla="*/ 85725 w 158114"/>
                      <a:gd name="connsiteY79" fmla="*/ 138113 h 164782"/>
                      <a:gd name="connsiteX80" fmla="*/ 86677 w 158114"/>
                      <a:gd name="connsiteY80" fmla="*/ 138113 h 164782"/>
                      <a:gd name="connsiteX81" fmla="*/ 97155 w 158114"/>
                      <a:gd name="connsiteY81" fmla="*/ 138113 h 164782"/>
                      <a:gd name="connsiteX82" fmla="*/ 97155 w 158114"/>
                      <a:gd name="connsiteY82" fmla="*/ 102870 h 164782"/>
                      <a:gd name="connsiteX83" fmla="*/ 88582 w 158114"/>
                      <a:gd name="connsiteY83" fmla="*/ 107632 h 164782"/>
                      <a:gd name="connsiteX84" fmla="*/ 86677 w 158114"/>
                      <a:gd name="connsiteY84" fmla="*/ 108585 h 164782"/>
                      <a:gd name="connsiteX85" fmla="*/ 85725 w 158114"/>
                      <a:gd name="connsiteY85" fmla="*/ 108585 h 164782"/>
                      <a:gd name="connsiteX86" fmla="*/ 84772 w 158114"/>
                      <a:gd name="connsiteY86" fmla="*/ 107632 h 164782"/>
                      <a:gd name="connsiteX87" fmla="*/ 84772 w 158114"/>
                      <a:gd name="connsiteY87" fmla="*/ 104775 h 164782"/>
                      <a:gd name="connsiteX88" fmla="*/ 84772 w 158114"/>
                      <a:gd name="connsiteY88" fmla="*/ 102870 h 164782"/>
                      <a:gd name="connsiteX89" fmla="*/ 84772 w 158114"/>
                      <a:gd name="connsiteY89" fmla="*/ 101918 h 164782"/>
                      <a:gd name="connsiteX90" fmla="*/ 84772 w 158114"/>
                      <a:gd name="connsiteY90" fmla="*/ 100965 h 164782"/>
                      <a:gd name="connsiteX91" fmla="*/ 85725 w 158114"/>
                      <a:gd name="connsiteY91" fmla="*/ 100013 h 164782"/>
                      <a:gd name="connsiteX92" fmla="*/ 97155 w 158114"/>
                      <a:gd name="connsiteY92" fmla="*/ 92393 h 164782"/>
                      <a:gd name="connsiteX93" fmla="*/ 98107 w 158114"/>
                      <a:gd name="connsiteY93" fmla="*/ 92393 h 164782"/>
                      <a:gd name="connsiteX94" fmla="*/ 99060 w 158114"/>
                      <a:gd name="connsiteY94" fmla="*/ 92393 h 164782"/>
                      <a:gd name="connsiteX95" fmla="*/ 100013 w 158114"/>
                      <a:gd name="connsiteY95" fmla="*/ 92393 h 164782"/>
                      <a:gd name="connsiteX96" fmla="*/ 101917 w 158114"/>
                      <a:gd name="connsiteY96" fmla="*/ 92393 h 164782"/>
                      <a:gd name="connsiteX97" fmla="*/ 104775 w 158114"/>
                      <a:gd name="connsiteY97" fmla="*/ 92393 h 164782"/>
                      <a:gd name="connsiteX98" fmla="*/ 106680 w 158114"/>
                      <a:gd name="connsiteY98" fmla="*/ 92393 h 164782"/>
                      <a:gd name="connsiteX99" fmla="*/ 107632 w 158114"/>
                      <a:gd name="connsiteY99" fmla="*/ 92393 h 164782"/>
                      <a:gd name="connsiteX100" fmla="*/ 107632 w 158114"/>
                      <a:gd name="connsiteY100" fmla="*/ 93345 h 164782"/>
                      <a:gd name="connsiteX101" fmla="*/ 107632 w 158114"/>
                      <a:gd name="connsiteY101" fmla="*/ 138113 h 164782"/>
                      <a:gd name="connsiteX102" fmla="*/ 116205 w 158114"/>
                      <a:gd name="connsiteY102" fmla="*/ 138113 h 164782"/>
                      <a:gd name="connsiteX103" fmla="*/ 117157 w 158114"/>
                      <a:gd name="connsiteY103" fmla="*/ 138113 h 164782"/>
                      <a:gd name="connsiteX104" fmla="*/ 118110 w 158114"/>
                      <a:gd name="connsiteY104" fmla="*/ 139065 h 164782"/>
                      <a:gd name="connsiteX105" fmla="*/ 118110 w 158114"/>
                      <a:gd name="connsiteY105" fmla="*/ 140018 h 164782"/>
                      <a:gd name="connsiteX106" fmla="*/ 118110 w 158114"/>
                      <a:gd name="connsiteY106" fmla="*/ 141923 h 164782"/>
                      <a:gd name="connsiteX107" fmla="*/ 118110 w 158114"/>
                      <a:gd name="connsiteY107" fmla="*/ 143828 h 164782"/>
                      <a:gd name="connsiteX108" fmla="*/ 119063 w 158114"/>
                      <a:gd name="connsiteY108" fmla="*/ 56198 h 164782"/>
                      <a:gd name="connsiteX109" fmla="*/ 115252 w 158114"/>
                      <a:gd name="connsiteY109" fmla="*/ 64770 h 164782"/>
                      <a:gd name="connsiteX110" fmla="*/ 109538 w 158114"/>
                      <a:gd name="connsiteY110" fmla="*/ 70485 h 164782"/>
                      <a:gd name="connsiteX111" fmla="*/ 100013 w 158114"/>
                      <a:gd name="connsiteY111" fmla="*/ 72390 h 164782"/>
                      <a:gd name="connsiteX112" fmla="*/ 90488 w 158114"/>
                      <a:gd name="connsiteY112" fmla="*/ 70485 h 164782"/>
                      <a:gd name="connsiteX113" fmla="*/ 84772 w 158114"/>
                      <a:gd name="connsiteY113" fmla="*/ 64770 h 164782"/>
                      <a:gd name="connsiteX114" fmla="*/ 81915 w 158114"/>
                      <a:gd name="connsiteY114" fmla="*/ 56198 h 164782"/>
                      <a:gd name="connsiteX115" fmla="*/ 80963 w 158114"/>
                      <a:gd name="connsiteY115" fmla="*/ 44768 h 164782"/>
                      <a:gd name="connsiteX116" fmla="*/ 81915 w 158114"/>
                      <a:gd name="connsiteY116" fmla="*/ 33338 h 164782"/>
                      <a:gd name="connsiteX117" fmla="*/ 85725 w 158114"/>
                      <a:gd name="connsiteY117" fmla="*/ 24765 h 164782"/>
                      <a:gd name="connsiteX118" fmla="*/ 91440 w 158114"/>
                      <a:gd name="connsiteY118" fmla="*/ 19050 h 164782"/>
                      <a:gd name="connsiteX119" fmla="*/ 100965 w 158114"/>
                      <a:gd name="connsiteY119" fmla="*/ 17145 h 164782"/>
                      <a:gd name="connsiteX120" fmla="*/ 110490 w 158114"/>
                      <a:gd name="connsiteY120" fmla="*/ 19050 h 164782"/>
                      <a:gd name="connsiteX121" fmla="*/ 116205 w 158114"/>
                      <a:gd name="connsiteY121" fmla="*/ 24765 h 164782"/>
                      <a:gd name="connsiteX122" fmla="*/ 119063 w 158114"/>
                      <a:gd name="connsiteY122" fmla="*/ 33338 h 164782"/>
                      <a:gd name="connsiteX123" fmla="*/ 120015 w 158114"/>
                      <a:gd name="connsiteY123" fmla="*/ 44768 h 164782"/>
                      <a:gd name="connsiteX124" fmla="*/ 119063 w 158114"/>
                      <a:gd name="connsiteY124" fmla="*/ 56198 h 16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58114" h="164782">
                        <a:moveTo>
                          <a:pt x="126682" y="0"/>
                        </a:moveTo>
                        <a:cubicBezTo>
                          <a:pt x="122872" y="0"/>
                          <a:pt x="117157" y="0"/>
                          <a:pt x="111442" y="0"/>
                        </a:cubicBezTo>
                        <a:lnTo>
                          <a:pt x="11430" y="0"/>
                        </a:lnTo>
                        <a:cubicBezTo>
                          <a:pt x="4763" y="0"/>
                          <a:pt x="0" y="4763"/>
                          <a:pt x="0" y="11430"/>
                        </a:cubicBezTo>
                        <a:lnTo>
                          <a:pt x="0" y="153353"/>
                        </a:lnTo>
                        <a:cubicBezTo>
                          <a:pt x="0" y="160020"/>
                          <a:pt x="4763" y="164783"/>
                          <a:pt x="11430" y="164783"/>
                        </a:cubicBezTo>
                        <a:lnTo>
                          <a:pt x="146685" y="164783"/>
                        </a:lnTo>
                        <a:cubicBezTo>
                          <a:pt x="152400" y="164783"/>
                          <a:pt x="158115" y="160020"/>
                          <a:pt x="158115" y="153353"/>
                        </a:cubicBezTo>
                        <a:lnTo>
                          <a:pt x="158115" y="31432"/>
                        </a:lnTo>
                        <a:lnTo>
                          <a:pt x="127635" y="31432"/>
                        </a:lnTo>
                        <a:lnTo>
                          <a:pt x="127635" y="0"/>
                        </a:lnTo>
                        <a:close/>
                        <a:moveTo>
                          <a:pt x="41910" y="28575"/>
                        </a:moveTo>
                        <a:cubicBezTo>
                          <a:pt x="41910" y="28575"/>
                          <a:pt x="41910" y="27623"/>
                          <a:pt x="41910" y="27623"/>
                        </a:cubicBezTo>
                        <a:cubicBezTo>
                          <a:pt x="41910" y="27623"/>
                          <a:pt x="41910" y="26670"/>
                          <a:pt x="41910" y="26670"/>
                        </a:cubicBezTo>
                        <a:cubicBezTo>
                          <a:pt x="41910" y="26670"/>
                          <a:pt x="41910" y="26670"/>
                          <a:pt x="42863" y="25718"/>
                        </a:cubicBezTo>
                        <a:lnTo>
                          <a:pt x="54292" y="18098"/>
                        </a:lnTo>
                        <a:cubicBezTo>
                          <a:pt x="54292" y="18098"/>
                          <a:pt x="54292" y="18098"/>
                          <a:pt x="55245" y="18098"/>
                        </a:cubicBezTo>
                        <a:cubicBezTo>
                          <a:pt x="55245" y="18098"/>
                          <a:pt x="56197" y="18098"/>
                          <a:pt x="56197" y="18098"/>
                        </a:cubicBezTo>
                        <a:cubicBezTo>
                          <a:pt x="56197" y="18098"/>
                          <a:pt x="57150" y="18098"/>
                          <a:pt x="57150" y="18098"/>
                        </a:cubicBezTo>
                        <a:cubicBezTo>
                          <a:pt x="58102" y="18098"/>
                          <a:pt x="58102" y="18098"/>
                          <a:pt x="59055" y="18098"/>
                        </a:cubicBezTo>
                        <a:cubicBezTo>
                          <a:pt x="60007" y="18098"/>
                          <a:pt x="60960" y="18098"/>
                          <a:pt x="61913" y="18098"/>
                        </a:cubicBezTo>
                        <a:cubicBezTo>
                          <a:pt x="62865" y="18098"/>
                          <a:pt x="62865" y="18098"/>
                          <a:pt x="63817" y="18098"/>
                        </a:cubicBezTo>
                        <a:cubicBezTo>
                          <a:pt x="63817" y="18098"/>
                          <a:pt x="64770" y="18098"/>
                          <a:pt x="64770" y="18098"/>
                        </a:cubicBezTo>
                        <a:cubicBezTo>
                          <a:pt x="64770" y="18098"/>
                          <a:pt x="64770" y="18098"/>
                          <a:pt x="64770" y="19050"/>
                        </a:cubicBezTo>
                        <a:lnTo>
                          <a:pt x="64770" y="63818"/>
                        </a:lnTo>
                        <a:lnTo>
                          <a:pt x="73342" y="63818"/>
                        </a:lnTo>
                        <a:cubicBezTo>
                          <a:pt x="73342" y="63818"/>
                          <a:pt x="74295" y="63818"/>
                          <a:pt x="74295" y="63818"/>
                        </a:cubicBezTo>
                        <a:cubicBezTo>
                          <a:pt x="74295" y="63818"/>
                          <a:pt x="74295" y="63818"/>
                          <a:pt x="75247" y="64770"/>
                        </a:cubicBezTo>
                        <a:cubicBezTo>
                          <a:pt x="76200" y="65723"/>
                          <a:pt x="75247" y="65723"/>
                          <a:pt x="75247" y="65723"/>
                        </a:cubicBezTo>
                        <a:cubicBezTo>
                          <a:pt x="75247" y="66675"/>
                          <a:pt x="75247" y="66675"/>
                          <a:pt x="75247" y="67628"/>
                        </a:cubicBezTo>
                        <a:cubicBezTo>
                          <a:pt x="75247" y="68580"/>
                          <a:pt x="75247" y="69532"/>
                          <a:pt x="75247" y="69532"/>
                        </a:cubicBezTo>
                        <a:cubicBezTo>
                          <a:pt x="75247" y="70485"/>
                          <a:pt x="75247" y="70485"/>
                          <a:pt x="75247" y="70485"/>
                        </a:cubicBezTo>
                        <a:cubicBezTo>
                          <a:pt x="75247" y="70485"/>
                          <a:pt x="75247" y="71438"/>
                          <a:pt x="74295" y="71438"/>
                        </a:cubicBezTo>
                        <a:cubicBezTo>
                          <a:pt x="74295" y="71438"/>
                          <a:pt x="74295" y="71438"/>
                          <a:pt x="73342" y="71438"/>
                        </a:cubicBezTo>
                        <a:lnTo>
                          <a:pt x="43815" y="71438"/>
                        </a:lnTo>
                        <a:cubicBezTo>
                          <a:pt x="43815" y="71438"/>
                          <a:pt x="43815" y="71438"/>
                          <a:pt x="42863" y="71438"/>
                        </a:cubicBezTo>
                        <a:cubicBezTo>
                          <a:pt x="42863" y="71438"/>
                          <a:pt x="42863" y="71438"/>
                          <a:pt x="41910" y="70485"/>
                        </a:cubicBezTo>
                        <a:cubicBezTo>
                          <a:pt x="41910" y="70485"/>
                          <a:pt x="41910" y="69532"/>
                          <a:pt x="41910" y="69532"/>
                        </a:cubicBezTo>
                        <a:cubicBezTo>
                          <a:pt x="41910" y="68580"/>
                          <a:pt x="41910" y="68580"/>
                          <a:pt x="41910" y="67628"/>
                        </a:cubicBezTo>
                        <a:cubicBezTo>
                          <a:pt x="41910" y="66675"/>
                          <a:pt x="41910" y="65723"/>
                          <a:pt x="41910" y="65723"/>
                        </a:cubicBezTo>
                        <a:cubicBezTo>
                          <a:pt x="41910" y="64770"/>
                          <a:pt x="41910" y="64770"/>
                          <a:pt x="41910" y="64770"/>
                        </a:cubicBezTo>
                        <a:cubicBezTo>
                          <a:pt x="41910" y="64770"/>
                          <a:pt x="41910" y="63818"/>
                          <a:pt x="42863" y="63818"/>
                        </a:cubicBezTo>
                        <a:cubicBezTo>
                          <a:pt x="42863" y="63818"/>
                          <a:pt x="42863" y="63818"/>
                          <a:pt x="43815" y="63818"/>
                        </a:cubicBezTo>
                        <a:lnTo>
                          <a:pt x="54292" y="63818"/>
                        </a:lnTo>
                        <a:lnTo>
                          <a:pt x="54292" y="28575"/>
                        </a:lnTo>
                        <a:lnTo>
                          <a:pt x="45720" y="33338"/>
                        </a:lnTo>
                        <a:cubicBezTo>
                          <a:pt x="44767" y="33338"/>
                          <a:pt x="44767" y="34290"/>
                          <a:pt x="43815" y="34290"/>
                        </a:cubicBezTo>
                        <a:cubicBezTo>
                          <a:pt x="43815" y="34290"/>
                          <a:pt x="42863" y="34290"/>
                          <a:pt x="42863" y="34290"/>
                        </a:cubicBezTo>
                        <a:cubicBezTo>
                          <a:pt x="42863" y="34290"/>
                          <a:pt x="42863" y="33338"/>
                          <a:pt x="41910" y="33338"/>
                        </a:cubicBezTo>
                        <a:cubicBezTo>
                          <a:pt x="41910" y="32385"/>
                          <a:pt x="41910" y="32385"/>
                          <a:pt x="41910" y="30480"/>
                        </a:cubicBezTo>
                        <a:cubicBezTo>
                          <a:pt x="41910" y="29528"/>
                          <a:pt x="41910" y="28575"/>
                          <a:pt x="41910" y="28575"/>
                        </a:cubicBezTo>
                        <a:close/>
                        <a:moveTo>
                          <a:pt x="75247" y="130493"/>
                        </a:moveTo>
                        <a:cubicBezTo>
                          <a:pt x="74295" y="134303"/>
                          <a:pt x="73342" y="137160"/>
                          <a:pt x="71438" y="139065"/>
                        </a:cubicBezTo>
                        <a:cubicBezTo>
                          <a:pt x="69532" y="141923"/>
                          <a:pt x="67627" y="143828"/>
                          <a:pt x="65722" y="144780"/>
                        </a:cubicBezTo>
                        <a:cubicBezTo>
                          <a:pt x="62865" y="145733"/>
                          <a:pt x="60007" y="146685"/>
                          <a:pt x="56197" y="146685"/>
                        </a:cubicBezTo>
                        <a:cubicBezTo>
                          <a:pt x="52388" y="146685"/>
                          <a:pt x="49530" y="145733"/>
                          <a:pt x="46672" y="144780"/>
                        </a:cubicBezTo>
                        <a:cubicBezTo>
                          <a:pt x="43815" y="143828"/>
                          <a:pt x="41910" y="141923"/>
                          <a:pt x="40957" y="139065"/>
                        </a:cubicBezTo>
                        <a:cubicBezTo>
                          <a:pt x="40005" y="136208"/>
                          <a:pt x="38100" y="133350"/>
                          <a:pt x="38100" y="130493"/>
                        </a:cubicBezTo>
                        <a:cubicBezTo>
                          <a:pt x="37147" y="126682"/>
                          <a:pt x="37147" y="122873"/>
                          <a:pt x="37147" y="119063"/>
                        </a:cubicBezTo>
                        <a:cubicBezTo>
                          <a:pt x="37147" y="114300"/>
                          <a:pt x="37147" y="110490"/>
                          <a:pt x="38100" y="107632"/>
                        </a:cubicBezTo>
                        <a:cubicBezTo>
                          <a:pt x="39052" y="103823"/>
                          <a:pt x="40005" y="100965"/>
                          <a:pt x="41910" y="99060"/>
                        </a:cubicBezTo>
                        <a:cubicBezTo>
                          <a:pt x="43815" y="97155"/>
                          <a:pt x="45720" y="94298"/>
                          <a:pt x="47625" y="93345"/>
                        </a:cubicBezTo>
                        <a:cubicBezTo>
                          <a:pt x="50482" y="92393"/>
                          <a:pt x="53340" y="91440"/>
                          <a:pt x="57150" y="91440"/>
                        </a:cubicBezTo>
                        <a:cubicBezTo>
                          <a:pt x="60960" y="91440"/>
                          <a:pt x="63817" y="92393"/>
                          <a:pt x="66675" y="93345"/>
                        </a:cubicBezTo>
                        <a:cubicBezTo>
                          <a:pt x="69532" y="94298"/>
                          <a:pt x="71438" y="96203"/>
                          <a:pt x="72390" y="99060"/>
                        </a:cubicBezTo>
                        <a:cubicBezTo>
                          <a:pt x="73342" y="101918"/>
                          <a:pt x="75247" y="104775"/>
                          <a:pt x="75247" y="107632"/>
                        </a:cubicBezTo>
                        <a:cubicBezTo>
                          <a:pt x="76200" y="111443"/>
                          <a:pt x="76200" y="115253"/>
                          <a:pt x="76200" y="119063"/>
                        </a:cubicBezTo>
                        <a:cubicBezTo>
                          <a:pt x="76200" y="123825"/>
                          <a:pt x="76200" y="127635"/>
                          <a:pt x="75247" y="130493"/>
                        </a:cubicBezTo>
                        <a:close/>
                        <a:moveTo>
                          <a:pt x="118110" y="143828"/>
                        </a:moveTo>
                        <a:cubicBezTo>
                          <a:pt x="118110" y="144780"/>
                          <a:pt x="118110" y="144780"/>
                          <a:pt x="118110" y="144780"/>
                        </a:cubicBezTo>
                        <a:cubicBezTo>
                          <a:pt x="118110" y="144780"/>
                          <a:pt x="118110" y="145733"/>
                          <a:pt x="117157" y="145733"/>
                        </a:cubicBezTo>
                        <a:cubicBezTo>
                          <a:pt x="117157" y="145733"/>
                          <a:pt x="117157" y="145733"/>
                          <a:pt x="116205" y="145733"/>
                        </a:cubicBezTo>
                        <a:lnTo>
                          <a:pt x="86677" y="145733"/>
                        </a:lnTo>
                        <a:cubicBezTo>
                          <a:pt x="86677" y="145733"/>
                          <a:pt x="86677" y="145733"/>
                          <a:pt x="85725" y="145733"/>
                        </a:cubicBezTo>
                        <a:cubicBezTo>
                          <a:pt x="85725" y="145733"/>
                          <a:pt x="85725" y="145733"/>
                          <a:pt x="84772" y="144780"/>
                        </a:cubicBezTo>
                        <a:cubicBezTo>
                          <a:pt x="84772" y="144780"/>
                          <a:pt x="84772" y="143828"/>
                          <a:pt x="84772" y="143828"/>
                        </a:cubicBezTo>
                        <a:cubicBezTo>
                          <a:pt x="84772" y="142875"/>
                          <a:pt x="84772" y="142875"/>
                          <a:pt x="84772" y="141923"/>
                        </a:cubicBezTo>
                        <a:cubicBezTo>
                          <a:pt x="84772" y="140970"/>
                          <a:pt x="84772" y="140018"/>
                          <a:pt x="84772" y="140018"/>
                        </a:cubicBezTo>
                        <a:cubicBezTo>
                          <a:pt x="84772" y="139065"/>
                          <a:pt x="84772" y="139065"/>
                          <a:pt x="84772" y="139065"/>
                        </a:cubicBezTo>
                        <a:cubicBezTo>
                          <a:pt x="84772" y="139065"/>
                          <a:pt x="84772" y="138113"/>
                          <a:pt x="85725" y="138113"/>
                        </a:cubicBezTo>
                        <a:cubicBezTo>
                          <a:pt x="85725" y="138113"/>
                          <a:pt x="85725" y="138113"/>
                          <a:pt x="86677" y="138113"/>
                        </a:cubicBezTo>
                        <a:lnTo>
                          <a:pt x="97155" y="138113"/>
                        </a:lnTo>
                        <a:lnTo>
                          <a:pt x="97155" y="102870"/>
                        </a:lnTo>
                        <a:lnTo>
                          <a:pt x="88582" y="107632"/>
                        </a:lnTo>
                        <a:cubicBezTo>
                          <a:pt x="87630" y="107632"/>
                          <a:pt x="87630" y="108585"/>
                          <a:pt x="86677" y="108585"/>
                        </a:cubicBezTo>
                        <a:cubicBezTo>
                          <a:pt x="86677" y="108585"/>
                          <a:pt x="85725" y="108585"/>
                          <a:pt x="85725" y="108585"/>
                        </a:cubicBezTo>
                        <a:cubicBezTo>
                          <a:pt x="85725" y="108585"/>
                          <a:pt x="85725" y="107632"/>
                          <a:pt x="84772" y="107632"/>
                        </a:cubicBezTo>
                        <a:cubicBezTo>
                          <a:pt x="84772" y="106680"/>
                          <a:pt x="84772" y="106680"/>
                          <a:pt x="84772" y="104775"/>
                        </a:cubicBezTo>
                        <a:cubicBezTo>
                          <a:pt x="84772" y="103823"/>
                          <a:pt x="84772" y="103823"/>
                          <a:pt x="84772" y="102870"/>
                        </a:cubicBezTo>
                        <a:cubicBezTo>
                          <a:pt x="84772" y="102870"/>
                          <a:pt x="84772" y="101918"/>
                          <a:pt x="84772" y="101918"/>
                        </a:cubicBezTo>
                        <a:cubicBezTo>
                          <a:pt x="84772" y="101918"/>
                          <a:pt x="84772" y="100965"/>
                          <a:pt x="84772" y="100965"/>
                        </a:cubicBezTo>
                        <a:cubicBezTo>
                          <a:pt x="84772" y="100965"/>
                          <a:pt x="84772" y="100965"/>
                          <a:pt x="85725" y="100013"/>
                        </a:cubicBezTo>
                        <a:lnTo>
                          <a:pt x="97155" y="92393"/>
                        </a:lnTo>
                        <a:cubicBezTo>
                          <a:pt x="97155" y="92393"/>
                          <a:pt x="97155" y="92393"/>
                          <a:pt x="98107" y="92393"/>
                        </a:cubicBezTo>
                        <a:cubicBezTo>
                          <a:pt x="98107" y="92393"/>
                          <a:pt x="99060" y="92393"/>
                          <a:pt x="99060" y="92393"/>
                        </a:cubicBezTo>
                        <a:cubicBezTo>
                          <a:pt x="99060" y="92393"/>
                          <a:pt x="100013" y="92393"/>
                          <a:pt x="100013" y="92393"/>
                        </a:cubicBezTo>
                        <a:cubicBezTo>
                          <a:pt x="100965" y="92393"/>
                          <a:pt x="100965" y="92393"/>
                          <a:pt x="101917" y="92393"/>
                        </a:cubicBezTo>
                        <a:cubicBezTo>
                          <a:pt x="102870" y="92393"/>
                          <a:pt x="103822" y="92393"/>
                          <a:pt x="104775" y="92393"/>
                        </a:cubicBezTo>
                        <a:cubicBezTo>
                          <a:pt x="105727" y="92393"/>
                          <a:pt x="105727" y="92393"/>
                          <a:pt x="106680" y="92393"/>
                        </a:cubicBezTo>
                        <a:cubicBezTo>
                          <a:pt x="106680" y="92393"/>
                          <a:pt x="107632" y="92393"/>
                          <a:pt x="107632" y="92393"/>
                        </a:cubicBezTo>
                        <a:cubicBezTo>
                          <a:pt x="107632" y="92393"/>
                          <a:pt x="107632" y="92393"/>
                          <a:pt x="107632" y="93345"/>
                        </a:cubicBezTo>
                        <a:lnTo>
                          <a:pt x="107632" y="138113"/>
                        </a:lnTo>
                        <a:lnTo>
                          <a:pt x="116205" y="138113"/>
                        </a:lnTo>
                        <a:cubicBezTo>
                          <a:pt x="116205" y="138113"/>
                          <a:pt x="117157" y="138113"/>
                          <a:pt x="117157" y="138113"/>
                        </a:cubicBezTo>
                        <a:cubicBezTo>
                          <a:pt x="117157" y="138113"/>
                          <a:pt x="117157" y="138113"/>
                          <a:pt x="118110" y="139065"/>
                        </a:cubicBezTo>
                        <a:cubicBezTo>
                          <a:pt x="118110" y="139065"/>
                          <a:pt x="118110" y="140018"/>
                          <a:pt x="118110" y="140018"/>
                        </a:cubicBezTo>
                        <a:cubicBezTo>
                          <a:pt x="118110" y="140970"/>
                          <a:pt x="118110" y="140970"/>
                          <a:pt x="118110" y="141923"/>
                        </a:cubicBezTo>
                        <a:cubicBezTo>
                          <a:pt x="118110" y="142875"/>
                          <a:pt x="118110" y="143828"/>
                          <a:pt x="118110" y="143828"/>
                        </a:cubicBezTo>
                        <a:close/>
                        <a:moveTo>
                          <a:pt x="119063" y="56198"/>
                        </a:moveTo>
                        <a:cubicBezTo>
                          <a:pt x="118110" y="60007"/>
                          <a:pt x="117157" y="62865"/>
                          <a:pt x="115252" y="64770"/>
                        </a:cubicBezTo>
                        <a:cubicBezTo>
                          <a:pt x="113347" y="67628"/>
                          <a:pt x="111442" y="69532"/>
                          <a:pt x="109538" y="70485"/>
                        </a:cubicBezTo>
                        <a:cubicBezTo>
                          <a:pt x="106680" y="71438"/>
                          <a:pt x="103822" y="72390"/>
                          <a:pt x="100013" y="72390"/>
                        </a:cubicBezTo>
                        <a:cubicBezTo>
                          <a:pt x="96202" y="72390"/>
                          <a:pt x="93345" y="71438"/>
                          <a:pt x="90488" y="70485"/>
                        </a:cubicBezTo>
                        <a:cubicBezTo>
                          <a:pt x="87630" y="69532"/>
                          <a:pt x="85725" y="67628"/>
                          <a:pt x="84772" y="64770"/>
                        </a:cubicBezTo>
                        <a:cubicBezTo>
                          <a:pt x="83820" y="62865"/>
                          <a:pt x="81915" y="59055"/>
                          <a:pt x="81915" y="56198"/>
                        </a:cubicBezTo>
                        <a:cubicBezTo>
                          <a:pt x="81915" y="53340"/>
                          <a:pt x="80963" y="48578"/>
                          <a:pt x="80963" y="44768"/>
                        </a:cubicBezTo>
                        <a:cubicBezTo>
                          <a:pt x="80963" y="40005"/>
                          <a:pt x="80963" y="36195"/>
                          <a:pt x="81915" y="33338"/>
                        </a:cubicBezTo>
                        <a:cubicBezTo>
                          <a:pt x="82867" y="29528"/>
                          <a:pt x="83820" y="26670"/>
                          <a:pt x="85725" y="24765"/>
                        </a:cubicBezTo>
                        <a:cubicBezTo>
                          <a:pt x="87630" y="21907"/>
                          <a:pt x="89535" y="20003"/>
                          <a:pt x="91440" y="19050"/>
                        </a:cubicBezTo>
                        <a:cubicBezTo>
                          <a:pt x="94297" y="18098"/>
                          <a:pt x="97155" y="17145"/>
                          <a:pt x="100965" y="17145"/>
                        </a:cubicBezTo>
                        <a:cubicBezTo>
                          <a:pt x="104775" y="17145"/>
                          <a:pt x="107632" y="18098"/>
                          <a:pt x="110490" y="19050"/>
                        </a:cubicBezTo>
                        <a:cubicBezTo>
                          <a:pt x="113347" y="20003"/>
                          <a:pt x="115252" y="21907"/>
                          <a:pt x="116205" y="24765"/>
                        </a:cubicBezTo>
                        <a:cubicBezTo>
                          <a:pt x="117157" y="27623"/>
                          <a:pt x="119063" y="30480"/>
                          <a:pt x="119063" y="33338"/>
                        </a:cubicBezTo>
                        <a:cubicBezTo>
                          <a:pt x="120015" y="37148"/>
                          <a:pt x="120015" y="40957"/>
                          <a:pt x="120015" y="44768"/>
                        </a:cubicBezTo>
                        <a:cubicBezTo>
                          <a:pt x="120015" y="49530"/>
                          <a:pt x="119063" y="53340"/>
                          <a:pt x="119063" y="56198"/>
                        </a:cubicBezTo>
                        <a:close/>
                      </a:path>
                    </a:pathLst>
                  </a:custGeom>
                  <a:solidFill>
                    <a:srgbClr val="0078D7"/>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sp>
          <p:nvSpPr>
            <p:cNvPr id="120" name="Oval 119">
              <a:extLst>
                <a:ext uri="{FF2B5EF4-FFF2-40B4-BE49-F238E27FC236}">
                  <a16:creationId xmlns:a16="http://schemas.microsoft.com/office/drawing/2014/main" id="{7B4E665A-D21E-4665-9D9A-66C03CC1408C}"/>
                </a:ext>
              </a:extLst>
            </p:cNvPr>
            <p:cNvSpPr/>
            <p:nvPr/>
          </p:nvSpPr>
          <p:spPr bwMode="auto">
            <a:xfrm>
              <a:off x="11419830" y="2798233"/>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21" name="Oval 120">
              <a:extLst>
                <a:ext uri="{FF2B5EF4-FFF2-40B4-BE49-F238E27FC236}">
                  <a16:creationId xmlns:a16="http://schemas.microsoft.com/office/drawing/2014/main" id="{F3F988B0-5155-4050-9515-E7F3913DFF79}"/>
                </a:ext>
              </a:extLst>
            </p:cNvPr>
            <p:cNvSpPr/>
            <p:nvPr/>
          </p:nvSpPr>
          <p:spPr bwMode="auto">
            <a:xfrm>
              <a:off x="8326115" y="1760589"/>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122" name="Oval 121">
              <a:extLst>
                <a:ext uri="{FF2B5EF4-FFF2-40B4-BE49-F238E27FC236}">
                  <a16:creationId xmlns:a16="http://schemas.microsoft.com/office/drawing/2014/main" id="{D527A1B2-4E72-4662-8177-2627C8D9C947}"/>
                </a:ext>
              </a:extLst>
            </p:cNvPr>
            <p:cNvSpPr/>
            <p:nvPr/>
          </p:nvSpPr>
          <p:spPr bwMode="auto">
            <a:xfrm>
              <a:off x="8671309" y="2684657"/>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123" name="Oval 122">
              <a:extLst>
                <a:ext uri="{FF2B5EF4-FFF2-40B4-BE49-F238E27FC236}">
                  <a16:creationId xmlns:a16="http://schemas.microsoft.com/office/drawing/2014/main" id="{4C4188D7-F412-46F1-A80E-B22932B9EF5F}"/>
                </a:ext>
              </a:extLst>
            </p:cNvPr>
            <p:cNvSpPr/>
            <p:nvPr/>
          </p:nvSpPr>
          <p:spPr bwMode="auto">
            <a:xfrm>
              <a:off x="9722245" y="5614554"/>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124" name="Oval 123">
              <a:extLst>
                <a:ext uri="{FF2B5EF4-FFF2-40B4-BE49-F238E27FC236}">
                  <a16:creationId xmlns:a16="http://schemas.microsoft.com/office/drawing/2014/main" id="{E81EDB4D-3BB5-4FC4-8CBD-C4DDFB2F22F1}"/>
                </a:ext>
              </a:extLst>
            </p:cNvPr>
            <p:cNvSpPr/>
            <p:nvPr/>
          </p:nvSpPr>
          <p:spPr bwMode="auto">
            <a:xfrm>
              <a:off x="8675025" y="1300135"/>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grpSp>
          <p:nvGrpSpPr>
            <p:cNvPr id="125" name="Group 124">
              <a:extLst>
                <a:ext uri="{FF2B5EF4-FFF2-40B4-BE49-F238E27FC236}">
                  <a16:creationId xmlns:a16="http://schemas.microsoft.com/office/drawing/2014/main" id="{0F6BEA71-853C-4E1E-8CFB-F52A1C9DCC34}"/>
                </a:ext>
              </a:extLst>
            </p:cNvPr>
            <p:cNvGrpSpPr/>
            <p:nvPr/>
          </p:nvGrpSpPr>
          <p:grpSpPr>
            <a:xfrm>
              <a:off x="9206997" y="1656687"/>
              <a:ext cx="779059" cy="924098"/>
              <a:chOff x="9221987" y="1611717"/>
              <a:chExt cx="779059" cy="924098"/>
            </a:xfrm>
          </p:grpSpPr>
          <p:sp>
            <p:nvSpPr>
              <p:cNvPr id="274" name="Rectangle: Rounded Corners 273">
                <a:extLst>
                  <a:ext uri="{FF2B5EF4-FFF2-40B4-BE49-F238E27FC236}">
                    <a16:creationId xmlns:a16="http://schemas.microsoft.com/office/drawing/2014/main" id="{E9F1D2D3-DBBF-4CB8-80E0-75E4776CC85F}"/>
                  </a:ext>
                </a:extLst>
              </p:cNvPr>
              <p:cNvSpPr/>
              <p:nvPr/>
            </p:nvSpPr>
            <p:spPr bwMode="auto">
              <a:xfrm>
                <a:off x="9337196" y="1987175"/>
                <a:ext cx="548640" cy="54864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75" name="TextBox 274">
                <a:extLst>
                  <a:ext uri="{FF2B5EF4-FFF2-40B4-BE49-F238E27FC236}">
                    <a16:creationId xmlns:a16="http://schemas.microsoft.com/office/drawing/2014/main" id="{D53558DC-D820-4C87-BBEF-35E3173E4AEB}"/>
                  </a:ext>
                </a:extLst>
              </p:cNvPr>
              <p:cNvSpPr txBox="1"/>
              <p:nvPr/>
            </p:nvSpPr>
            <p:spPr>
              <a:xfrm>
                <a:off x="9221987" y="1611717"/>
                <a:ext cx="779059"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API</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Management</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276" name="Group 275">
                <a:extLst>
                  <a:ext uri="{FF2B5EF4-FFF2-40B4-BE49-F238E27FC236}">
                    <a16:creationId xmlns:a16="http://schemas.microsoft.com/office/drawing/2014/main" id="{3B95312C-32D7-4567-B754-9F42C599BA8C}"/>
                  </a:ext>
                </a:extLst>
              </p:cNvPr>
              <p:cNvGrpSpPr/>
              <p:nvPr/>
            </p:nvGrpSpPr>
            <p:grpSpPr>
              <a:xfrm>
                <a:off x="9408893" y="2058872"/>
                <a:ext cx="405247" cy="405247"/>
                <a:chOff x="10290964" y="1210494"/>
                <a:chExt cx="310896" cy="310896"/>
              </a:xfrm>
            </p:grpSpPr>
            <p:sp>
              <p:nvSpPr>
                <p:cNvPr id="277" name="Freeform: Shape 276">
                  <a:extLst>
                    <a:ext uri="{FF2B5EF4-FFF2-40B4-BE49-F238E27FC236}">
                      <a16:creationId xmlns:a16="http://schemas.microsoft.com/office/drawing/2014/main" id="{DA23C789-3CE1-4F80-952E-01994AFFDC66}"/>
                    </a:ext>
                  </a:extLst>
                </p:cNvPr>
                <p:cNvSpPr/>
                <p:nvPr/>
              </p:nvSpPr>
              <p:spPr>
                <a:xfrm>
                  <a:off x="10299600" y="1230856"/>
                  <a:ext cx="293624" cy="270412"/>
                </a:xfrm>
                <a:custGeom>
                  <a:avLst/>
                  <a:gdLst>
                    <a:gd name="connsiteX0" fmla="*/ 236281 w 293624"/>
                    <a:gd name="connsiteY0" fmla="*/ 81370 h 270412"/>
                    <a:gd name="connsiteX1" fmla="*/ 150785 w 293624"/>
                    <a:gd name="connsiteY1" fmla="*/ 19 h 270412"/>
                    <a:gd name="connsiteX2" fmla="*/ 68743 w 293624"/>
                    <a:gd name="connsiteY2" fmla="*/ 56844 h 270412"/>
                    <a:gd name="connsiteX3" fmla="*/ 0 w 293624"/>
                    <a:gd name="connsiteY3" fmla="*/ 135086 h 270412"/>
                    <a:gd name="connsiteX4" fmla="*/ 82733 w 293624"/>
                    <a:gd name="connsiteY4" fmla="*/ 212810 h 270412"/>
                    <a:gd name="connsiteX5" fmla="*/ 89987 w 293624"/>
                    <a:gd name="connsiteY5" fmla="*/ 212810 h 270412"/>
                    <a:gd name="connsiteX6" fmla="*/ 110714 w 293624"/>
                    <a:gd name="connsiteY6" fmla="*/ 212810 h 270412"/>
                    <a:gd name="connsiteX7" fmla="*/ 108814 w 293624"/>
                    <a:gd name="connsiteY7" fmla="*/ 203138 h 270412"/>
                    <a:gd name="connsiteX8" fmla="*/ 108814 w 293624"/>
                    <a:gd name="connsiteY8" fmla="*/ 203138 h 270412"/>
                    <a:gd name="connsiteX9" fmla="*/ 112268 w 293624"/>
                    <a:gd name="connsiteY9" fmla="*/ 190529 h 270412"/>
                    <a:gd name="connsiteX10" fmla="*/ 88087 w 293624"/>
                    <a:gd name="connsiteY10" fmla="*/ 190529 h 270412"/>
                    <a:gd name="connsiteX11" fmla="*/ 82733 w 293624"/>
                    <a:gd name="connsiteY11" fmla="*/ 190529 h 270412"/>
                    <a:gd name="connsiteX12" fmla="*/ 21935 w 293624"/>
                    <a:gd name="connsiteY12" fmla="*/ 135086 h 270412"/>
                    <a:gd name="connsiteX13" fmla="*/ 72197 w 293624"/>
                    <a:gd name="connsiteY13" fmla="*/ 78606 h 270412"/>
                    <a:gd name="connsiteX14" fmla="*/ 85324 w 293624"/>
                    <a:gd name="connsiteY14" fmla="*/ 76534 h 270412"/>
                    <a:gd name="connsiteX15" fmla="*/ 89642 w 293624"/>
                    <a:gd name="connsiteY15" fmla="*/ 63925 h 270412"/>
                    <a:gd name="connsiteX16" fmla="*/ 150785 w 293624"/>
                    <a:gd name="connsiteY16" fmla="*/ 21954 h 270412"/>
                    <a:gd name="connsiteX17" fmla="*/ 214346 w 293624"/>
                    <a:gd name="connsiteY17" fmla="*/ 81543 h 270412"/>
                    <a:gd name="connsiteX18" fmla="*/ 214346 w 293624"/>
                    <a:gd name="connsiteY18" fmla="*/ 100542 h 270412"/>
                    <a:gd name="connsiteX19" fmla="*/ 233172 w 293624"/>
                    <a:gd name="connsiteY19" fmla="*/ 103133 h 270412"/>
                    <a:gd name="connsiteX20" fmla="*/ 272207 w 293624"/>
                    <a:gd name="connsiteY20" fmla="*/ 146140 h 270412"/>
                    <a:gd name="connsiteX21" fmla="*/ 226954 w 293624"/>
                    <a:gd name="connsiteY21" fmla="*/ 190011 h 270412"/>
                    <a:gd name="connsiteX22" fmla="*/ 224363 w 293624"/>
                    <a:gd name="connsiteY22" fmla="*/ 190011 h 270412"/>
                    <a:gd name="connsiteX23" fmla="*/ 222982 w 293624"/>
                    <a:gd name="connsiteY23" fmla="*/ 190011 h 270412"/>
                    <a:gd name="connsiteX24" fmla="*/ 205710 w 293624"/>
                    <a:gd name="connsiteY24" fmla="*/ 190011 h 270412"/>
                    <a:gd name="connsiteX25" fmla="*/ 138867 w 293624"/>
                    <a:gd name="connsiteY25" fmla="*/ 135086 h 270412"/>
                    <a:gd name="connsiteX26" fmla="*/ 126520 w 293624"/>
                    <a:gd name="connsiteY26" fmla="*/ 144675 h 270412"/>
                    <a:gd name="connsiteX27" fmla="*/ 136109 w 293624"/>
                    <a:gd name="connsiteY27" fmla="*/ 157021 h 270412"/>
                    <a:gd name="connsiteX28" fmla="*/ 138867 w 293624"/>
                    <a:gd name="connsiteY28" fmla="*/ 157021 h 270412"/>
                    <a:gd name="connsiteX29" fmla="*/ 181741 w 293624"/>
                    <a:gd name="connsiteY29" fmla="*/ 205516 h 270412"/>
                    <a:gd name="connsiteX30" fmla="*/ 138867 w 293624"/>
                    <a:gd name="connsiteY30" fmla="*/ 248390 h 270412"/>
                    <a:gd name="connsiteX31" fmla="*/ 126520 w 293624"/>
                    <a:gd name="connsiteY31" fmla="*/ 257980 h 270412"/>
                    <a:gd name="connsiteX32" fmla="*/ 136109 w 293624"/>
                    <a:gd name="connsiteY32" fmla="*/ 270326 h 270412"/>
                    <a:gd name="connsiteX33" fmla="*/ 138867 w 293624"/>
                    <a:gd name="connsiteY33" fmla="*/ 270326 h 270412"/>
                    <a:gd name="connsiteX34" fmla="*/ 205710 w 293624"/>
                    <a:gd name="connsiteY34" fmla="*/ 212637 h 270412"/>
                    <a:gd name="connsiteX35" fmla="*/ 223845 w 293624"/>
                    <a:gd name="connsiteY35" fmla="*/ 212637 h 270412"/>
                    <a:gd name="connsiteX36" fmla="*/ 227300 w 293624"/>
                    <a:gd name="connsiteY36" fmla="*/ 212637 h 270412"/>
                    <a:gd name="connsiteX37" fmla="*/ 293624 w 293624"/>
                    <a:gd name="connsiteY37" fmla="*/ 146140 h 270412"/>
                    <a:gd name="connsiteX38" fmla="*/ 236281 w 293624"/>
                    <a:gd name="connsiteY38" fmla="*/ 81370 h 27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3624" h="270412">
                      <a:moveTo>
                        <a:pt x="236281" y="81370"/>
                      </a:moveTo>
                      <a:cubicBezTo>
                        <a:pt x="234963" y="35373"/>
                        <a:pt x="196790" y="-949"/>
                        <a:pt x="150785" y="19"/>
                      </a:cubicBezTo>
                      <a:cubicBezTo>
                        <a:pt x="114153" y="-358"/>
                        <a:pt x="81269" y="22418"/>
                        <a:pt x="68743" y="56844"/>
                      </a:cubicBezTo>
                      <a:cubicBezTo>
                        <a:pt x="29583" y="62245"/>
                        <a:pt x="315" y="95557"/>
                        <a:pt x="0" y="135086"/>
                      </a:cubicBezTo>
                      <a:cubicBezTo>
                        <a:pt x="1595" y="179299"/>
                        <a:pt x="38507" y="213976"/>
                        <a:pt x="82733" y="212810"/>
                      </a:cubicBezTo>
                      <a:cubicBezTo>
                        <a:pt x="85148" y="212979"/>
                        <a:pt x="87572" y="212979"/>
                        <a:pt x="89987" y="212810"/>
                      </a:cubicBezTo>
                      <a:lnTo>
                        <a:pt x="110714" y="212810"/>
                      </a:lnTo>
                      <a:cubicBezTo>
                        <a:pt x="109454" y="209741"/>
                        <a:pt x="108809" y="206456"/>
                        <a:pt x="108814" y="203138"/>
                      </a:cubicBezTo>
                      <a:lnTo>
                        <a:pt x="108814" y="203138"/>
                      </a:lnTo>
                      <a:cubicBezTo>
                        <a:pt x="108876" y="198709"/>
                        <a:pt x="110065" y="194370"/>
                        <a:pt x="112268" y="190529"/>
                      </a:cubicBezTo>
                      <a:lnTo>
                        <a:pt x="88087" y="190529"/>
                      </a:lnTo>
                      <a:lnTo>
                        <a:pt x="82733" y="190529"/>
                      </a:lnTo>
                      <a:cubicBezTo>
                        <a:pt x="50777" y="191614"/>
                        <a:pt x="23792" y="167006"/>
                        <a:pt x="21935" y="135086"/>
                      </a:cubicBezTo>
                      <a:cubicBezTo>
                        <a:pt x="22224" y="106346"/>
                        <a:pt x="43685" y="82230"/>
                        <a:pt x="72197" y="78606"/>
                      </a:cubicBezTo>
                      <a:lnTo>
                        <a:pt x="85324" y="76534"/>
                      </a:lnTo>
                      <a:lnTo>
                        <a:pt x="89642" y="63925"/>
                      </a:lnTo>
                      <a:cubicBezTo>
                        <a:pt x="99119" y="38431"/>
                        <a:pt x="123587" y="21635"/>
                        <a:pt x="150785" y="21954"/>
                      </a:cubicBezTo>
                      <a:cubicBezTo>
                        <a:pt x="184672" y="21172"/>
                        <a:pt x="212943" y="47675"/>
                        <a:pt x="214346" y="81543"/>
                      </a:cubicBezTo>
                      <a:lnTo>
                        <a:pt x="214346" y="100542"/>
                      </a:lnTo>
                      <a:lnTo>
                        <a:pt x="233172" y="103133"/>
                      </a:lnTo>
                      <a:cubicBezTo>
                        <a:pt x="254987" y="105925"/>
                        <a:pt x="271535" y="124158"/>
                        <a:pt x="272207" y="146140"/>
                      </a:cubicBezTo>
                      <a:cubicBezTo>
                        <a:pt x="271371" y="170552"/>
                        <a:pt x="251380" y="189933"/>
                        <a:pt x="226954" y="190011"/>
                      </a:cubicBezTo>
                      <a:lnTo>
                        <a:pt x="224363" y="190011"/>
                      </a:lnTo>
                      <a:lnTo>
                        <a:pt x="222982" y="190011"/>
                      </a:lnTo>
                      <a:lnTo>
                        <a:pt x="205710" y="190011"/>
                      </a:lnTo>
                      <a:cubicBezTo>
                        <a:pt x="199556" y="157999"/>
                        <a:pt x="171464" y="134916"/>
                        <a:pt x="138867" y="135086"/>
                      </a:cubicBezTo>
                      <a:cubicBezTo>
                        <a:pt x="132810" y="134324"/>
                        <a:pt x="127282" y="138617"/>
                        <a:pt x="126520" y="144675"/>
                      </a:cubicBezTo>
                      <a:cubicBezTo>
                        <a:pt x="125758" y="150732"/>
                        <a:pt x="130051" y="156260"/>
                        <a:pt x="136109" y="157021"/>
                      </a:cubicBezTo>
                      <a:cubicBezTo>
                        <a:pt x="137024" y="157137"/>
                        <a:pt x="137951" y="157137"/>
                        <a:pt x="138867" y="157021"/>
                      </a:cubicBezTo>
                      <a:cubicBezTo>
                        <a:pt x="164098" y="158574"/>
                        <a:pt x="183294" y="180285"/>
                        <a:pt x="181741" y="205516"/>
                      </a:cubicBezTo>
                      <a:cubicBezTo>
                        <a:pt x="180321" y="228581"/>
                        <a:pt x="161932" y="246971"/>
                        <a:pt x="138867" y="248390"/>
                      </a:cubicBezTo>
                      <a:cubicBezTo>
                        <a:pt x="132810" y="247629"/>
                        <a:pt x="127282" y="251922"/>
                        <a:pt x="126520" y="257980"/>
                      </a:cubicBezTo>
                      <a:cubicBezTo>
                        <a:pt x="125758" y="264037"/>
                        <a:pt x="130051" y="269564"/>
                        <a:pt x="136109" y="270326"/>
                      </a:cubicBezTo>
                      <a:cubicBezTo>
                        <a:pt x="137024" y="270441"/>
                        <a:pt x="137951" y="270441"/>
                        <a:pt x="138867" y="270326"/>
                      </a:cubicBezTo>
                      <a:cubicBezTo>
                        <a:pt x="172347" y="270267"/>
                        <a:pt x="200756" y="245748"/>
                        <a:pt x="205710" y="212637"/>
                      </a:cubicBezTo>
                      <a:lnTo>
                        <a:pt x="223845" y="212637"/>
                      </a:lnTo>
                      <a:cubicBezTo>
                        <a:pt x="224990" y="212819"/>
                        <a:pt x="226154" y="212819"/>
                        <a:pt x="227300" y="212637"/>
                      </a:cubicBezTo>
                      <a:cubicBezTo>
                        <a:pt x="263724" y="211990"/>
                        <a:pt x="293071" y="182567"/>
                        <a:pt x="293624" y="146140"/>
                      </a:cubicBezTo>
                      <a:cubicBezTo>
                        <a:pt x="293013" y="113396"/>
                        <a:pt x="268709" y="85946"/>
                        <a:pt x="236281" y="81370"/>
                      </a:cubicBezTo>
                      <a:close/>
                    </a:path>
                  </a:pathLst>
                </a:custGeom>
                <a:solidFill>
                  <a:schemeClr val="tx2"/>
                </a:solidFill>
                <a:ln w="16933"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2BA05B15-2E4E-4A23-BA2A-3494A4A6ADEF}"/>
                    </a:ext>
                  </a:extLst>
                </p:cNvPr>
                <p:cNvSpPr/>
                <p:nvPr/>
              </p:nvSpPr>
              <p:spPr>
                <a:xfrm>
                  <a:off x="10290964" y="1210494"/>
                  <a:ext cx="310896" cy="310896"/>
                </a:xfrm>
                <a:custGeom>
                  <a:avLst/>
                  <a:gdLst>
                    <a:gd name="connsiteX0" fmla="*/ 0 w 310896"/>
                    <a:gd name="connsiteY0" fmla="*/ 0 h 310896"/>
                    <a:gd name="connsiteX1" fmla="*/ 310896 w 310896"/>
                    <a:gd name="connsiteY1" fmla="*/ 0 h 310896"/>
                    <a:gd name="connsiteX2" fmla="*/ 310896 w 310896"/>
                    <a:gd name="connsiteY2" fmla="*/ 310896 h 310896"/>
                    <a:gd name="connsiteX3" fmla="*/ 0 w 310896"/>
                    <a:gd name="connsiteY3" fmla="*/ 310896 h 310896"/>
                  </a:gdLst>
                  <a:ahLst/>
                  <a:cxnLst>
                    <a:cxn ang="0">
                      <a:pos x="connsiteX0" y="connsiteY0"/>
                    </a:cxn>
                    <a:cxn ang="0">
                      <a:pos x="connsiteX1" y="connsiteY1"/>
                    </a:cxn>
                    <a:cxn ang="0">
                      <a:pos x="connsiteX2" y="connsiteY2"/>
                    </a:cxn>
                    <a:cxn ang="0">
                      <a:pos x="connsiteX3" y="connsiteY3"/>
                    </a:cxn>
                  </a:cxnLst>
                  <a:rect l="l" t="t" r="r" b="b"/>
                  <a:pathLst>
                    <a:path w="310896" h="310896">
                      <a:moveTo>
                        <a:pt x="0" y="0"/>
                      </a:moveTo>
                      <a:lnTo>
                        <a:pt x="310896" y="0"/>
                      </a:lnTo>
                      <a:lnTo>
                        <a:pt x="310896" y="310896"/>
                      </a:lnTo>
                      <a:lnTo>
                        <a:pt x="0" y="310896"/>
                      </a:lnTo>
                      <a:close/>
                    </a:path>
                  </a:pathLst>
                </a:custGeom>
                <a:noFill/>
                <a:ln w="16933" cap="flat">
                  <a:noFill/>
                  <a:prstDash val="solid"/>
                  <a:miter/>
                </a:ln>
              </p:spPr>
              <p:txBody>
                <a:bodyPr rtlCol="0" anchor="ctr"/>
                <a:lstStyle/>
                <a:p>
                  <a:endParaRPr lang="en-IN"/>
                </a:p>
              </p:txBody>
            </p:sp>
            <p:sp>
              <p:nvSpPr>
                <p:cNvPr id="279" name="Oval 278">
                  <a:extLst>
                    <a:ext uri="{FF2B5EF4-FFF2-40B4-BE49-F238E27FC236}">
                      <a16:creationId xmlns:a16="http://schemas.microsoft.com/office/drawing/2014/main" id="{B361E39A-D67A-4F36-BF07-DBCF8AE60C1B}"/>
                    </a:ext>
                  </a:extLst>
                </p:cNvPr>
                <p:cNvSpPr/>
                <p:nvPr/>
              </p:nvSpPr>
              <p:spPr bwMode="auto">
                <a:xfrm>
                  <a:off x="10407092" y="1408531"/>
                  <a:ext cx="45719" cy="4571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tx1"/>
                    </a:solidFill>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EABA36BC-190E-401A-B9AB-BF2CF26E6D01}"/>
                </a:ext>
              </a:extLst>
            </p:cNvPr>
            <p:cNvGrpSpPr/>
            <p:nvPr/>
          </p:nvGrpSpPr>
          <p:grpSpPr>
            <a:xfrm>
              <a:off x="9188254" y="3194650"/>
              <a:ext cx="457200" cy="786492"/>
              <a:chOff x="9203244" y="3149680"/>
              <a:chExt cx="457200" cy="786492"/>
            </a:xfrm>
          </p:grpSpPr>
          <p:sp>
            <p:nvSpPr>
              <p:cNvPr id="264" name="TextBox 263">
                <a:extLst>
                  <a:ext uri="{FF2B5EF4-FFF2-40B4-BE49-F238E27FC236}">
                    <a16:creationId xmlns:a16="http://schemas.microsoft.com/office/drawing/2014/main" id="{FE21002A-4F23-491D-84FB-680F0CF17A40}"/>
                  </a:ext>
                </a:extLst>
              </p:cNvPr>
              <p:cNvSpPr txBox="1"/>
              <p:nvPr/>
            </p:nvSpPr>
            <p:spPr>
              <a:xfrm>
                <a:off x="9279559" y="3149680"/>
                <a:ext cx="304571"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Key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Vault</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265" name="Group 264">
                <a:extLst>
                  <a:ext uri="{FF2B5EF4-FFF2-40B4-BE49-F238E27FC236}">
                    <a16:creationId xmlns:a16="http://schemas.microsoft.com/office/drawing/2014/main" id="{FDEB6318-A355-418B-A260-C80AF1C19AAB}"/>
                  </a:ext>
                </a:extLst>
              </p:cNvPr>
              <p:cNvGrpSpPr/>
              <p:nvPr/>
            </p:nvGrpSpPr>
            <p:grpSpPr>
              <a:xfrm>
                <a:off x="9203244" y="3478972"/>
                <a:ext cx="457200" cy="457200"/>
                <a:chOff x="9203244" y="3478972"/>
                <a:chExt cx="457200" cy="457200"/>
              </a:xfrm>
            </p:grpSpPr>
            <p:sp>
              <p:nvSpPr>
                <p:cNvPr id="266" name="Rectangle: Rounded Corners 265">
                  <a:extLst>
                    <a:ext uri="{FF2B5EF4-FFF2-40B4-BE49-F238E27FC236}">
                      <a16:creationId xmlns:a16="http://schemas.microsoft.com/office/drawing/2014/main" id="{36FD68A7-9DCC-48B8-AAFF-4536A63EAEC5}"/>
                    </a:ext>
                  </a:extLst>
                </p:cNvPr>
                <p:cNvSpPr/>
                <p:nvPr/>
              </p:nvSpPr>
              <p:spPr bwMode="auto">
                <a:xfrm>
                  <a:off x="9203244" y="3478972"/>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7" name="Group 266">
                  <a:extLst>
                    <a:ext uri="{FF2B5EF4-FFF2-40B4-BE49-F238E27FC236}">
                      <a16:creationId xmlns:a16="http://schemas.microsoft.com/office/drawing/2014/main" id="{8C777CF5-0340-4407-8728-8DDE7715F273}"/>
                    </a:ext>
                  </a:extLst>
                </p:cNvPr>
                <p:cNvGrpSpPr/>
                <p:nvPr/>
              </p:nvGrpSpPr>
              <p:grpSpPr>
                <a:xfrm>
                  <a:off x="9285833" y="3561561"/>
                  <a:ext cx="292022" cy="292022"/>
                  <a:chOff x="8706269" y="6061675"/>
                  <a:chExt cx="297187" cy="297187"/>
                </a:xfrm>
              </p:grpSpPr>
              <p:sp>
                <p:nvSpPr>
                  <p:cNvPr id="268" name="Freeform: Shape 267">
                    <a:extLst>
                      <a:ext uri="{FF2B5EF4-FFF2-40B4-BE49-F238E27FC236}">
                        <a16:creationId xmlns:a16="http://schemas.microsoft.com/office/drawing/2014/main" id="{2E3CF026-0F54-4DC7-B685-378437C94A54}"/>
                      </a:ext>
                    </a:extLst>
                  </p:cNvPr>
                  <p:cNvSpPr/>
                  <p:nvPr/>
                </p:nvSpPr>
                <p:spPr>
                  <a:xfrm>
                    <a:off x="8706269" y="6061675"/>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11F30A34-EED7-49AD-9C8A-197E03B7DF5F}"/>
                      </a:ext>
                    </a:extLst>
                  </p:cNvPr>
                  <p:cNvSpPr/>
                  <p:nvPr/>
                </p:nvSpPr>
                <p:spPr>
                  <a:xfrm>
                    <a:off x="8726548" y="6081954"/>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8668F932-2FD4-4174-BA35-CB14128ABCFB}"/>
                      </a:ext>
                    </a:extLst>
                  </p:cNvPr>
                  <p:cNvSpPr/>
                  <p:nvPr/>
                </p:nvSpPr>
                <p:spPr>
                  <a:xfrm>
                    <a:off x="8767929" y="6071255"/>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B1C64279-66B9-429D-8F16-EA101006B38B}"/>
                      </a:ext>
                    </a:extLst>
                  </p:cNvPr>
                  <p:cNvSpPr/>
                  <p:nvPr/>
                </p:nvSpPr>
                <p:spPr>
                  <a:xfrm>
                    <a:off x="8839294" y="6243379"/>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0E3B3DD4-6BEE-4FC3-ABFB-6EC542E76B9F}"/>
                      </a:ext>
                    </a:extLst>
                  </p:cNvPr>
                  <p:cNvSpPr/>
                  <p:nvPr/>
                </p:nvSpPr>
                <p:spPr>
                  <a:xfrm>
                    <a:off x="8810809" y="6154153"/>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73" name="Freeform: Shape 272">
                    <a:extLst>
                      <a:ext uri="{FF2B5EF4-FFF2-40B4-BE49-F238E27FC236}">
                        <a16:creationId xmlns:a16="http://schemas.microsoft.com/office/drawing/2014/main" id="{D0533C55-F6A5-4D15-82D8-436A3A7EEAD0}"/>
                      </a:ext>
                    </a:extLst>
                  </p:cNvPr>
                  <p:cNvSpPr/>
                  <p:nvPr/>
                </p:nvSpPr>
                <p:spPr>
                  <a:xfrm>
                    <a:off x="8810809" y="6171460"/>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127" name="Group 126">
              <a:extLst>
                <a:ext uri="{FF2B5EF4-FFF2-40B4-BE49-F238E27FC236}">
                  <a16:creationId xmlns:a16="http://schemas.microsoft.com/office/drawing/2014/main" id="{CA831296-1779-4DCC-8B97-6B57186E2286}"/>
                </a:ext>
              </a:extLst>
            </p:cNvPr>
            <p:cNvGrpSpPr/>
            <p:nvPr/>
          </p:nvGrpSpPr>
          <p:grpSpPr>
            <a:xfrm>
              <a:off x="10511729" y="3230019"/>
              <a:ext cx="646010" cy="850232"/>
              <a:chOff x="10526719" y="3185049"/>
              <a:chExt cx="646010" cy="850232"/>
            </a:xfrm>
          </p:grpSpPr>
          <p:sp>
            <p:nvSpPr>
              <p:cNvPr id="247" name="TextBox 246">
                <a:extLst>
                  <a:ext uri="{FF2B5EF4-FFF2-40B4-BE49-F238E27FC236}">
                    <a16:creationId xmlns:a16="http://schemas.microsoft.com/office/drawing/2014/main" id="{1D3EF222-7FF3-4AA9-AAD1-278BBFF6DF3C}"/>
                  </a:ext>
                </a:extLst>
              </p:cNvPr>
              <p:cNvSpPr txBox="1"/>
              <p:nvPr/>
            </p:nvSpPr>
            <p:spPr>
              <a:xfrm>
                <a:off x="10526719" y="3185049"/>
                <a:ext cx="646010" cy="2492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ML Factory</a:t>
                </a:r>
                <a:br>
                  <a:rPr kumimoji="0" lang="en-US" sz="1000" b="0" i="0" u="none" strike="noStrike" kern="1200" cap="none" spc="0" normalizeH="0" baseline="0" noProof="0">
                    <a:ln>
                      <a:noFill/>
                    </a:ln>
                    <a:effectLst/>
                    <a:uLnTx/>
                    <a:uFillTx/>
                    <a:latin typeface="Segoe UI Semibold"/>
                    <a:ea typeface="+mn-ea"/>
                    <a:cs typeface="+mn-cs"/>
                  </a:rPr>
                </a:br>
                <a:r>
                  <a:rPr kumimoji="0" lang="en-US" sz="800" b="0" i="1" u="none" strike="noStrike" kern="1200" cap="none" spc="0" normalizeH="0" baseline="0" noProof="0">
                    <a:ln>
                      <a:noFill/>
                    </a:ln>
                    <a:effectLst/>
                    <a:uLnTx/>
                    <a:uFillTx/>
                    <a:latin typeface="Segoe UI"/>
                    <a:ea typeface="+mn-ea"/>
                    <a:cs typeface="+mn-cs"/>
                  </a:rPr>
                  <a:t>Web portal</a:t>
                </a:r>
              </a:p>
            </p:txBody>
          </p:sp>
          <p:grpSp>
            <p:nvGrpSpPr>
              <p:cNvPr id="248" name="Group 247">
                <a:extLst>
                  <a:ext uri="{FF2B5EF4-FFF2-40B4-BE49-F238E27FC236}">
                    <a16:creationId xmlns:a16="http://schemas.microsoft.com/office/drawing/2014/main" id="{F7801952-EAFF-4DA7-AE3D-A6A43422C064}"/>
                  </a:ext>
                </a:extLst>
              </p:cNvPr>
              <p:cNvGrpSpPr/>
              <p:nvPr/>
            </p:nvGrpSpPr>
            <p:grpSpPr>
              <a:xfrm>
                <a:off x="10575404" y="3486641"/>
                <a:ext cx="548640" cy="548640"/>
                <a:chOff x="10575404" y="3486641"/>
                <a:chExt cx="548640" cy="548640"/>
              </a:xfrm>
            </p:grpSpPr>
            <p:sp>
              <p:nvSpPr>
                <p:cNvPr id="249" name="Rectangle: Rounded Corners 248">
                  <a:extLst>
                    <a:ext uri="{FF2B5EF4-FFF2-40B4-BE49-F238E27FC236}">
                      <a16:creationId xmlns:a16="http://schemas.microsoft.com/office/drawing/2014/main" id="{30888BCD-D2FE-47C0-9463-AF8AC25B1A4A}"/>
                    </a:ext>
                  </a:extLst>
                </p:cNvPr>
                <p:cNvSpPr/>
                <p:nvPr/>
              </p:nvSpPr>
              <p:spPr bwMode="auto">
                <a:xfrm>
                  <a:off x="10575404" y="3486641"/>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250" name="Group 249">
                  <a:extLst>
                    <a:ext uri="{FF2B5EF4-FFF2-40B4-BE49-F238E27FC236}">
                      <a16:creationId xmlns:a16="http://schemas.microsoft.com/office/drawing/2014/main" id="{C97F361B-B4E1-4984-AD95-EE9EB699249D}"/>
                    </a:ext>
                  </a:extLst>
                </p:cNvPr>
                <p:cNvGrpSpPr/>
                <p:nvPr/>
              </p:nvGrpSpPr>
              <p:grpSpPr>
                <a:xfrm>
                  <a:off x="10653091" y="3564476"/>
                  <a:ext cx="393266" cy="392971"/>
                  <a:chOff x="11177703" y="2737819"/>
                  <a:chExt cx="258853" cy="258659"/>
                </a:xfrm>
              </p:grpSpPr>
              <p:sp>
                <p:nvSpPr>
                  <p:cNvPr id="251" name="Freeform: Shape 250">
                    <a:extLst>
                      <a:ext uri="{FF2B5EF4-FFF2-40B4-BE49-F238E27FC236}">
                        <a16:creationId xmlns:a16="http://schemas.microsoft.com/office/drawing/2014/main" id="{4D638AD9-E9FF-4B20-BCB2-F6E2D5A207D1}"/>
                      </a:ext>
                    </a:extLst>
                  </p:cNvPr>
                  <p:cNvSpPr/>
                  <p:nvPr/>
                </p:nvSpPr>
                <p:spPr>
                  <a:xfrm>
                    <a:off x="11177703" y="2737819"/>
                    <a:ext cx="258598" cy="258659"/>
                  </a:xfrm>
                  <a:custGeom>
                    <a:avLst/>
                    <a:gdLst>
                      <a:gd name="connsiteX0" fmla="*/ 208994 w 258598"/>
                      <a:gd name="connsiteY0" fmla="*/ 231479 h 258659"/>
                      <a:gd name="connsiteX1" fmla="*/ 27180 w 258598"/>
                      <a:gd name="connsiteY1" fmla="*/ 208467 h 258659"/>
                      <a:gd name="connsiteX2" fmla="*/ 50193 w 258598"/>
                      <a:gd name="connsiteY2" fmla="*/ 26653 h 258659"/>
                      <a:gd name="connsiteX3" fmla="*/ 51564 w 258598"/>
                      <a:gd name="connsiteY3" fmla="*/ 25739 h 258659"/>
                      <a:gd name="connsiteX4" fmla="*/ 232861 w 258598"/>
                      <a:gd name="connsiteY4" fmla="*/ 52060 h 258659"/>
                      <a:gd name="connsiteX5" fmla="*/ 208994 w 258598"/>
                      <a:gd name="connsiteY5" fmla="*/ 231479 h 2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598" h="258659">
                        <a:moveTo>
                          <a:pt x="208994" y="231479"/>
                        </a:moveTo>
                        <a:cubicBezTo>
                          <a:pt x="152432" y="275331"/>
                          <a:pt x="71032" y="265028"/>
                          <a:pt x="27180" y="208467"/>
                        </a:cubicBezTo>
                        <a:cubicBezTo>
                          <a:pt x="-16671" y="151905"/>
                          <a:pt x="-6368" y="70505"/>
                          <a:pt x="50193" y="26653"/>
                        </a:cubicBezTo>
                        <a:lnTo>
                          <a:pt x="51564" y="25739"/>
                        </a:lnTo>
                        <a:cubicBezTo>
                          <a:pt x="108896" y="-17056"/>
                          <a:pt x="190065" y="-5272"/>
                          <a:pt x="232861" y="52060"/>
                        </a:cubicBezTo>
                        <a:cubicBezTo>
                          <a:pt x="274936" y="108428"/>
                          <a:pt x="264342" y="188071"/>
                          <a:pt x="208994" y="231479"/>
                        </a:cubicBezTo>
                      </a:path>
                    </a:pathLst>
                  </a:custGeom>
                  <a:solidFill>
                    <a:schemeClr val="accent1">
                      <a:lumMod val="10000"/>
                    </a:schemeClr>
                  </a:solidFill>
                  <a:ln w="14817"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AACDA276-BDCB-4847-A845-9D05AFF454CB}"/>
                      </a:ext>
                    </a:extLst>
                  </p:cNvPr>
                  <p:cNvSpPr/>
                  <p:nvPr/>
                </p:nvSpPr>
                <p:spPr>
                  <a:xfrm>
                    <a:off x="11253524" y="2763725"/>
                    <a:ext cx="156362" cy="76504"/>
                  </a:xfrm>
                  <a:custGeom>
                    <a:avLst/>
                    <a:gdLst>
                      <a:gd name="connsiteX0" fmla="*/ 20574 w 156362"/>
                      <a:gd name="connsiteY0" fmla="*/ 76505 h 76504"/>
                      <a:gd name="connsiteX1" fmla="*/ 156362 w 156362"/>
                      <a:gd name="connsiteY1" fmla="*/ 21946 h 76504"/>
                      <a:gd name="connsiteX2" fmla="*/ 133655 w 156362"/>
                      <a:gd name="connsiteY2" fmla="*/ 0 h 76504"/>
                      <a:gd name="connsiteX3" fmla="*/ 62179 w 156362"/>
                      <a:gd name="connsiteY3" fmla="*/ 16764 h 76504"/>
                      <a:gd name="connsiteX4" fmla="*/ 0 w 156362"/>
                      <a:gd name="connsiteY4" fmla="*/ 59741 h 76504"/>
                      <a:gd name="connsiteX5" fmla="*/ 20574 w 156362"/>
                      <a:gd name="connsiteY5" fmla="*/ 76505 h 7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62" h="76504">
                        <a:moveTo>
                          <a:pt x="20574" y="76505"/>
                        </a:moveTo>
                        <a:cubicBezTo>
                          <a:pt x="57216" y="41656"/>
                          <a:pt x="105796" y="22137"/>
                          <a:pt x="156362" y="21946"/>
                        </a:cubicBezTo>
                        <a:cubicBezTo>
                          <a:pt x="149719" y="13729"/>
                          <a:pt x="142093" y="6358"/>
                          <a:pt x="133655" y="0"/>
                        </a:cubicBezTo>
                        <a:cubicBezTo>
                          <a:pt x="109054" y="1518"/>
                          <a:pt x="84888" y="7186"/>
                          <a:pt x="62179" y="16764"/>
                        </a:cubicBezTo>
                        <a:cubicBezTo>
                          <a:pt x="38798" y="26807"/>
                          <a:pt x="17658" y="41418"/>
                          <a:pt x="0" y="59741"/>
                        </a:cubicBezTo>
                        <a:cubicBezTo>
                          <a:pt x="8487" y="62962"/>
                          <a:pt x="15705" y="68843"/>
                          <a:pt x="20574" y="76505"/>
                        </a:cubicBezTo>
                        <a:close/>
                      </a:path>
                    </a:pathLst>
                  </a:custGeom>
                  <a:solidFill>
                    <a:schemeClr val="bg1"/>
                  </a:solidFill>
                  <a:ln w="14817"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18E762F2-9B75-4DA8-AA1B-18BCC870A70A}"/>
                      </a:ext>
                    </a:extLst>
                  </p:cNvPr>
                  <p:cNvSpPr/>
                  <p:nvPr/>
                </p:nvSpPr>
                <p:spPr>
                  <a:xfrm>
                    <a:off x="11197288" y="2892350"/>
                    <a:ext cx="34290" cy="63855"/>
                  </a:xfrm>
                  <a:custGeom>
                    <a:avLst/>
                    <a:gdLst>
                      <a:gd name="connsiteX0" fmla="*/ 12649 w 34290"/>
                      <a:gd name="connsiteY0" fmla="*/ 0 h 63855"/>
                      <a:gd name="connsiteX1" fmla="*/ 0 w 34290"/>
                      <a:gd name="connsiteY1" fmla="*/ 39929 h 63855"/>
                      <a:gd name="connsiteX2" fmla="*/ 9449 w 34290"/>
                      <a:gd name="connsiteY2" fmla="*/ 53950 h 63855"/>
                      <a:gd name="connsiteX3" fmla="*/ 17831 w 34290"/>
                      <a:gd name="connsiteY3" fmla="*/ 63856 h 63855"/>
                      <a:gd name="connsiteX4" fmla="*/ 34290 w 34290"/>
                      <a:gd name="connsiteY4" fmla="*/ 10973 h 63855"/>
                      <a:gd name="connsiteX5" fmla="*/ 12649 w 34290"/>
                      <a:gd name="connsiteY5" fmla="*/ 0 h 6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63855">
                        <a:moveTo>
                          <a:pt x="12649" y="0"/>
                        </a:moveTo>
                        <a:cubicBezTo>
                          <a:pt x="7413" y="12965"/>
                          <a:pt x="3185" y="26313"/>
                          <a:pt x="0" y="39929"/>
                        </a:cubicBezTo>
                        <a:cubicBezTo>
                          <a:pt x="2814" y="44821"/>
                          <a:pt x="5971" y="49506"/>
                          <a:pt x="9449" y="53950"/>
                        </a:cubicBezTo>
                        <a:cubicBezTo>
                          <a:pt x="12192" y="57455"/>
                          <a:pt x="14783" y="60655"/>
                          <a:pt x="17831" y="63856"/>
                        </a:cubicBezTo>
                        <a:cubicBezTo>
                          <a:pt x="21513" y="45717"/>
                          <a:pt x="27028" y="27997"/>
                          <a:pt x="34290" y="10973"/>
                        </a:cubicBezTo>
                        <a:cubicBezTo>
                          <a:pt x="26155" y="9520"/>
                          <a:pt x="18628" y="5704"/>
                          <a:pt x="12649" y="0"/>
                        </a:cubicBezTo>
                        <a:close/>
                      </a:path>
                    </a:pathLst>
                  </a:custGeom>
                  <a:solidFill>
                    <a:schemeClr val="bg1"/>
                  </a:solidFill>
                  <a:ln w="14817"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ACBFF790-F6BD-4B37-8B9D-9B055C5C63FC}"/>
                      </a:ext>
                    </a:extLst>
                  </p:cNvPr>
                  <p:cNvSpPr/>
                  <p:nvPr/>
                </p:nvSpPr>
                <p:spPr>
                  <a:xfrm>
                    <a:off x="11197593" y="2778355"/>
                    <a:ext cx="27279" cy="58369"/>
                  </a:xfrm>
                  <a:custGeom>
                    <a:avLst/>
                    <a:gdLst>
                      <a:gd name="connsiteX0" fmla="*/ 27280 w 27279"/>
                      <a:gd name="connsiteY0" fmla="*/ 44806 h 58369"/>
                      <a:gd name="connsiteX1" fmla="*/ 16764 w 27279"/>
                      <a:gd name="connsiteY1" fmla="*/ 0 h 58369"/>
                      <a:gd name="connsiteX2" fmla="*/ 0 w 27279"/>
                      <a:gd name="connsiteY2" fmla="*/ 22098 h 58369"/>
                      <a:gd name="connsiteX3" fmla="*/ 8687 w 27279"/>
                      <a:gd name="connsiteY3" fmla="*/ 58369 h 58369"/>
                      <a:gd name="connsiteX4" fmla="*/ 27280 w 27279"/>
                      <a:gd name="connsiteY4" fmla="*/ 44806 h 5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9" h="58369">
                        <a:moveTo>
                          <a:pt x="27280" y="44806"/>
                        </a:moveTo>
                        <a:cubicBezTo>
                          <a:pt x="21902" y="30373"/>
                          <a:pt x="18368" y="15318"/>
                          <a:pt x="16764" y="0"/>
                        </a:cubicBezTo>
                        <a:cubicBezTo>
                          <a:pt x="10369" y="6717"/>
                          <a:pt x="4745" y="14129"/>
                          <a:pt x="0" y="22098"/>
                        </a:cubicBezTo>
                        <a:cubicBezTo>
                          <a:pt x="1720" y="34440"/>
                          <a:pt x="4629" y="46587"/>
                          <a:pt x="8687" y="58369"/>
                        </a:cubicBezTo>
                        <a:cubicBezTo>
                          <a:pt x="13462" y="52165"/>
                          <a:pt x="19914" y="47459"/>
                          <a:pt x="27280" y="44806"/>
                        </a:cubicBezTo>
                        <a:close/>
                      </a:path>
                    </a:pathLst>
                  </a:custGeom>
                  <a:solidFill>
                    <a:schemeClr val="bg1"/>
                  </a:solidFill>
                  <a:ln w="14817"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162D2949-F6C8-4388-BA62-7B914CECA7B9}"/>
                      </a:ext>
                    </a:extLst>
                  </p:cNvPr>
                  <p:cNvSpPr/>
                  <p:nvPr/>
                </p:nvSpPr>
                <p:spPr>
                  <a:xfrm>
                    <a:off x="11197289" y="2820723"/>
                    <a:ext cx="83210" cy="83210"/>
                  </a:xfrm>
                  <a:custGeom>
                    <a:avLst/>
                    <a:gdLst>
                      <a:gd name="connsiteX0" fmla="*/ 83210 w 83210"/>
                      <a:gd name="connsiteY0" fmla="*/ 41605 h 83210"/>
                      <a:gd name="connsiteX1" fmla="*/ 41605 w 83210"/>
                      <a:gd name="connsiteY1" fmla="*/ 83210 h 83210"/>
                      <a:gd name="connsiteX2" fmla="*/ 0 w 83210"/>
                      <a:gd name="connsiteY2" fmla="*/ 41605 h 83210"/>
                      <a:gd name="connsiteX3" fmla="*/ 41605 w 83210"/>
                      <a:gd name="connsiteY3" fmla="*/ 0 h 83210"/>
                      <a:gd name="connsiteX4" fmla="*/ 83210 w 83210"/>
                      <a:gd name="connsiteY4" fmla="*/ 41605 h 8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10" h="83210">
                        <a:moveTo>
                          <a:pt x="83210" y="41605"/>
                        </a:moveTo>
                        <a:cubicBezTo>
                          <a:pt x="83210" y="64583"/>
                          <a:pt x="64583" y="83210"/>
                          <a:pt x="41605" y="83210"/>
                        </a:cubicBezTo>
                        <a:cubicBezTo>
                          <a:pt x="18627" y="83210"/>
                          <a:pt x="0" y="64583"/>
                          <a:pt x="0" y="41605"/>
                        </a:cubicBezTo>
                        <a:cubicBezTo>
                          <a:pt x="0" y="18627"/>
                          <a:pt x="18627" y="0"/>
                          <a:pt x="41605" y="0"/>
                        </a:cubicBezTo>
                        <a:cubicBezTo>
                          <a:pt x="64583" y="0"/>
                          <a:pt x="83210" y="18627"/>
                          <a:pt x="83210" y="41605"/>
                        </a:cubicBezTo>
                        <a:close/>
                      </a:path>
                    </a:pathLst>
                  </a:custGeom>
                  <a:solidFill>
                    <a:schemeClr val="bg1"/>
                  </a:solidFill>
                  <a:ln w="14817"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0675248F-9B7D-4B18-BAB8-4F4A0928CF3B}"/>
                      </a:ext>
                    </a:extLst>
                  </p:cNvPr>
                  <p:cNvSpPr/>
                  <p:nvPr/>
                </p:nvSpPr>
                <p:spPr>
                  <a:xfrm>
                    <a:off x="11246514" y="2890674"/>
                    <a:ext cx="61264" cy="51206"/>
                  </a:xfrm>
                  <a:custGeom>
                    <a:avLst/>
                    <a:gdLst>
                      <a:gd name="connsiteX0" fmla="*/ 53035 w 61264"/>
                      <a:gd name="connsiteY0" fmla="*/ 47701 h 51206"/>
                      <a:gd name="connsiteX1" fmla="*/ 61265 w 61264"/>
                      <a:gd name="connsiteY1" fmla="*/ 28346 h 51206"/>
                      <a:gd name="connsiteX2" fmla="*/ 22708 w 61264"/>
                      <a:gd name="connsiteY2" fmla="*/ 0 h 51206"/>
                      <a:gd name="connsiteX3" fmla="*/ 0 w 61264"/>
                      <a:gd name="connsiteY3" fmla="*/ 12649 h 51206"/>
                      <a:gd name="connsiteX4" fmla="*/ 22098 w 61264"/>
                      <a:gd name="connsiteY4" fmla="*/ 32156 h 51206"/>
                      <a:gd name="connsiteX5" fmla="*/ 53340 w 61264"/>
                      <a:gd name="connsiteY5" fmla="*/ 51206 h 51206"/>
                      <a:gd name="connsiteX6" fmla="*/ 53035 w 61264"/>
                      <a:gd name="connsiteY6" fmla="*/ 47701 h 5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264" h="51206">
                        <a:moveTo>
                          <a:pt x="53035" y="47701"/>
                        </a:moveTo>
                        <a:cubicBezTo>
                          <a:pt x="53047" y="40401"/>
                          <a:pt x="56016" y="33418"/>
                          <a:pt x="61265" y="28346"/>
                        </a:cubicBezTo>
                        <a:cubicBezTo>
                          <a:pt x="47215" y="20646"/>
                          <a:pt x="34249" y="11113"/>
                          <a:pt x="22708" y="0"/>
                        </a:cubicBezTo>
                        <a:cubicBezTo>
                          <a:pt x="16677" y="6524"/>
                          <a:pt x="8722" y="10956"/>
                          <a:pt x="0" y="12649"/>
                        </a:cubicBezTo>
                        <a:cubicBezTo>
                          <a:pt x="6875" y="19687"/>
                          <a:pt x="14261" y="26207"/>
                          <a:pt x="22098" y="32156"/>
                        </a:cubicBezTo>
                        <a:cubicBezTo>
                          <a:pt x="31856" y="39525"/>
                          <a:pt x="42321" y="45906"/>
                          <a:pt x="53340" y="51206"/>
                        </a:cubicBezTo>
                        <a:cubicBezTo>
                          <a:pt x="53163" y="50045"/>
                          <a:pt x="53061" y="48875"/>
                          <a:pt x="53035" y="47701"/>
                        </a:cubicBezTo>
                        <a:close/>
                      </a:path>
                    </a:pathLst>
                  </a:custGeom>
                  <a:solidFill>
                    <a:schemeClr val="bg1"/>
                  </a:solidFill>
                  <a:ln w="14817"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C68FA146-0277-41E5-86B2-A84F5AD9AF4D}"/>
                      </a:ext>
                    </a:extLst>
                  </p:cNvPr>
                  <p:cNvSpPr/>
                  <p:nvPr/>
                </p:nvSpPr>
                <p:spPr>
                  <a:xfrm>
                    <a:off x="11345726" y="2936699"/>
                    <a:ext cx="70256" cy="24552"/>
                  </a:xfrm>
                  <a:custGeom>
                    <a:avLst/>
                    <a:gdLst>
                      <a:gd name="connsiteX0" fmla="*/ 49835 w 70256"/>
                      <a:gd name="connsiteY0" fmla="*/ 4877 h 24552"/>
                      <a:gd name="connsiteX1" fmla="*/ 7772 w 70256"/>
                      <a:gd name="connsiteY1" fmla="*/ 0 h 24552"/>
                      <a:gd name="connsiteX2" fmla="*/ 7772 w 70256"/>
                      <a:gd name="connsiteY2" fmla="*/ 1676 h 24552"/>
                      <a:gd name="connsiteX3" fmla="*/ 0 w 70256"/>
                      <a:gd name="connsiteY3" fmla="*/ 20574 h 24552"/>
                      <a:gd name="connsiteX4" fmla="*/ 52121 w 70256"/>
                      <a:gd name="connsiteY4" fmla="*/ 24232 h 24552"/>
                      <a:gd name="connsiteX5" fmla="*/ 70256 w 70256"/>
                      <a:gd name="connsiteY5" fmla="*/ 3810 h 24552"/>
                      <a:gd name="connsiteX6" fmla="*/ 49835 w 70256"/>
                      <a:gd name="connsiteY6" fmla="*/ 4877 h 2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56" h="24552">
                        <a:moveTo>
                          <a:pt x="49835" y="4877"/>
                        </a:moveTo>
                        <a:cubicBezTo>
                          <a:pt x="35672" y="4886"/>
                          <a:pt x="21557" y="3249"/>
                          <a:pt x="7772" y="0"/>
                        </a:cubicBezTo>
                        <a:cubicBezTo>
                          <a:pt x="7847" y="556"/>
                          <a:pt x="7847" y="1120"/>
                          <a:pt x="7772" y="1676"/>
                        </a:cubicBezTo>
                        <a:cubicBezTo>
                          <a:pt x="7794" y="8757"/>
                          <a:pt x="4997" y="15557"/>
                          <a:pt x="0" y="20574"/>
                        </a:cubicBezTo>
                        <a:cubicBezTo>
                          <a:pt x="17151" y="23973"/>
                          <a:pt x="34662" y="25201"/>
                          <a:pt x="52121" y="24232"/>
                        </a:cubicBezTo>
                        <a:cubicBezTo>
                          <a:pt x="58893" y="18107"/>
                          <a:pt x="64974" y="11259"/>
                          <a:pt x="70256" y="3810"/>
                        </a:cubicBezTo>
                        <a:cubicBezTo>
                          <a:pt x="63476" y="4563"/>
                          <a:pt x="56656" y="4919"/>
                          <a:pt x="49835" y="4877"/>
                        </a:cubicBezTo>
                        <a:close/>
                      </a:path>
                    </a:pathLst>
                  </a:custGeom>
                  <a:solidFill>
                    <a:schemeClr val="bg1"/>
                  </a:solidFill>
                  <a:ln w="14817"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0E0E142F-4CD0-4FA2-9FD9-8BA9EA786D41}"/>
                      </a:ext>
                    </a:extLst>
                  </p:cNvPr>
                  <p:cNvSpPr/>
                  <p:nvPr/>
                </p:nvSpPr>
                <p:spPr>
                  <a:xfrm>
                    <a:off x="11299397" y="2911248"/>
                    <a:ext cx="54254" cy="54254"/>
                  </a:xfrm>
                  <a:custGeom>
                    <a:avLst/>
                    <a:gdLst>
                      <a:gd name="connsiteX0" fmla="*/ 54254 w 54254"/>
                      <a:gd name="connsiteY0" fmla="*/ 27127 h 54254"/>
                      <a:gd name="connsiteX1" fmla="*/ 27127 w 54254"/>
                      <a:gd name="connsiteY1" fmla="*/ 54254 h 54254"/>
                      <a:gd name="connsiteX2" fmla="*/ 0 w 54254"/>
                      <a:gd name="connsiteY2" fmla="*/ 27127 h 54254"/>
                      <a:gd name="connsiteX3" fmla="*/ 27127 w 54254"/>
                      <a:gd name="connsiteY3" fmla="*/ 0 h 54254"/>
                      <a:gd name="connsiteX4" fmla="*/ 54254 w 54254"/>
                      <a:gd name="connsiteY4" fmla="*/ 27127 h 54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4" h="54254">
                        <a:moveTo>
                          <a:pt x="54254" y="27127"/>
                        </a:moveTo>
                        <a:cubicBezTo>
                          <a:pt x="54254" y="42109"/>
                          <a:pt x="42109" y="54254"/>
                          <a:pt x="27127" y="54254"/>
                        </a:cubicBezTo>
                        <a:cubicBezTo>
                          <a:pt x="12145" y="54254"/>
                          <a:pt x="0" y="42109"/>
                          <a:pt x="0" y="27127"/>
                        </a:cubicBezTo>
                        <a:cubicBezTo>
                          <a:pt x="0" y="12145"/>
                          <a:pt x="12145" y="0"/>
                          <a:pt x="27127" y="0"/>
                        </a:cubicBezTo>
                        <a:cubicBezTo>
                          <a:pt x="42109" y="0"/>
                          <a:pt x="54254" y="12145"/>
                          <a:pt x="54254" y="27127"/>
                        </a:cubicBezTo>
                        <a:close/>
                      </a:path>
                    </a:pathLst>
                  </a:custGeom>
                  <a:solidFill>
                    <a:schemeClr val="bg1"/>
                  </a:solidFill>
                  <a:ln w="14817"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670565CB-CEEC-4429-B156-54D3BDCFAD9E}"/>
                      </a:ext>
                    </a:extLst>
                  </p:cNvPr>
                  <p:cNvSpPr/>
                  <p:nvPr/>
                </p:nvSpPr>
                <p:spPr>
                  <a:xfrm>
                    <a:off x="11254134" y="2743303"/>
                    <a:ext cx="115062" cy="122834"/>
                  </a:xfrm>
                  <a:custGeom>
                    <a:avLst/>
                    <a:gdLst>
                      <a:gd name="connsiteX0" fmla="*/ 105766 w 115062"/>
                      <a:gd name="connsiteY0" fmla="*/ 122834 h 122834"/>
                      <a:gd name="connsiteX1" fmla="*/ 115062 w 115062"/>
                      <a:gd name="connsiteY1" fmla="*/ 107594 h 122834"/>
                      <a:gd name="connsiteX2" fmla="*/ 47092 w 115062"/>
                      <a:gd name="connsiteY2" fmla="*/ 44501 h 122834"/>
                      <a:gd name="connsiteX3" fmla="*/ 16612 w 115062"/>
                      <a:gd name="connsiteY3" fmla="*/ 0 h 122834"/>
                      <a:gd name="connsiteX4" fmla="*/ 0 w 115062"/>
                      <a:gd name="connsiteY4" fmla="*/ 6401 h 122834"/>
                      <a:gd name="connsiteX5" fmla="*/ 32766 w 115062"/>
                      <a:gd name="connsiteY5" fmla="*/ 54864 h 122834"/>
                      <a:gd name="connsiteX6" fmla="*/ 105766 w 115062"/>
                      <a:gd name="connsiteY6" fmla="*/ 122834 h 12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62" h="122834">
                        <a:moveTo>
                          <a:pt x="105766" y="122834"/>
                        </a:moveTo>
                        <a:cubicBezTo>
                          <a:pt x="107111" y="116873"/>
                          <a:pt x="110377" y="111519"/>
                          <a:pt x="115062" y="107594"/>
                        </a:cubicBezTo>
                        <a:cubicBezTo>
                          <a:pt x="89968" y="89352"/>
                          <a:pt x="67149" y="68170"/>
                          <a:pt x="47092" y="44501"/>
                        </a:cubicBezTo>
                        <a:cubicBezTo>
                          <a:pt x="35403" y="30774"/>
                          <a:pt x="25187" y="15859"/>
                          <a:pt x="16612" y="0"/>
                        </a:cubicBezTo>
                        <a:cubicBezTo>
                          <a:pt x="10919" y="1707"/>
                          <a:pt x="5366" y="3846"/>
                          <a:pt x="0" y="6401"/>
                        </a:cubicBezTo>
                        <a:cubicBezTo>
                          <a:pt x="9177" y="23669"/>
                          <a:pt x="20161" y="39914"/>
                          <a:pt x="32766" y="54864"/>
                        </a:cubicBezTo>
                        <a:cubicBezTo>
                          <a:pt x="54190" y="80457"/>
                          <a:pt x="78712" y="103288"/>
                          <a:pt x="105766" y="122834"/>
                        </a:cubicBezTo>
                        <a:close/>
                      </a:path>
                    </a:pathLst>
                  </a:custGeom>
                  <a:solidFill>
                    <a:schemeClr val="bg1"/>
                  </a:solidFill>
                  <a:ln w="14817"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7E3F46BB-7979-46C5-9595-23C056ABF21C}"/>
                      </a:ext>
                    </a:extLst>
                  </p:cNvPr>
                  <p:cNvSpPr/>
                  <p:nvPr/>
                </p:nvSpPr>
                <p:spPr>
                  <a:xfrm>
                    <a:off x="11359442" y="2842516"/>
                    <a:ext cx="57607" cy="57607"/>
                  </a:xfrm>
                  <a:custGeom>
                    <a:avLst/>
                    <a:gdLst>
                      <a:gd name="connsiteX0" fmla="*/ 57607 w 57607"/>
                      <a:gd name="connsiteY0" fmla="*/ 28804 h 57607"/>
                      <a:gd name="connsiteX1" fmla="*/ 28804 w 57607"/>
                      <a:gd name="connsiteY1" fmla="*/ 57607 h 57607"/>
                      <a:gd name="connsiteX2" fmla="*/ 0 w 57607"/>
                      <a:gd name="connsiteY2" fmla="*/ 28804 h 57607"/>
                      <a:gd name="connsiteX3" fmla="*/ 28804 w 57607"/>
                      <a:gd name="connsiteY3" fmla="*/ 0 h 57607"/>
                      <a:gd name="connsiteX4" fmla="*/ 57607 w 57607"/>
                      <a:gd name="connsiteY4" fmla="*/ 28804 h 57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7" h="57607">
                        <a:moveTo>
                          <a:pt x="57607" y="28804"/>
                        </a:moveTo>
                        <a:cubicBezTo>
                          <a:pt x="57607" y="44711"/>
                          <a:pt x="44711" y="57607"/>
                          <a:pt x="28804" y="57607"/>
                        </a:cubicBezTo>
                        <a:cubicBezTo>
                          <a:pt x="12896" y="57607"/>
                          <a:pt x="0" y="44711"/>
                          <a:pt x="0" y="28804"/>
                        </a:cubicBezTo>
                        <a:cubicBezTo>
                          <a:pt x="0" y="12896"/>
                          <a:pt x="12896" y="0"/>
                          <a:pt x="28804" y="0"/>
                        </a:cubicBezTo>
                        <a:cubicBezTo>
                          <a:pt x="44711" y="0"/>
                          <a:pt x="57607" y="12896"/>
                          <a:pt x="57607" y="28804"/>
                        </a:cubicBezTo>
                        <a:close/>
                      </a:path>
                    </a:pathLst>
                  </a:custGeom>
                  <a:solidFill>
                    <a:schemeClr val="bg1"/>
                  </a:solidFill>
                  <a:ln w="14817"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7AEC71A6-B4AA-4324-BFC5-E02C17F7FA73}"/>
                      </a:ext>
                    </a:extLst>
                  </p:cNvPr>
                  <p:cNvSpPr/>
                  <p:nvPr/>
                </p:nvSpPr>
                <p:spPr>
                  <a:xfrm>
                    <a:off x="11406229" y="2879397"/>
                    <a:ext cx="30327" cy="27889"/>
                  </a:xfrm>
                  <a:custGeom>
                    <a:avLst/>
                    <a:gdLst>
                      <a:gd name="connsiteX0" fmla="*/ 30328 w 30327"/>
                      <a:gd name="connsiteY0" fmla="*/ 11278 h 27889"/>
                      <a:gd name="connsiteX1" fmla="*/ 24994 w 30327"/>
                      <a:gd name="connsiteY1" fmla="*/ 8687 h 27889"/>
                      <a:gd name="connsiteX2" fmla="*/ 24994 w 30327"/>
                      <a:gd name="connsiteY2" fmla="*/ 8687 h 27889"/>
                      <a:gd name="connsiteX3" fmla="*/ 20422 w 30327"/>
                      <a:gd name="connsiteY3" fmla="*/ 6248 h 27889"/>
                      <a:gd name="connsiteX4" fmla="*/ 19507 w 30327"/>
                      <a:gd name="connsiteY4" fmla="*/ 6248 h 27889"/>
                      <a:gd name="connsiteX5" fmla="*/ 15545 w 30327"/>
                      <a:gd name="connsiteY5" fmla="*/ 3048 h 27889"/>
                      <a:gd name="connsiteX6" fmla="*/ 14478 w 30327"/>
                      <a:gd name="connsiteY6" fmla="*/ 3048 h 27889"/>
                      <a:gd name="connsiteX7" fmla="*/ 9754 w 30327"/>
                      <a:gd name="connsiteY7" fmla="*/ 0 h 27889"/>
                      <a:gd name="connsiteX8" fmla="*/ 0 w 30327"/>
                      <a:gd name="connsiteY8" fmla="*/ 14021 h 27889"/>
                      <a:gd name="connsiteX9" fmla="*/ 5791 w 30327"/>
                      <a:gd name="connsiteY9" fmla="*/ 17374 h 27889"/>
                      <a:gd name="connsiteX10" fmla="*/ 7010 w 30327"/>
                      <a:gd name="connsiteY10" fmla="*/ 18136 h 27889"/>
                      <a:gd name="connsiteX11" fmla="*/ 12344 w 30327"/>
                      <a:gd name="connsiteY11" fmla="*/ 21031 h 27889"/>
                      <a:gd name="connsiteX12" fmla="*/ 12344 w 30327"/>
                      <a:gd name="connsiteY12" fmla="*/ 21031 h 27889"/>
                      <a:gd name="connsiteX13" fmla="*/ 25451 w 30327"/>
                      <a:gd name="connsiteY13" fmla="*/ 27889 h 27889"/>
                      <a:gd name="connsiteX14" fmla="*/ 25451 w 30327"/>
                      <a:gd name="connsiteY14" fmla="*/ 27889 h 27889"/>
                      <a:gd name="connsiteX15" fmla="*/ 29870 w 30327"/>
                      <a:gd name="connsiteY15" fmla="*/ 10973 h 2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327" h="27889">
                        <a:moveTo>
                          <a:pt x="30328" y="11278"/>
                        </a:moveTo>
                        <a:lnTo>
                          <a:pt x="24994" y="8687"/>
                        </a:lnTo>
                        <a:lnTo>
                          <a:pt x="24994" y="8687"/>
                        </a:lnTo>
                        <a:lnTo>
                          <a:pt x="20422" y="6248"/>
                        </a:lnTo>
                        <a:lnTo>
                          <a:pt x="19507" y="6248"/>
                        </a:lnTo>
                        <a:lnTo>
                          <a:pt x="15545" y="3048"/>
                        </a:lnTo>
                        <a:lnTo>
                          <a:pt x="14478" y="3048"/>
                        </a:lnTo>
                        <a:lnTo>
                          <a:pt x="9754" y="0"/>
                        </a:lnTo>
                        <a:cubicBezTo>
                          <a:pt x="8117" y="5611"/>
                          <a:pt x="4692" y="10535"/>
                          <a:pt x="0" y="14021"/>
                        </a:cubicBezTo>
                        <a:cubicBezTo>
                          <a:pt x="1829" y="15240"/>
                          <a:pt x="3810" y="16307"/>
                          <a:pt x="5791" y="17374"/>
                        </a:cubicBezTo>
                        <a:lnTo>
                          <a:pt x="7010" y="18136"/>
                        </a:lnTo>
                        <a:lnTo>
                          <a:pt x="12344" y="21031"/>
                        </a:lnTo>
                        <a:lnTo>
                          <a:pt x="12344" y="21031"/>
                        </a:lnTo>
                        <a:lnTo>
                          <a:pt x="25451" y="27889"/>
                        </a:lnTo>
                        <a:lnTo>
                          <a:pt x="25451" y="27889"/>
                        </a:lnTo>
                        <a:cubicBezTo>
                          <a:pt x="27298" y="22354"/>
                          <a:pt x="28775" y="16703"/>
                          <a:pt x="29870" y="10973"/>
                        </a:cubicBezTo>
                        <a:close/>
                      </a:path>
                    </a:pathLst>
                  </a:custGeom>
                  <a:solidFill>
                    <a:schemeClr val="bg1"/>
                  </a:solidFill>
                  <a:ln w="14817"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9257E9E7-CBBF-4741-B898-7CB43A3E9E7B}"/>
                      </a:ext>
                    </a:extLst>
                  </p:cNvPr>
                  <p:cNvSpPr/>
                  <p:nvPr/>
                </p:nvSpPr>
                <p:spPr>
                  <a:xfrm>
                    <a:off x="11197289" y="2820723"/>
                    <a:ext cx="83210" cy="83210"/>
                  </a:xfrm>
                  <a:custGeom>
                    <a:avLst/>
                    <a:gdLst>
                      <a:gd name="connsiteX0" fmla="*/ 83210 w 83210"/>
                      <a:gd name="connsiteY0" fmla="*/ 41605 h 83210"/>
                      <a:gd name="connsiteX1" fmla="*/ 41605 w 83210"/>
                      <a:gd name="connsiteY1" fmla="*/ 83210 h 83210"/>
                      <a:gd name="connsiteX2" fmla="*/ 0 w 83210"/>
                      <a:gd name="connsiteY2" fmla="*/ 41605 h 83210"/>
                      <a:gd name="connsiteX3" fmla="*/ 41605 w 83210"/>
                      <a:gd name="connsiteY3" fmla="*/ 0 h 83210"/>
                      <a:gd name="connsiteX4" fmla="*/ 83210 w 83210"/>
                      <a:gd name="connsiteY4" fmla="*/ 41605 h 8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10" h="83210">
                        <a:moveTo>
                          <a:pt x="83210" y="41605"/>
                        </a:moveTo>
                        <a:cubicBezTo>
                          <a:pt x="83210" y="64583"/>
                          <a:pt x="64583" y="83210"/>
                          <a:pt x="41605" y="83210"/>
                        </a:cubicBezTo>
                        <a:cubicBezTo>
                          <a:pt x="18627" y="83210"/>
                          <a:pt x="0" y="64583"/>
                          <a:pt x="0" y="41605"/>
                        </a:cubicBezTo>
                        <a:cubicBezTo>
                          <a:pt x="0" y="18627"/>
                          <a:pt x="18627" y="0"/>
                          <a:pt x="41605" y="0"/>
                        </a:cubicBezTo>
                        <a:cubicBezTo>
                          <a:pt x="64583" y="0"/>
                          <a:pt x="83210" y="18627"/>
                          <a:pt x="83210" y="41605"/>
                        </a:cubicBezTo>
                        <a:close/>
                      </a:path>
                    </a:pathLst>
                  </a:custGeom>
                  <a:solidFill>
                    <a:schemeClr val="bg1"/>
                  </a:solidFill>
                  <a:ln w="14817"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B72B23E6-42B0-46B5-ACE2-197FE83DFCC8}"/>
                      </a:ext>
                    </a:extLst>
                  </p:cNvPr>
                  <p:cNvSpPr/>
                  <p:nvPr/>
                </p:nvSpPr>
                <p:spPr>
                  <a:xfrm>
                    <a:off x="11299397" y="2911248"/>
                    <a:ext cx="54254" cy="54254"/>
                  </a:xfrm>
                  <a:custGeom>
                    <a:avLst/>
                    <a:gdLst>
                      <a:gd name="connsiteX0" fmla="*/ 54254 w 54254"/>
                      <a:gd name="connsiteY0" fmla="*/ 27127 h 54254"/>
                      <a:gd name="connsiteX1" fmla="*/ 27127 w 54254"/>
                      <a:gd name="connsiteY1" fmla="*/ 54254 h 54254"/>
                      <a:gd name="connsiteX2" fmla="*/ 0 w 54254"/>
                      <a:gd name="connsiteY2" fmla="*/ 27127 h 54254"/>
                      <a:gd name="connsiteX3" fmla="*/ 27127 w 54254"/>
                      <a:gd name="connsiteY3" fmla="*/ 0 h 54254"/>
                      <a:gd name="connsiteX4" fmla="*/ 54254 w 54254"/>
                      <a:gd name="connsiteY4" fmla="*/ 27127 h 54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4" h="54254">
                        <a:moveTo>
                          <a:pt x="54254" y="27127"/>
                        </a:moveTo>
                        <a:cubicBezTo>
                          <a:pt x="54254" y="42109"/>
                          <a:pt x="42109" y="54254"/>
                          <a:pt x="27127" y="54254"/>
                        </a:cubicBezTo>
                        <a:cubicBezTo>
                          <a:pt x="12145" y="54254"/>
                          <a:pt x="0" y="42109"/>
                          <a:pt x="0" y="27127"/>
                        </a:cubicBezTo>
                        <a:cubicBezTo>
                          <a:pt x="0" y="12145"/>
                          <a:pt x="12145" y="0"/>
                          <a:pt x="27127" y="0"/>
                        </a:cubicBezTo>
                        <a:cubicBezTo>
                          <a:pt x="42109" y="0"/>
                          <a:pt x="54254" y="12145"/>
                          <a:pt x="54254" y="27127"/>
                        </a:cubicBezTo>
                        <a:close/>
                      </a:path>
                    </a:pathLst>
                  </a:custGeom>
                  <a:solidFill>
                    <a:schemeClr val="bg1"/>
                  </a:solidFill>
                  <a:ln w="14817" cap="flat">
                    <a:noFill/>
                    <a:prstDash val="solid"/>
                    <a:miter/>
                  </a:ln>
                </p:spPr>
                <p:txBody>
                  <a:bodyPr rtlCol="0" anchor="ctr"/>
                  <a:lstStyle/>
                  <a:p>
                    <a:endParaRPr lang="en-IN"/>
                  </a:p>
                </p:txBody>
              </p:sp>
            </p:grpSp>
          </p:grpSp>
        </p:grpSp>
        <p:grpSp>
          <p:nvGrpSpPr>
            <p:cNvPr id="128" name="Group 127">
              <a:extLst>
                <a:ext uri="{FF2B5EF4-FFF2-40B4-BE49-F238E27FC236}">
                  <a16:creationId xmlns:a16="http://schemas.microsoft.com/office/drawing/2014/main" id="{DA67665D-2213-447E-890E-EAC5439BCF3A}"/>
                </a:ext>
              </a:extLst>
            </p:cNvPr>
            <p:cNvGrpSpPr/>
            <p:nvPr/>
          </p:nvGrpSpPr>
          <p:grpSpPr>
            <a:xfrm>
              <a:off x="8530682" y="1841353"/>
              <a:ext cx="548640" cy="739432"/>
              <a:chOff x="8545672" y="1796383"/>
              <a:chExt cx="548640" cy="739432"/>
            </a:xfrm>
          </p:grpSpPr>
          <p:sp>
            <p:nvSpPr>
              <p:cNvPr id="216" name="Rectangle: Rounded Corners 215">
                <a:extLst>
                  <a:ext uri="{FF2B5EF4-FFF2-40B4-BE49-F238E27FC236}">
                    <a16:creationId xmlns:a16="http://schemas.microsoft.com/office/drawing/2014/main" id="{151B7BCA-4541-4385-BEAD-732819F11F55}"/>
                  </a:ext>
                </a:extLst>
              </p:cNvPr>
              <p:cNvSpPr/>
              <p:nvPr/>
            </p:nvSpPr>
            <p:spPr bwMode="auto">
              <a:xfrm>
                <a:off x="8545672" y="1987175"/>
                <a:ext cx="548640" cy="54864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17" name="TextBox 216">
                <a:extLst>
                  <a:ext uri="{FF2B5EF4-FFF2-40B4-BE49-F238E27FC236}">
                    <a16:creationId xmlns:a16="http://schemas.microsoft.com/office/drawing/2014/main" id="{2CE19627-407D-4555-96BB-563FC21F5034}"/>
                  </a:ext>
                </a:extLst>
              </p:cNvPr>
              <p:cNvSpPr txBox="1"/>
              <p:nvPr/>
            </p:nvSpPr>
            <p:spPr>
              <a:xfrm>
                <a:off x="8702172" y="1796383"/>
                <a:ext cx="235641"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AKS</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218" name="Group 217">
                <a:extLst>
                  <a:ext uri="{FF2B5EF4-FFF2-40B4-BE49-F238E27FC236}">
                    <a16:creationId xmlns:a16="http://schemas.microsoft.com/office/drawing/2014/main" id="{EA5A9B84-8C53-4E1B-BDD4-B5139EEF455C}"/>
                  </a:ext>
                </a:extLst>
              </p:cNvPr>
              <p:cNvGrpSpPr/>
              <p:nvPr/>
            </p:nvGrpSpPr>
            <p:grpSpPr>
              <a:xfrm>
                <a:off x="8602036" y="2079368"/>
                <a:ext cx="435912" cy="364254"/>
                <a:chOff x="7754046" y="3607026"/>
                <a:chExt cx="435912" cy="364254"/>
              </a:xfrm>
            </p:grpSpPr>
            <p:grpSp>
              <p:nvGrpSpPr>
                <p:cNvPr id="219" name="Group 218">
                  <a:extLst>
                    <a:ext uri="{FF2B5EF4-FFF2-40B4-BE49-F238E27FC236}">
                      <a16:creationId xmlns:a16="http://schemas.microsoft.com/office/drawing/2014/main" id="{A77E69F7-DC8F-43D4-80B4-FAD1976E927F}"/>
                    </a:ext>
                  </a:extLst>
                </p:cNvPr>
                <p:cNvGrpSpPr/>
                <p:nvPr/>
              </p:nvGrpSpPr>
              <p:grpSpPr>
                <a:xfrm>
                  <a:off x="7841527" y="3607026"/>
                  <a:ext cx="130987" cy="115214"/>
                  <a:chOff x="7841527" y="3607026"/>
                  <a:chExt cx="130987" cy="115214"/>
                </a:xfrm>
              </p:grpSpPr>
              <p:sp>
                <p:nvSpPr>
                  <p:cNvPr id="244" name="Freeform: Shape 243">
                    <a:extLst>
                      <a:ext uri="{FF2B5EF4-FFF2-40B4-BE49-F238E27FC236}">
                        <a16:creationId xmlns:a16="http://schemas.microsoft.com/office/drawing/2014/main" id="{9B2AC282-BD3A-4B1B-86B1-E28AEC6F1FA2}"/>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D547169D-DA12-41F7-A29C-94CA6BC0545B}"/>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897A8593-FD93-4702-941C-8ED832F0CA85}"/>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20" name="Group 219">
                  <a:extLst>
                    <a:ext uri="{FF2B5EF4-FFF2-40B4-BE49-F238E27FC236}">
                      <a16:creationId xmlns:a16="http://schemas.microsoft.com/office/drawing/2014/main" id="{564337FD-55B0-47D6-B159-A06E2A95EC3B}"/>
                    </a:ext>
                  </a:extLst>
                </p:cNvPr>
                <p:cNvGrpSpPr/>
                <p:nvPr/>
              </p:nvGrpSpPr>
              <p:grpSpPr>
                <a:xfrm>
                  <a:off x="7993935" y="3607026"/>
                  <a:ext cx="130987" cy="115214"/>
                  <a:chOff x="7841527" y="3607026"/>
                  <a:chExt cx="130987" cy="115214"/>
                </a:xfrm>
              </p:grpSpPr>
              <p:sp>
                <p:nvSpPr>
                  <p:cNvPr id="241" name="Freeform: Shape 240">
                    <a:extLst>
                      <a:ext uri="{FF2B5EF4-FFF2-40B4-BE49-F238E27FC236}">
                        <a16:creationId xmlns:a16="http://schemas.microsoft.com/office/drawing/2014/main" id="{C5CC6FFC-ED71-4D81-A778-9D541E53FE65}"/>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E24D8E32-27B0-4ABF-928F-C4C20150D422}"/>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48CA02B5-A14F-4F47-BF9C-37A7E122725E}"/>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21" name="Group 220">
                  <a:extLst>
                    <a:ext uri="{FF2B5EF4-FFF2-40B4-BE49-F238E27FC236}">
                      <a16:creationId xmlns:a16="http://schemas.microsoft.com/office/drawing/2014/main" id="{EDA7E439-865D-4280-9608-545E5B90BFFB}"/>
                    </a:ext>
                  </a:extLst>
                </p:cNvPr>
                <p:cNvGrpSpPr/>
                <p:nvPr/>
              </p:nvGrpSpPr>
              <p:grpSpPr>
                <a:xfrm>
                  <a:off x="7841527" y="3856066"/>
                  <a:ext cx="130987" cy="115214"/>
                  <a:chOff x="7841527" y="3607026"/>
                  <a:chExt cx="130987" cy="115214"/>
                </a:xfrm>
              </p:grpSpPr>
              <p:sp>
                <p:nvSpPr>
                  <p:cNvPr id="238" name="Freeform: Shape 237">
                    <a:extLst>
                      <a:ext uri="{FF2B5EF4-FFF2-40B4-BE49-F238E27FC236}">
                        <a16:creationId xmlns:a16="http://schemas.microsoft.com/office/drawing/2014/main" id="{4CB5432A-32AA-4DE9-9FFC-241CD165EA38}"/>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6F49BF9C-0987-4026-8325-C5797E6EFF3E}"/>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177176E2-4BAE-414D-ABB6-DDE4B8565A5E}"/>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22" name="Group 221">
                  <a:extLst>
                    <a:ext uri="{FF2B5EF4-FFF2-40B4-BE49-F238E27FC236}">
                      <a16:creationId xmlns:a16="http://schemas.microsoft.com/office/drawing/2014/main" id="{FAD2F896-3D23-4238-BB9C-B86702621F12}"/>
                    </a:ext>
                  </a:extLst>
                </p:cNvPr>
                <p:cNvGrpSpPr/>
                <p:nvPr/>
              </p:nvGrpSpPr>
              <p:grpSpPr>
                <a:xfrm>
                  <a:off x="7993935" y="3856066"/>
                  <a:ext cx="130987" cy="115214"/>
                  <a:chOff x="7841527" y="3607026"/>
                  <a:chExt cx="130987" cy="115214"/>
                </a:xfrm>
              </p:grpSpPr>
              <p:sp>
                <p:nvSpPr>
                  <p:cNvPr id="235" name="Freeform: Shape 234">
                    <a:extLst>
                      <a:ext uri="{FF2B5EF4-FFF2-40B4-BE49-F238E27FC236}">
                        <a16:creationId xmlns:a16="http://schemas.microsoft.com/office/drawing/2014/main" id="{760AC06D-AFD9-4C03-A429-8BD977767AA6}"/>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4A842AFE-B126-4E6E-8A08-DF889506C2BF}"/>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6E51742B-F2F5-4F0B-826B-996A5D903538}"/>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23" name="Group 222">
                  <a:extLst>
                    <a:ext uri="{FF2B5EF4-FFF2-40B4-BE49-F238E27FC236}">
                      <a16:creationId xmlns:a16="http://schemas.microsoft.com/office/drawing/2014/main" id="{B9AAB06B-A00D-444C-AD8B-C00560638236}"/>
                    </a:ext>
                  </a:extLst>
                </p:cNvPr>
                <p:cNvGrpSpPr/>
                <p:nvPr/>
              </p:nvGrpSpPr>
              <p:grpSpPr>
                <a:xfrm>
                  <a:off x="7754046" y="3732129"/>
                  <a:ext cx="130987" cy="115214"/>
                  <a:chOff x="7841527" y="3607026"/>
                  <a:chExt cx="130987" cy="115214"/>
                </a:xfrm>
              </p:grpSpPr>
              <p:sp>
                <p:nvSpPr>
                  <p:cNvPr id="232" name="Freeform: Shape 231">
                    <a:extLst>
                      <a:ext uri="{FF2B5EF4-FFF2-40B4-BE49-F238E27FC236}">
                        <a16:creationId xmlns:a16="http://schemas.microsoft.com/office/drawing/2014/main" id="{B693B2F6-9FCA-4294-AF9B-E9298E2DFE61}"/>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5DF1F7AC-F273-4B66-939E-09CD2E0CAE72}"/>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12D234A2-3726-4F68-896C-4FAAE1B00358}"/>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24" name="Group 223">
                  <a:extLst>
                    <a:ext uri="{FF2B5EF4-FFF2-40B4-BE49-F238E27FC236}">
                      <a16:creationId xmlns:a16="http://schemas.microsoft.com/office/drawing/2014/main" id="{00E8B0A0-2F1C-422D-8A86-0B96834ED702}"/>
                    </a:ext>
                  </a:extLst>
                </p:cNvPr>
                <p:cNvGrpSpPr/>
                <p:nvPr/>
              </p:nvGrpSpPr>
              <p:grpSpPr>
                <a:xfrm>
                  <a:off x="7906454" y="3732129"/>
                  <a:ext cx="130987" cy="115214"/>
                  <a:chOff x="7841527" y="3607026"/>
                  <a:chExt cx="130987" cy="115214"/>
                </a:xfrm>
              </p:grpSpPr>
              <p:sp>
                <p:nvSpPr>
                  <p:cNvPr id="229" name="Freeform: Shape 228">
                    <a:extLst>
                      <a:ext uri="{FF2B5EF4-FFF2-40B4-BE49-F238E27FC236}">
                        <a16:creationId xmlns:a16="http://schemas.microsoft.com/office/drawing/2014/main" id="{2E1820DA-1E77-4187-8D17-7C9AA803CAF3}"/>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A88775B3-7D2B-4B6E-B90E-D6625A68FE1F}"/>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26AA153A-DFC1-42C3-9C27-A60BD1CD1F53}"/>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25" name="Group 224">
                  <a:extLst>
                    <a:ext uri="{FF2B5EF4-FFF2-40B4-BE49-F238E27FC236}">
                      <a16:creationId xmlns:a16="http://schemas.microsoft.com/office/drawing/2014/main" id="{731C472E-AF90-4E27-9A7F-B735DC0E8211}"/>
                    </a:ext>
                  </a:extLst>
                </p:cNvPr>
                <p:cNvGrpSpPr/>
                <p:nvPr/>
              </p:nvGrpSpPr>
              <p:grpSpPr>
                <a:xfrm>
                  <a:off x="8058971" y="3732129"/>
                  <a:ext cx="130987" cy="115214"/>
                  <a:chOff x="7841527" y="3607026"/>
                  <a:chExt cx="130987" cy="115214"/>
                </a:xfrm>
              </p:grpSpPr>
              <p:sp>
                <p:nvSpPr>
                  <p:cNvPr id="226" name="Freeform: Shape 225">
                    <a:extLst>
                      <a:ext uri="{FF2B5EF4-FFF2-40B4-BE49-F238E27FC236}">
                        <a16:creationId xmlns:a16="http://schemas.microsoft.com/office/drawing/2014/main" id="{CCDFD4CC-3301-4E48-A2A7-225075F2DB51}"/>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FCE0622B-F310-4949-B348-3DFEE48E3068}"/>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38D37BB1-234E-4367-A059-54FD3C21C0F2}"/>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grpSp>
        <p:grpSp>
          <p:nvGrpSpPr>
            <p:cNvPr id="130" name="Group 129">
              <a:extLst>
                <a:ext uri="{FF2B5EF4-FFF2-40B4-BE49-F238E27FC236}">
                  <a16:creationId xmlns:a16="http://schemas.microsoft.com/office/drawing/2014/main" id="{580C5F35-3EE8-440B-8774-D389986ED976}"/>
                </a:ext>
              </a:extLst>
            </p:cNvPr>
            <p:cNvGrpSpPr/>
            <p:nvPr/>
          </p:nvGrpSpPr>
          <p:grpSpPr>
            <a:xfrm>
              <a:off x="7964550" y="5079491"/>
              <a:ext cx="457200" cy="786492"/>
              <a:chOff x="7979540" y="4859074"/>
              <a:chExt cx="457200" cy="786492"/>
            </a:xfrm>
          </p:grpSpPr>
          <p:sp>
            <p:nvSpPr>
              <p:cNvPr id="186" name="TextBox 185">
                <a:extLst>
                  <a:ext uri="{FF2B5EF4-FFF2-40B4-BE49-F238E27FC236}">
                    <a16:creationId xmlns:a16="http://schemas.microsoft.com/office/drawing/2014/main" id="{3DAA21E7-64B4-4E84-A775-72A53B1E9AEF}"/>
                  </a:ext>
                </a:extLst>
              </p:cNvPr>
              <p:cNvSpPr txBox="1"/>
              <p:nvPr/>
            </p:nvSpPr>
            <p:spPr>
              <a:xfrm>
                <a:off x="8022994" y="4859074"/>
                <a:ext cx="370293"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SQL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Server</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187" name="Group 186">
                <a:extLst>
                  <a:ext uri="{FF2B5EF4-FFF2-40B4-BE49-F238E27FC236}">
                    <a16:creationId xmlns:a16="http://schemas.microsoft.com/office/drawing/2014/main" id="{99F6F9CF-C681-490D-BEEA-3A037323DBB3}"/>
                  </a:ext>
                </a:extLst>
              </p:cNvPr>
              <p:cNvGrpSpPr/>
              <p:nvPr/>
            </p:nvGrpSpPr>
            <p:grpSpPr>
              <a:xfrm>
                <a:off x="7979540" y="5188366"/>
                <a:ext cx="457200" cy="457200"/>
                <a:chOff x="7979540" y="5188366"/>
                <a:chExt cx="457200" cy="457200"/>
              </a:xfrm>
            </p:grpSpPr>
            <p:sp>
              <p:nvSpPr>
                <p:cNvPr id="188" name="Rectangle: Rounded Corners 187">
                  <a:extLst>
                    <a:ext uri="{FF2B5EF4-FFF2-40B4-BE49-F238E27FC236}">
                      <a16:creationId xmlns:a16="http://schemas.microsoft.com/office/drawing/2014/main" id="{1D361A06-1B54-4A10-ADD7-A0A37EB2B57C}"/>
                    </a:ext>
                  </a:extLst>
                </p:cNvPr>
                <p:cNvSpPr/>
                <p:nvPr/>
              </p:nvSpPr>
              <p:spPr bwMode="auto">
                <a:xfrm>
                  <a:off x="7979540" y="5188366"/>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189" name="Group 188">
                  <a:extLst>
                    <a:ext uri="{FF2B5EF4-FFF2-40B4-BE49-F238E27FC236}">
                      <a16:creationId xmlns:a16="http://schemas.microsoft.com/office/drawing/2014/main" id="{EBE9EB06-F354-47F5-9286-B4C6DD4FF5EC}"/>
                    </a:ext>
                  </a:extLst>
                </p:cNvPr>
                <p:cNvGrpSpPr/>
                <p:nvPr/>
              </p:nvGrpSpPr>
              <p:grpSpPr>
                <a:xfrm>
                  <a:off x="8097426" y="5270154"/>
                  <a:ext cx="221427" cy="293623"/>
                  <a:chOff x="8097426" y="5270154"/>
                  <a:chExt cx="221427" cy="293623"/>
                </a:xfrm>
              </p:grpSpPr>
              <p:sp>
                <p:nvSpPr>
                  <p:cNvPr id="190" name="Freeform: Shape 189">
                    <a:extLst>
                      <a:ext uri="{FF2B5EF4-FFF2-40B4-BE49-F238E27FC236}">
                        <a16:creationId xmlns:a16="http://schemas.microsoft.com/office/drawing/2014/main" id="{179AC26C-3781-4E2E-8523-DE5C9DE98441}"/>
                      </a:ext>
                    </a:extLst>
                  </p:cNvPr>
                  <p:cNvSpPr/>
                  <p:nvPr/>
                </p:nvSpPr>
                <p:spPr>
                  <a:xfrm>
                    <a:off x="8097426" y="5310225"/>
                    <a:ext cx="221427" cy="253552"/>
                  </a:xfrm>
                  <a:custGeom>
                    <a:avLst/>
                    <a:gdLst>
                      <a:gd name="connsiteX0" fmla="*/ 110714 w 221427"/>
                      <a:gd name="connsiteY0" fmla="*/ 40071 h 253552"/>
                      <a:gd name="connsiteX1" fmla="*/ 0 w 221427"/>
                      <a:gd name="connsiteY1" fmla="*/ 0 h 253552"/>
                      <a:gd name="connsiteX2" fmla="*/ 0 w 221427"/>
                      <a:gd name="connsiteY2" fmla="*/ 213482 h 253552"/>
                      <a:gd name="connsiteX3" fmla="*/ 109159 w 221427"/>
                      <a:gd name="connsiteY3" fmla="*/ 253553 h 253552"/>
                      <a:gd name="connsiteX4" fmla="*/ 110714 w 221427"/>
                      <a:gd name="connsiteY4" fmla="*/ 253553 h 253552"/>
                      <a:gd name="connsiteX5" fmla="*/ 221427 w 221427"/>
                      <a:gd name="connsiteY5" fmla="*/ 213482 h 253552"/>
                      <a:gd name="connsiteX6" fmla="*/ 221427 w 221427"/>
                      <a:gd name="connsiteY6" fmla="*/ 0 h 253552"/>
                      <a:gd name="connsiteX7" fmla="*/ 110714 w 221427"/>
                      <a:gd name="connsiteY7" fmla="*/ 40071 h 25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427" h="253552">
                        <a:moveTo>
                          <a:pt x="110714" y="40071"/>
                        </a:moveTo>
                        <a:cubicBezTo>
                          <a:pt x="49571" y="40071"/>
                          <a:pt x="0" y="22799"/>
                          <a:pt x="0" y="0"/>
                        </a:cubicBezTo>
                        <a:lnTo>
                          <a:pt x="0" y="213482"/>
                        </a:lnTo>
                        <a:cubicBezTo>
                          <a:pt x="0" y="235417"/>
                          <a:pt x="48707" y="253208"/>
                          <a:pt x="109159" y="253553"/>
                        </a:cubicBezTo>
                        <a:lnTo>
                          <a:pt x="110714" y="253553"/>
                        </a:lnTo>
                        <a:cubicBezTo>
                          <a:pt x="171856" y="253553"/>
                          <a:pt x="221427" y="236281"/>
                          <a:pt x="221427" y="213482"/>
                        </a:cubicBezTo>
                        <a:lnTo>
                          <a:pt x="221427" y="0"/>
                        </a:lnTo>
                        <a:cubicBezTo>
                          <a:pt x="221427" y="22281"/>
                          <a:pt x="171856" y="40071"/>
                          <a:pt x="110714" y="40071"/>
                        </a:cubicBezTo>
                        <a:close/>
                      </a:path>
                    </a:pathLst>
                  </a:custGeom>
                  <a:solidFill>
                    <a:schemeClr val="tx2"/>
                  </a:solidFill>
                  <a:ln w="16933"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08945321-2424-4487-80D4-10F87012F295}"/>
                      </a:ext>
                    </a:extLst>
                  </p:cNvPr>
                  <p:cNvSpPr/>
                  <p:nvPr/>
                </p:nvSpPr>
                <p:spPr>
                  <a:xfrm>
                    <a:off x="8097426" y="5270154"/>
                    <a:ext cx="221427" cy="80142"/>
                  </a:xfrm>
                  <a:custGeom>
                    <a:avLst/>
                    <a:gdLst>
                      <a:gd name="connsiteX0" fmla="*/ 221427 w 221427"/>
                      <a:gd name="connsiteY0" fmla="*/ 40071 h 80142"/>
                      <a:gd name="connsiteX1" fmla="*/ 110714 w 221427"/>
                      <a:gd name="connsiteY1" fmla="*/ 80142 h 80142"/>
                      <a:gd name="connsiteX2" fmla="*/ 0 w 221427"/>
                      <a:gd name="connsiteY2" fmla="*/ 40071 h 80142"/>
                      <a:gd name="connsiteX3" fmla="*/ 110714 w 221427"/>
                      <a:gd name="connsiteY3" fmla="*/ 0 h 80142"/>
                      <a:gd name="connsiteX4" fmla="*/ 221427 w 221427"/>
                      <a:gd name="connsiteY4" fmla="*/ 40071 h 8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27" h="80142">
                        <a:moveTo>
                          <a:pt x="221427" y="40071"/>
                        </a:moveTo>
                        <a:cubicBezTo>
                          <a:pt x="221427" y="62352"/>
                          <a:pt x="171856" y="80142"/>
                          <a:pt x="110714" y="80142"/>
                        </a:cubicBezTo>
                        <a:cubicBezTo>
                          <a:pt x="49571" y="80142"/>
                          <a:pt x="0" y="62870"/>
                          <a:pt x="0" y="40071"/>
                        </a:cubicBezTo>
                        <a:cubicBezTo>
                          <a:pt x="0" y="17272"/>
                          <a:pt x="49571" y="0"/>
                          <a:pt x="110714" y="0"/>
                        </a:cubicBezTo>
                        <a:cubicBezTo>
                          <a:pt x="171856" y="0"/>
                          <a:pt x="221427" y="17272"/>
                          <a:pt x="221427" y="40071"/>
                        </a:cubicBezTo>
                      </a:path>
                    </a:pathLst>
                  </a:custGeom>
                  <a:solidFill>
                    <a:schemeClr val="bg1"/>
                  </a:solidFill>
                  <a:ln w="16933"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C3A17C29-F819-4AD3-9EC2-0481B70C98DB}"/>
                      </a:ext>
                    </a:extLst>
                  </p:cNvPr>
                  <p:cNvSpPr/>
                  <p:nvPr/>
                </p:nvSpPr>
                <p:spPr>
                  <a:xfrm>
                    <a:off x="8123161" y="5281553"/>
                    <a:ext cx="169956" cy="50952"/>
                  </a:xfrm>
                  <a:custGeom>
                    <a:avLst/>
                    <a:gdLst>
                      <a:gd name="connsiteX0" fmla="*/ 169956 w 169956"/>
                      <a:gd name="connsiteY0" fmla="*/ 25390 h 50952"/>
                      <a:gd name="connsiteX1" fmla="*/ 84978 w 169956"/>
                      <a:gd name="connsiteY1" fmla="*/ 50952 h 50952"/>
                      <a:gd name="connsiteX2" fmla="*/ 0 w 169956"/>
                      <a:gd name="connsiteY2" fmla="*/ 25390 h 50952"/>
                      <a:gd name="connsiteX3" fmla="*/ 84978 w 169956"/>
                      <a:gd name="connsiteY3" fmla="*/ 0 h 50952"/>
                      <a:gd name="connsiteX4" fmla="*/ 169956 w 169956"/>
                      <a:gd name="connsiteY4" fmla="*/ 25390 h 5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56" h="50952">
                        <a:moveTo>
                          <a:pt x="169956" y="25390"/>
                        </a:moveTo>
                        <a:cubicBezTo>
                          <a:pt x="169956" y="39553"/>
                          <a:pt x="131785" y="50952"/>
                          <a:pt x="84978" y="50952"/>
                        </a:cubicBezTo>
                        <a:cubicBezTo>
                          <a:pt x="38171" y="50952"/>
                          <a:pt x="0" y="39553"/>
                          <a:pt x="0" y="25390"/>
                        </a:cubicBezTo>
                        <a:cubicBezTo>
                          <a:pt x="0" y="11227"/>
                          <a:pt x="38171" y="0"/>
                          <a:pt x="84978" y="0"/>
                        </a:cubicBezTo>
                        <a:cubicBezTo>
                          <a:pt x="131785" y="0"/>
                          <a:pt x="169956" y="11400"/>
                          <a:pt x="169956" y="25390"/>
                        </a:cubicBezTo>
                      </a:path>
                    </a:pathLst>
                  </a:custGeom>
                  <a:solidFill>
                    <a:schemeClr val="tx2"/>
                  </a:solidFill>
                  <a:ln w="16933"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0069DDC7-FB78-41F5-A7CE-698DE4830B6F}"/>
                      </a:ext>
                    </a:extLst>
                  </p:cNvPr>
                  <p:cNvSpPr/>
                  <p:nvPr/>
                </p:nvSpPr>
                <p:spPr>
                  <a:xfrm>
                    <a:off x="8140951" y="5313234"/>
                    <a:ext cx="134376" cy="19391"/>
                  </a:xfrm>
                  <a:custGeom>
                    <a:avLst/>
                    <a:gdLst>
                      <a:gd name="connsiteX0" fmla="*/ 67188 w 134376"/>
                      <a:gd name="connsiteY0" fmla="*/ 99 h 19391"/>
                      <a:gd name="connsiteX1" fmla="*/ 0 w 134376"/>
                      <a:gd name="connsiteY1" fmla="*/ 9944 h 19391"/>
                      <a:gd name="connsiteX2" fmla="*/ 67188 w 134376"/>
                      <a:gd name="connsiteY2" fmla="*/ 19271 h 19391"/>
                      <a:gd name="connsiteX3" fmla="*/ 134376 w 134376"/>
                      <a:gd name="connsiteY3" fmla="*/ 9253 h 19391"/>
                      <a:gd name="connsiteX4" fmla="*/ 67188 w 134376"/>
                      <a:gd name="connsiteY4" fmla="*/ 99 h 19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76" h="19391">
                        <a:moveTo>
                          <a:pt x="67188" y="99"/>
                        </a:moveTo>
                        <a:cubicBezTo>
                          <a:pt x="44394" y="-483"/>
                          <a:pt x="21669" y="2847"/>
                          <a:pt x="0" y="9944"/>
                        </a:cubicBezTo>
                        <a:cubicBezTo>
                          <a:pt x="21689" y="16910"/>
                          <a:pt x="44422" y="20065"/>
                          <a:pt x="67188" y="19271"/>
                        </a:cubicBezTo>
                        <a:cubicBezTo>
                          <a:pt x="90001" y="19939"/>
                          <a:pt x="112750" y="16547"/>
                          <a:pt x="134376" y="9253"/>
                        </a:cubicBezTo>
                        <a:cubicBezTo>
                          <a:pt x="112646" y="2484"/>
                          <a:pt x="89937" y="-610"/>
                          <a:pt x="67188" y="99"/>
                        </a:cubicBezTo>
                        <a:close/>
                      </a:path>
                    </a:pathLst>
                  </a:custGeom>
                  <a:solidFill>
                    <a:schemeClr val="tx2"/>
                  </a:solidFill>
                  <a:ln w="16933"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52112AFD-9143-4F16-8564-3E7CB23839E2}"/>
                      </a:ext>
                    </a:extLst>
                  </p:cNvPr>
                  <p:cNvSpPr/>
                  <p:nvPr/>
                </p:nvSpPr>
                <p:spPr>
                  <a:xfrm>
                    <a:off x="8125052" y="5398790"/>
                    <a:ext cx="177393" cy="90372"/>
                  </a:xfrm>
                  <a:custGeom>
                    <a:avLst/>
                    <a:gdLst>
                      <a:gd name="connsiteX0" fmla="*/ 150449 w 177393"/>
                      <a:gd name="connsiteY0" fmla="*/ 59628 h 90372"/>
                      <a:gd name="connsiteX1" fmla="*/ 150449 w 177393"/>
                      <a:gd name="connsiteY1" fmla="*/ 904 h 90372"/>
                      <a:gd name="connsiteX2" fmla="*/ 134904 w 177393"/>
                      <a:gd name="connsiteY2" fmla="*/ 904 h 90372"/>
                      <a:gd name="connsiteX3" fmla="*/ 134904 w 177393"/>
                      <a:gd name="connsiteY3" fmla="*/ 72237 h 90372"/>
                      <a:gd name="connsiteX4" fmla="*/ 177393 w 177393"/>
                      <a:gd name="connsiteY4" fmla="*/ 72237 h 90372"/>
                      <a:gd name="connsiteX5" fmla="*/ 177393 w 177393"/>
                      <a:gd name="connsiteY5" fmla="*/ 59628 h 90372"/>
                      <a:gd name="connsiteX6" fmla="*/ 27127 w 177393"/>
                      <a:gd name="connsiteY6" fmla="*/ 30784 h 90372"/>
                      <a:gd name="connsiteX7" fmla="*/ 18318 w 177393"/>
                      <a:gd name="connsiteY7" fmla="*/ 25430 h 90372"/>
                      <a:gd name="connsiteX8" fmla="*/ 16245 w 177393"/>
                      <a:gd name="connsiteY8" fmla="*/ 19903 h 90372"/>
                      <a:gd name="connsiteX9" fmla="*/ 18836 w 177393"/>
                      <a:gd name="connsiteY9" fmla="*/ 14721 h 90372"/>
                      <a:gd name="connsiteX10" fmla="*/ 26090 w 177393"/>
                      <a:gd name="connsiteY10" fmla="*/ 12649 h 90372"/>
                      <a:gd name="connsiteX11" fmla="*/ 43362 w 177393"/>
                      <a:gd name="connsiteY11" fmla="*/ 17658 h 90372"/>
                      <a:gd name="connsiteX12" fmla="*/ 43362 w 177393"/>
                      <a:gd name="connsiteY12" fmla="*/ 2804 h 90372"/>
                      <a:gd name="connsiteX13" fmla="*/ 26090 w 177393"/>
                      <a:gd name="connsiteY13" fmla="*/ 40 h 90372"/>
                      <a:gd name="connsiteX14" fmla="*/ 7264 w 177393"/>
                      <a:gd name="connsiteY14" fmla="*/ 5913 h 90372"/>
                      <a:gd name="connsiteX15" fmla="*/ 10 w 177393"/>
                      <a:gd name="connsiteY15" fmla="*/ 21285 h 90372"/>
                      <a:gd name="connsiteX16" fmla="*/ 17282 w 177393"/>
                      <a:gd name="connsiteY16" fmla="*/ 42184 h 90372"/>
                      <a:gd name="connsiteX17" fmla="*/ 27990 w 177393"/>
                      <a:gd name="connsiteY17" fmla="*/ 48402 h 90372"/>
                      <a:gd name="connsiteX18" fmla="*/ 30581 w 177393"/>
                      <a:gd name="connsiteY18" fmla="*/ 53929 h 90372"/>
                      <a:gd name="connsiteX19" fmla="*/ 27818 w 177393"/>
                      <a:gd name="connsiteY19" fmla="*/ 59283 h 90372"/>
                      <a:gd name="connsiteX20" fmla="*/ 20045 w 177393"/>
                      <a:gd name="connsiteY20" fmla="*/ 61183 h 90372"/>
                      <a:gd name="connsiteX21" fmla="*/ 1219 w 177393"/>
                      <a:gd name="connsiteY21" fmla="*/ 53929 h 90372"/>
                      <a:gd name="connsiteX22" fmla="*/ 1219 w 177393"/>
                      <a:gd name="connsiteY22" fmla="*/ 69992 h 90372"/>
                      <a:gd name="connsiteX23" fmla="*/ 19700 w 177393"/>
                      <a:gd name="connsiteY23" fmla="*/ 74137 h 90372"/>
                      <a:gd name="connsiteX24" fmla="*/ 40081 w 177393"/>
                      <a:gd name="connsiteY24" fmla="*/ 68437 h 90372"/>
                      <a:gd name="connsiteX25" fmla="*/ 45780 w 177393"/>
                      <a:gd name="connsiteY25" fmla="*/ 52720 h 90372"/>
                      <a:gd name="connsiteX26" fmla="*/ 41462 w 177393"/>
                      <a:gd name="connsiteY26" fmla="*/ 40629 h 90372"/>
                      <a:gd name="connsiteX27" fmla="*/ 27127 w 177393"/>
                      <a:gd name="connsiteY27" fmla="*/ 30784 h 90372"/>
                      <a:gd name="connsiteX28" fmla="*/ 117632 w 177393"/>
                      <a:gd name="connsiteY28" fmla="*/ 58247 h 90372"/>
                      <a:gd name="connsiteX29" fmla="*/ 123332 w 177393"/>
                      <a:gd name="connsiteY29" fmla="*/ 36484 h 90372"/>
                      <a:gd name="connsiteX30" fmla="*/ 117632 w 177393"/>
                      <a:gd name="connsiteY30" fmla="*/ 18176 h 90372"/>
                      <a:gd name="connsiteX31" fmla="*/ 105542 w 177393"/>
                      <a:gd name="connsiteY31" fmla="*/ 5222 h 90372"/>
                      <a:gd name="connsiteX32" fmla="*/ 88270 w 177393"/>
                      <a:gd name="connsiteY32" fmla="*/ 731 h 90372"/>
                      <a:gd name="connsiteX33" fmla="*/ 69616 w 177393"/>
                      <a:gd name="connsiteY33" fmla="*/ 5394 h 90372"/>
                      <a:gd name="connsiteX34" fmla="*/ 57007 w 177393"/>
                      <a:gd name="connsiteY34" fmla="*/ 18176 h 90372"/>
                      <a:gd name="connsiteX35" fmla="*/ 52517 w 177393"/>
                      <a:gd name="connsiteY35" fmla="*/ 37866 h 90372"/>
                      <a:gd name="connsiteX36" fmla="*/ 56662 w 177393"/>
                      <a:gd name="connsiteY36" fmla="*/ 55138 h 90372"/>
                      <a:gd name="connsiteX37" fmla="*/ 68579 w 177393"/>
                      <a:gd name="connsiteY37" fmla="*/ 67919 h 90372"/>
                      <a:gd name="connsiteX38" fmla="*/ 85851 w 177393"/>
                      <a:gd name="connsiteY38" fmla="*/ 73101 h 90372"/>
                      <a:gd name="connsiteX39" fmla="*/ 100705 w 177393"/>
                      <a:gd name="connsiteY39" fmla="*/ 90373 h 90372"/>
                      <a:gd name="connsiteX40" fmla="*/ 121605 w 177393"/>
                      <a:gd name="connsiteY40" fmla="*/ 90373 h 90372"/>
                      <a:gd name="connsiteX41" fmla="*/ 100360 w 177393"/>
                      <a:gd name="connsiteY41" fmla="*/ 71373 h 90372"/>
                      <a:gd name="connsiteX42" fmla="*/ 117632 w 177393"/>
                      <a:gd name="connsiteY42" fmla="*/ 58247 h 90372"/>
                      <a:gd name="connsiteX43" fmla="*/ 100360 w 177393"/>
                      <a:gd name="connsiteY43" fmla="*/ 53929 h 90372"/>
                      <a:gd name="connsiteX44" fmla="*/ 87233 w 177393"/>
                      <a:gd name="connsiteY44" fmla="*/ 59974 h 90372"/>
                      <a:gd name="connsiteX45" fmla="*/ 74107 w 177393"/>
                      <a:gd name="connsiteY45" fmla="*/ 53756 h 90372"/>
                      <a:gd name="connsiteX46" fmla="*/ 69098 w 177393"/>
                      <a:gd name="connsiteY46" fmla="*/ 36484 h 90372"/>
                      <a:gd name="connsiteX47" fmla="*/ 74107 w 177393"/>
                      <a:gd name="connsiteY47" fmla="*/ 19212 h 90372"/>
                      <a:gd name="connsiteX48" fmla="*/ 87579 w 177393"/>
                      <a:gd name="connsiteY48" fmla="*/ 12821 h 90372"/>
                      <a:gd name="connsiteX49" fmla="*/ 100533 w 177393"/>
                      <a:gd name="connsiteY49" fmla="*/ 19212 h 90372"/>
                      <a:gd name="connsiteX50" fmla="*/ 105196 w 177393"/>
                      <a:gd name="connsiteY50" fmla="*/ 36484 h 90372"/>
                      <a:gd name="connsiteX51" fmla="*/ 100360 w 177393"/>
                      <a:gd name="connsiteY51" fmla="*/ 53929 h 9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77393" h="90372">
                        <a:moveTo>
                          <a:pt x="150449" y="59628"/>
                        </a:moveTo>
                        <a:lnTo>
                          <a:pt x="150449" y="904"/>
                        </a:lnTo>
                        <a:lnTo>
                          <a:pt x="134904" y="904"/>
                        </a:lnTo>
                        <a:lnTo>
                          <a:pt x="134904" y="72237"/>
                        </a:lnTo>
                        <a:lnTo>
                          <a:pt x="177393" y="72237"/>
                        </a:lnTo>
                        <a:lnTo>
                          <a:pt x="177393" y="59628"/>
                        </a:lnTo>
                        <a:close/>
                        <a:moveTo>
                          <a:pt x="27127" y="30784"/>
                        </a:moveTo>
                        <a:cubicBezTo>
                          <a:pt x="23917" y="29494"/>
                          <a:pt x="20941" y="27685"/>
                          <a:pt x="18318" y="25430"/>
                        </a:cubicBezTo>
                        <a:cubicBezTo>
                          <a:pt x="16911" y="23942"/>
                          <a:pt x="16163" y="21949"/>
                          <a:pt x="16245" y="19903"/>
                        </a:cubicBezTo>
                        <a:cubicBezTo>
                          <a:pt x="16138" y="17840"/>
                          <a:pt x="17121" y="15873"/>
                          <a:pt x="18836" y="14721"/>
                        </a:cubicBezTo>
                        <a:cubicBezTo>
                          <a:pt x="20960" y="13251"/>
                          <a:pt x="23510" y="12523"/>
                          <a:pt x="26090" y="12649"/>
                        </a:cubicBezTo>
                        <a:cubicBezTo>
                          <a:pt x="32242" y="12372"/>
                          <a:pt x="38313" y="14133"/>
                          <a:pt x="43362" y="17658"/>
                        </a:cubicBezTo>
                        <a:lnTo>
                          <a:pt x="43362" y="2804"/>
                        </a:lnTo>
                        <a:cubicBezTo>
                          <a:pt x="37844" y="750"/>
                          <a:pt x="31974" y="-189"/>
                          <a:pt x="26090" y="40"/>
                        </a:cubicBezTo>
                        <a:cubicBezTo>
                          <a:pt x="19314" y="-321"/>
                          <a:pt x="12633" y="1763"/>
                          <a:pt x="7264" y="5913"/>
                        </a:cubicBezTo>
                        <a:cubicBezTo>
                          <a:pt x="2516" y="9573"/>
                          <a:pt x="-183" y="15293"/>
                          <a:pt x="10" y="21285"/>
                        </a:cubicBezTo>
                        <a:cubicBezTo>
                          <a:pt x="10" y="30093"/>
                          <a:pt x="5537" y="37002"/>
                          <a:pt x="17282" y="42184"/>
                        </a:cubicBezTo>
                        <a:cubicBezTo>
                          <a:pt x="21096" y="43802"/>
                          <a:pt x="24694" y="45890"/>
                          <a:pt x="27990" y="48402"/>
                        </a:cubicBezTo>
                        <a:cubicBezTo>
                          <a:pt x="29625" y="49773"/>
                          <a:pt x="30572" y="51796"/>
                          <a:pt x="30581" y="53929"/>
                        </a:cubicBezTo>
                        <a:cubicBezTo>
                          <a:pt x="30582" y="56057"/>
                          <a:pt x="29552" y="58052"/>
                          <a:pt x="27818" y="59283"/>
                        </a:cubicBezTo>
                        <a:cubicBezTo>
                          <a:pt x="25467" y="60660"/>
                          <a:pt x="22766" y="61319"/>
                          <a:pt x="20045" y="61183"/>
                        </a:cubicBezTo>
                        <a:cubicBezTo>
                          <a:pt x="13098" y="61126"/>
                          <a:pt x="6408" y="58547"/>
                          <a:pt x="1219" y="53929"/>
                        </a:cubicBezTo>
                        <a:lnTo>
                          <a:pt x="1219" y="69992"/>
                        </a:lnTo>
                        <a:cubicBezTo>
                          <a:pt x="6923" y="72933"/>
                          <a:pt x="13286" y="74360"/>
                          <a:pt x="19700" y="74137"/>
                        </a:cubicBezTo>
                        <a:cubicBezTo>
                          <a:pt x="26939" y="74567"/>
                          <a:pt x="34114" y="72560"/>
                          <a:pt x="40081" y="68437"/>
                        </a:cubicBezTo>
                        <a:cubicBezTo>
                          <a:pt x="44354" y="64390"/>
                          <a:pt x="46466" y="58565"/>
                          <a:pt x="45780" y="52720"/>
                        </a:cubicBezTo>
                        <a:cubicBezTo>
                          <a:pt x="45864" y="48298"/>
                          <a:pt x="44328" y="43997"/>
                          <a:pt x="41462" y="40629"/>
                        </a:cubicBezTo>
                        <a:cubicBezTo>
                          <a:pt x="37427" y="36379"/>
                          <a:pt x="32543" y="33025"/>
                          <a:pt x="27127" y="30784"/>
                        </a:cubicBezTo>
                        <a:close/>
                        <a:moveTo>
                          <a:pt x="117632" y="58247"/>
                        </a:moveTo>
                        <a:cubicBezTo>
                          <a:pt x="121553" y="51678"/>
                          <a:pt x="123530" y="44132"/>
                          <a:pt x="123332" y="36484"/>
                        </a:cubicBezTo>
                        <a:cubicBezTo>
                          <a:pt x="122941" y="30010"/>
                          <a:pt x="120986" y="23727"/>
                          <a:pt x="117632" y="18176"/>
                        </a:cubicBezTo>
                        <a:cubicBezTo>
                          <a:pt x="114936" y="12782"/>
                          <a:pt x="110737" y="8283"/>
                          <a:pt x="105542" y="5222"/>
                        </a:cubicBezTo>
                        <a:cubicBezTo>
                          <a:pt x="100277" y="2238"/>
                          <a:pt x="94321" y="689"/>
                          <a:pt x="88270" y="731"/>
                        </a:cubicBezTo>
                        <a:cubicBezTo>
                          <a:pt x="81746" y="588"/>
                          <a:pt x="75304" y="2198"/>
                          <a:pt x="69616" y="5394"/>
                        </a:cubicBezTo>
                        <a:cubicBezTo>
                          <a:pt x="64284" y="8370"/>
                          <a:pt x="59910" y="12804"/>
                          <a:pt x="57007" y="18176"/>
                        </a:cubicBezTo>
                        <a:cubicBezTo>
                          <a:pt x="53950" y="24283"/>
                          <a:pt x="52409" y="31037"/>
                          <a:pt x="52517" y="37866"/>
                        </a:cubicBezTo>
                        <a:cubicBezTo>
                          <a:pt x="52553" y="43864"/>
                          <a:pt x="53971" y="49775"/>
                          <a:pt x="56662" y="55138"/>
                        </a:cubicBezTo>
                        <a:cubicBezTo>
                          <a:pt x="59298" y="60473"/>
                          <a:pt x="63442" y="64917"/>
                          <a:pt x="68579" y="67919"/>
                        </a:cubicBezTo>
                        <a:cubicBezTo>
                          <a:pt x="73796" y="71101"/>
                          <a:pt x="79745" y="72885"/>
                          <a:pt x="85851" y="73101"/>
                        </a:cubicBezTo>
                        <a:lnTo>
                          <a:pt x="100705" y="90373"/>
                        </a:lnTo>
                        <a:lnTo>
                          <a:pt x="121605" y="90373"/>
                        </a:lnTo>
                        <a:lnTo>
                          <a:pt x="100360" y="71373"/>
                        </a:lnTo>
                        <a:cubicBezTo>
                          <a:pt x="107514" y="69228"/>
                          <a:pt x="113649" y="64565"/>
                          <a:pt x="117632" y="58247"/>
                        </a:cubicBezTo>
                        <a:close/>
                        <a:moveTo>
                          <a:pt x="100360" y="53929"/>
                        </a:moveTo>
                        <a:cubicBezTo>
                          <a:pt x="97172" y="57887"/>
                          <a:pt x="92314" y="60124"/>
                          <a:pt x="87233" y="59974"/>
                        </a:cubicBezTo>
                        <a:cubicBezTo>
                          <a:pt x="82111" y="60140"/>
                          <a:pt x="77223" y="57824"/>
                          <a:pt x="74107" y="53756"/>
                        </a:cubicBezTo>
                        <a:cubicBezTo>
                          <a:pt x="70456" y="48768"/>
                          <a:pt x="68682" y="42652"/>
                          <a:pt x="69098" y="36484"/>
                        </a:cubicBezTo>
                        <a:cubicBezTo>
                          <a:pt x="68697" y="30318"/>
                          <a:pt x="70469" y="24207"/>
                          <a:pt x="74107" y="19212"/>
                        </a:cubicBezTo>
                        <a:cubicBezTo>
                          <a:pt x="77399" y="15153"/>
                          <a:pt x="82352" y="12804"/>
                          <a:pt x="87579" y="12821"/>
                        </a:cubicBezTo>
                        <a:cubicBezTo>
                          <a:pt x="92705" y="12600"/>
                          <a:pt x="97589" y="15010"/>
                          <a:pt x="100533" y="19212"/>
                        </a:cubicBezTo>
                        <a:cubicBezTo>
                          <a:pt x="103935" y="24304"/>
                          <a:pt x="105574" y="30371"/>
                          <a:pt x="105196" y="36484"/>
                        </a:cubicBezTo>
                        <a:cubicBezTo>
                          <a:pt x="105799" y="42697"/>
                          <a:pt x="104075" y="48913"/>
                          <a:pt x="100360" y="53929"/>
                        </a:cubicBezTo>
                        <a:close/>
                      </a:path>
                    </a:pathLst>
                  </a:custGeom>
                  <a:solidFill>
                    <a:schemeClr val="bg1"/>
                  </a:solidFill>
                  <a:ln w="16933" cap="flat">
                    <a:noFill/>
                    <a:prstDash val="solid"/>
                    <a:miter/>
                  </a:ln>
                </p:spPr>
                <p:txBody>
                  <a:bodyPr rtlCol="0" anchor="ctr"/>
                  <a:lstStyle/>
                  <a:p>
                    <a:endParaRPr lang="en-IN"/>
                  </a:p>
                </p:txBody>
              </p:sp>
            </p:grpSp>
          </p:grpSp>
        </p:grpSp>
        <p:grpSp>
          <p:nvGrpSpPr>
            <p:cNvPr id="131" name="Group 130">
              <a:extLst>
                <a:ext uri="{FF2B5EF4-FFF2-40B4-BE49-F238E27FC236}">
                  <a16:creationId xmlns:a16="http://schemas.microsoft.com/office/drawing/2014/main" id="{8AEDA3EC-300A-4E0A-BCF5-F5AF3506CBEB}"/>
                </a:ext>
              </a:extLst>
            </p:cNvPr>
            <p:cNvGrpSpPr/>
            <p:nvPr/>
          </p:nvGrpSpPr>
          <p:grpSpPr>
            <a:xfrm>
              <a:off x="8536499" y="4108765"/>
              <a:ext cx="537006" cy="786492"/>
              <a:chOff x="8551489" y="4004377"/>
              <a:chExt cx="537006" cy="786492"/>
            </a:xfrm>
          </p:grpSpPr>
          <p:sp>
            <p:nvSpPr>
              <p:cNvPr id="177" name="TextBox 176">
                <a:extLst>
                  <a:ext uri="{FF2B5EF4-FFF2-40B4-BE49-F238E27FC236}">
                    <a16:creationId xmlns:a16="http://schemas.microsoft.com/office/drawing/2014/main" id="{9087C656-708B-43E7-8E77-B673287CF93B}"/>
                  </a:ext>
                </a:extLst>
              </p:cNvPr>
              <p:cNvSpPr txBox="1"/>
              <p:nvPr/>
            </p:nvSpPr>
            <p:spPr>
              <a:xfrm>
                <a:off x="8551489" y="4004377"/>
                <a:ext cx="537006"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Storage</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Accounts</a:t>
                </a:r>
                <a:endParaRPr kumimoji="0" lang="en-US" sz="800" b="0" i="1" u="none" strike="noStrike" kern="1200" cap="none" spc="0" normalizeH="0" baseline="0" noProof="0" dirty="0">
                  <a:ln>
                    <a:noFill/>
                  </a:ln>
                  <a:effectLst/>
                  <a:uLnTx/>
                  <a:uFillTx/>
                  <a:latin typeface="Segoe UI Semibold"/>
                  <a:ea typeface="+mn-ea"/>
                  <a:cs typeface="+mn-cs"/>
                </a:endParaRPr>
              </a:p>
            </p:txBody>
          </p:sp>
          <p:grpSp>
            <p:nvGrpSpPr>
              <p:cNvPr id="178" name="Group 177">
                <a:extLst>
                  <a:ext uri="{FF2B5EF4-FFF2-40B4-BE49-F238E27FC236}">
                    <a16:creationId xmlns:a16="http://schemas.microsoft.com/office/drawing/2014/main" id="{37C695ED-88AC-42F7-9731-5C1BC30C34CE}"/>
                  </a:ext>
                </a:extLst>
              </p:cNvPr>
              <p:cNvGrpSpPr/>
              <p:nvPr/>
            </p:nvGrpSpPr>
            <p:grpSpPr>
              <a:xfrm>
                <a:off x="8591392" y="4333669"/>
                <a:ext cx="457200" cy="457200"/>
                <a:chOff x="8591392" y="4333669"/>
                <a:chExt cx="457200" cy="457200"/>
              </a:xfrm>
            </p:grpSpPr>
            <p:sp>
              <p:nvSpPr>
                <p:cNvPr id="179" name="Rectangle: Rounded Corners 178">
                  <a:extLst>
                    <a:ext uri="{FF2B5EF4-FFF2-40B4-BE49-F238E27FC236}">
                      <a16:creationId xmlns:a16="http://schemas.microsoft.com/office/drawing/2014/main" id="{2595E749-DE21-4F14-B993-06709E1E3F19}"/>
                    </a:ext>
                  </a:extLst>
                </p:cNvPr>
                <p:cNvSpPr/>
                <p:nvPr/>
              </p:nvSpPr>
              <p:spPr bwMode="auto">
                <a:xfrm>
                  <a:off x="8591392" y="4333669"/>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180" name="Group 179">
                  <a:extLst>
                    <a:ext uri="{FF2B5EF4-FFF2-40B4-BE49-F238E27FC236}">
                      <a16:creationId xmlns:a16="http://schemas.microsoft.com/office/drawing/2014/main" id="{D3DD9DFB-2033-44A4-BBB2-6EF840B5E8F2}"/>
                    </a:ext>
                  </a:extLst>
                </p:cNvPr>
                <p:cNvGrpSpPr/>
                <p:nvPr/>
              </p:nvGrpSpPr>
              <p:grpSpPr>
                <a:xfrm>
                  <a:off x="8673180" y="4444301"/>
                  <a:ext cx="293624" cy="236107"/>
                  <a:chOff x="8673180" y="4444301"/>
                  <a:chExt cx="293624" cy="236107"/>
                </a:xfrm>
              </p:grpSpPr>
              <p:sp>
                <p:nvSpPr>
                  <p:cNvPr id="181" name="Freeform: Shape 180">
                    <a:extLst>
                      <a:ext uri="{FF2B5EF4-FFF2-40B4-BE49-F238E27FC236}">
                        <a16:creationId xmlns:a16="http://schemas.microsoft.com/office/drawing/2014/main" id="{175EE7D1-ED01-41A9-9650-900E64DC87DF}"/>
                      </a:ext>
                    </a:extLst>
                  </p:cNvPr>
                  <p:cNvSpPr/>
                  <p:nvPr/>
                </p:nvSpPr>
                <p:spPr>
                  <a:xfrm>
                    <a:off x="8673180" y="4506825"/>
                    <a:ext cx="293624" cy="173583"/>
                  </a:xfrm>
                  <a:custGeom>
                    <a:avLst/>
                    <a:gdLst>
                      <a:gd name="connsiteX0" fmla="*/ 0 w 293624"/>
                      <a:gd name="connsiteY0" fmla="*/ 0 h 173583"/>
                      <a:gd name="connsiteX1" fmla="*/ 293624 w 293624"/>
                      <a:gd name="connsiteY1" fmla="*/ 0 h 173583"/>
                      <a:gd name="connsiteX2" fmla="*/ 293624 w 293624"/>
                      <a:gd name="connsiteY2" fmla="*/ 0 h 173583"/>
                      <a:gd name="connsiteX3" fmla="*/ 293624 w 293624"/>
                      <a:gd name="connsiteY3" fmla="*/ 163739 h 173583"/>
                      <a:gd name="connsiteX4" fmla="*/ 283779 w 293624"/>
                      <a:gd name="connsiteY4" fmla="*/ 173584 h 173583"/>
                      <a:gd name="connsiteX5" fmla="*/ 9845 w 293624"/>
                      <a:gd name="connsiteY5" fmla="*/ 173584 h 173583"/>
                      <a:gd name="connsiteX6" fmla="*/ 0 w 293624"/>
                      <a:gd name="connsiteY6" fmla="*/ 163739 h 173583"/>
                      <a:gd name="connsiteX7" fmla="*/ 0 w 293624"/>
                      <a:gd name="connsiteY7" fmla="*/ 0 h 173583"/>
                      <a:gd name="connsiteX8" fmla="*/ 0 w 293624"/>
                      <a:gd name="connsiteY8" fmla="*/ 0 h 17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624" h="173583">
                        <a:moveTo>
                          <a:pt x="0" y="0"/>
                        </a:moveTo>
                        <a:lnTo>
                          <a:pt x="293624" y="0"/>
                        </a:lnTo>
                        <a:lnTo>
                          <a:pt x="293624" y="0"/>
                        </a:lnTo>
                        <a:lnTo>
                          <a:pt x="293624" y="163739"/>
                        </a:lnTo>
                        <a:cubicBezTo>
                          <a:pt x="293624" y="169176"/>
                          <a:pt x="289216" y="173584"/>
                          <a:pt x="283779" y="173584"/>
                        </a:cubicBezTo>
                        <a:lnTo>
                          <a:pt x="9845" y="173584"/>
                        </a:lnTo>
                        <a:cubicBezTo>
                          <a:pt x="4408" y="173584"/>
                          <a:pt x="0" y="169176"/>
                          <a:pt x="0" y="163739"/>
                        </a:cubicBezTo>
                        <a:lnTo>
                          <a:pt x="0" y="0"/>
                        </a:lnTo>
                        <a:lnTo>
                          <a:pt x="0" y="0"/>
                        </a:lnTo>
                        <a:close/>
                      </a:path>
                    </a:pathLst>
                  </a:custGeom>
                  <a:solidFill>
                    <a:schemeClr val="tx2"/>
                  </a:solidFill>
                  <a:ln w="16933"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C146EDEE-AB76-4D14-89EC-3BE584AF3E32}"/>
                      </a:ext>
                    </a:extLst>
                  </p:cNvPr>
                  <p:cNvSpPr/>
                  <p:nvPr/>
                </p:nvSpPr>
                <p:spPr>
                  <a:xfrm>
                    <a:off x="8673180" y="4444301"/>
                    <a:ext cx="293624" cy="62524"/>
                  </a:xfrm>
                  <a:custGeom>
                    <a:avLst/>
                    <a:gdLst>
                      <a:gd name="connsiteX0" fmla="*/ 9845 w 293624"/>
                      <a:gd name="connsiteY0" fmla="*/ 0 h 62524"/>
                      <a:gd name="connsiteX1" fmla="*/ 283779 w 293624"/>
                      <a:gd name="connsiteY1" fmla="*/ 0 h 62524"/>
                      <a:gd name="connsiteX2" fmla="*/ 293624 w 293624"/>
                      <a:gd name="connsiteY2" fmla="*/ 9845 h 62524"/>
                      <a:gd name="connsiteX3" fmla="*/ 293624 w 293624"/>
                      <a:gd name="connsiteY3" fmla="*/ 62525 h 62524"/>
                      <a:gd name="connsiteX4" fmla="*/ 293624 w 293624"/>
                      <a:gd name="connsiteY4" fmla="*/ 62525 h 62524"/>
                      <a:gd name="connsiteX5" fmla="*/ 0 w 293624"/>
                      <a:gd name="connsiteY5" fmla="*/ 62525 h 62524"/>
                      <a:gd name="connsiteX6" fmla="*/ 0 w 293624"/>
                      <a:gd name="connsiteY6" fmla="*/ 62525 h 62524"/>
                      <a:gd name="connsiteX7" fmla="*/ 0 w 293624"/>
                      <a:gd name="connsiteY7" fmla="*/ 9672 h 62524"/>
                      <a:gd name="connsiteX8" fmla="*/ 9845 w 293624"/>
                      <a:gd name="connsiteY8" fmla="*/ 0 h 6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624" h="62524">
                        <a:moveTo>
                          <a:pt x="9845" y="0"/>
                        </a:moveTo>
                        <a:lnTo>
                          <a:pt x="283779" y="0"/>
                        </a:lnTo>
                        <a:cubicBezTo>
                          <a:pt x="289216" y="0"/>
                          <a:pt x="293624" y="4408"/>
                          <a:pt x="293624" y="9845"/>
                        </a:cubicBezTo>
                        <a:lnTo>
                          <a:pt x="293624" y="62525"/>
                        </a:lnTo>
                        <a:lnTo>
                          <a:pt x="293624" y="62525"/>
                        </a:lnTo>
                        <a:lnTo>
                          <a:pt x="0" y="62525"/>
                        </a:lnTo>
                        <a:lnTo>
                          <a:pt x="0" y="62525"/>
                        </a:lnTo>
                        <a:lnTo>
                          <a:pt x="0" y="9672"/>
                        </a:lnTo>
                        <a:cubicBezTo>
                          <a:pt x="94" y="4303"/>
                          <a:pt x="4475" y="-1"/>
                          <a:pt x="9845" y="0"/>
                        </a:cubicBezTo>
                        <a:close/>
                      </a:path>
                    </a:pathLst>
                  </a:custGeom>
                  <a:solidFill>
                    <a:schemeClr val="tx2"/>
                  </a:solidFill>
                  <a:ln w="16933"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CFD0BA5A-D75E-47EF-AC5D-3E82E05FA361}"/>
                      </a:ext>
                    </a:extLst>
                  </p:cNvPr>
                  <p:cNvSpPr/>
                  <p:nvPr/>
                </p:nvSpPr>
                <p:spPr>
                  <a:xfrm>
                    <a:off x="8708587" y="4525825"/>
                    <a:ext cx="222636" cy="33507"/>
                  </a:xfrm>
                  <a:custGeom>
                    <a:avLst/>
                    <a:gdLst>
                      <a:gd name="connsiteX0" fmla="*/ 4491 w 222636"/>
                      <a:gd name="connsiteY0" fmla="*/ 0 h 33507"/>
                      <a:gd name="connsiteX1" fmla="*/ 218145 w 222636"/>
                      <a:gd name="connsiteY1" fmla="*/ 0 h 33507"/>
                      <a:gd name="connsiteX2" fmla="*/ 222636 w 222636"/>
                      <a:gd name="connsiteY2" fmla="*/ 4663 h 33507"/>
                      <a:gd name="connsiteX3" fmla="*/ 222636 w 222636"/>
                      <a:gd name="connsiteY3" fmla="*/ 28844 h 33507"/>
                      <a:gd name="connsiteX4" fmla="*/ 218145 w 222636"/>
                      <a:gd name="connsiteY4" fmla="*/ 33508 h 33507"/>
                      <a:gd name="connsiteX5" fmla="*/ 4491 w 222636"/>
                      <a:gd name="connsiteY5" fmla="*/ 33508 h 33507"/>
                      <a:gd name="connsiteX6" fmla="*/ 0 w 222636"/>
                      <a:gd name="connsiteY6" fmla="*/ 28844 h 33507"/>
                      <a:gd name="connsiteX7" fmla="*/ 0 w 222636"/>
                      <a:gd name="connsiteY7" fmla="*/ 4663 h 33507"/>
                      <a:gd name="connsiteX8" fmla="*/ 4491 w 222636"/>
                      <a:gd name="connsiteY8" fmla="*/ 0 h 3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6" h="33507">
                        <a:moveTo>
                          <a:pt x="4491" y="0"/>
                        </a:moveTo>
                        <a:lnTo>
                          <a:pt x="218145" y="0"/>
                        </a:lnTo>
                        <a:cubicBezTo>
                          <a:pt x="220653" y="93"/>
                          <a:pt x="222638" y="2154"/>
                          <a:pt x="222636" y="4663"/>
                        </a:cubicBezTo>
                        <a:lnTo>
                          <a:pt x="222636" y="28844"/>
                        </a:lnTo>
                        <a:cubicBezTo>
                          <a:pt x="222638" y="31354"/>
                          <a:pt x="220653" y="33415"/>
                          <a:pt x="218145" y="33508"/>
                        </a:cubicBezTo>
                        <a:lnTo>
                          <a:pt x="4491" y="33508"/>
                        </a:lnTo>
                        <a:cubicBezTo>
                          <a:pt x="1983" y="33415"/>
                          <a:pt x="-2" y="31354"/>
                          <a:pt x="0" y="28844"/>
                        </a:cubicBezTo>
                        <a:lnTo>
                          <a:pt x="0" y="4663"/>
                        </a:lnTo>
                        <a:cubicBezTo>
                          <a:pt x="-2" y="2154"/>
                          <a:pt x="1983" y="93"/>
                          <a:pt x="4491" y="0"/>
                        </a:cubicBezTo>
                        <a:close/>
                      </a:path>
                    </a:pathLst>
                  </a:custGeom>
                  <a:solidFill>
                    <a:schemeClr val="bg1"/>
                  </a:solidFill>
                  <a:ln w="16933"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F08801CC-E3CE-4A77-90A6-6DB2760A42BB}"/>
                      </a:ext>
                    </a:extLst>
                  </p:cNvPr>
                  <p:cNvSpPr/>
                  <p:nvPr/>
                </p:nvSpPr>
                <p:spPr>
                  <a:xfrm>
                    <a:off x="8708678" y="4574013"/>
                    <a:ext cx="222717" cy="33680"/>
                  </a:xfrm>
                  <a:custGeom>
                    <a:avLst/>
                    <a:gdLst>
                      <a:gd name="connsiteX0" fmla="*/ 4572 w 222717"/>
                      <a:gd name="connsiteY0" fmla="*/ 0 h 33680"/>
                      <a:gd name="connsiteX1" fmla="*/ 218227 w 222717"/>
                      <a:gd name="connsiteY1" fmla="*/ 0 h 33680"/>
                      <a:gd name="connsiteX2" fmla="*/ 222718 w 222717"/>
                      <a:gd name="connsiteY2" fmla="*/ 4663 h 33680"/>
                      <a:gd name="connsiteX3" fmla="*/ 222718 w 222717"/>
                      <a:gd name="connsiteY3" fmla="*/ 29017 h 33680"/>
                      <a:gd name="connsiteX4" fmla="*/ 218227 w 222717"/>
                      <a:gd name="connsiteY4" fmla="*/ 33680 h 33680"/>
                      <a:gd name="connsiteX5" fmla="*/ 4572 w 222717"/>
                      <a:gd name="connsiteY5" fmla="*/ 33680 h 33680"/>
                      <a:gd name="connsiteX6" fmla="*/ 82 w 222717"/>
                      <a:gd name="connsiteY6" fmla="*/ 29017 h 33680"/>
                      <a:gd name="connsiteX7" fmla="*/ 82 w 222717"/>
                      <a:gd name="connsiteY7" fmla="*/ 5527 h 33680"/>
                      <a:gd name="connsiteX8" fmla="*/ 3800 w 222717"/>
                      <a:gd name="connsiteY8" fmla="*/ 80 h 33680"/>
                      <a:gd name="connsiteX9" fmla="*/ 4572 w 222717"/>
                      <a:gd name="connsiteY9" fmla="*/ 0 h 3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717" h="33680">
                        <a:moveTo>
                          <a:pt x="4572" y="0"/>
                        </a:moveTo>
                        <a:lnTo>
                          <a:pt x="218227" y="0"/>
                        </a:lnTo>
                        <a:cubicBezTo>
                          <a:pt x="220735" y="93"/>
                          <a:pt x="222719" y="2154"/>
                          <a:pt x="222718" y="4663"/>
                        </a:cubicBezTo>
                        <a:lnTo>
                          <a:pt x="222718" y="29017"/>
                        </a:lnTo>
                        <a:cubicBezTo>
                          <a:pt x="222719" y="31527"/>
                          <a:pt x="220735" y="33587"/>
                          <a:pt x="218227" y="33680"/>
                        </a:cubicBezTo>
                        <a:lnTo>
                          <a:pt x="4572" y="33680"/>
                        </a:lnTo>
                        <a:cubicBezTo>
                          <a:pt x="2064" y="33587"/>
                          <a:pt x="80" y="31527"/>
                          <a:pt x="82" y="29017"/>
                        </a:cubicBezTo>
                        <a:lnTo>
                          <a:pt x="82" y="5527"/>
                        </a:lnTo>
                        <a:cubicBezTo>
                          <a:pt x="-396" y="2996"/>
                          <a:pt x="1269" y="557"/>
                          <a:pt x="3800" y="80"/>
                        </a:cubicBezTo>
                        <a:cubicBezTo>
                          <a:pt x="4055" y="32"/>
                          <a:pt x="4313" y="5"/>
                          <a:pt x="4572" y="0"/>
                        </a:cubicBezTo>
                        <a:close/>
                      </a:path>
                    </a:pathLst>
                  </a:custGeom>
                  <a:solidFill>
                    <a:schemeClr val="bg1"/>
                  </a:solidFill>
                  <a:ln w="16933"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A86EAFC0-2B92-413E-83E0-75A82F2C6C14}"/>
                      </a:ext>
                    </a:extLst>
                  </p:cNvPr>
                  <p:cNvSpPr/>
                  <p:nvPr/>
                </p:nvSpPr>
                <p:spPr>
                  <a:xfrm>
                    <a:off x="8708760" y="4622721"/>
                    <a:ext cx="222636" cy="33680"/>
                  </a:xfrm>
                  <a:custGeom>
                    <a:avLst/>
                    <a:gdLst>
                      <a:gd name="connsiteX0" fmla="*/ 4491 w 222636"/>
                      <a:gd name="connsiteY0" fmla="*/ 0 h 33680"/>
                      <a:gd name="connsiteX1" fmla="*/ 218145 w 222636"/>
                      <a:gd name="connsiteY1" fmla="*/ 0 h 33680"/>
                      <a:gd name="connsiteX2" fmla="*/ 222636 w 222636"/>
                      <a:gd name="connsiteY2" fmla="*/ 4663 h 33680"/>
                      <a:gd name="connsiteX3" fmla="*/ 222636 w 222636"/>
                      <a:gd name="connsiteY3" fmla="*/ 29017 h 33680"/>
                      <a:gd name="connsiteX4" fmla="*/ 218145 w 222636"/>
                      <a:gd name="connsiteY4" fmla="*/ 33680 h 33680"/>
                      <a:gd name="connsiteX5" fmla="*/ 4491 w 222636"/>
                      <a:gd name="connsiteY5" fmla="*/ 33680 h 33680"/>
                      <a:gd name="connsiteX6" fmla="*/ 0 w 222636"/>
                      <a:gd name="connsiteY6" fmla="*/ 29017 h 33680"/>
                      <a:gd name="connsiteX7" fmla="*/ 0 w 222636"/>
                      <a:gd name="connsiteY7" fmla="*/ 4663 h 33680"/>
                      <a:gd name="connsiteX8" fmla="*/ 4491 w 222636"/>
                      <a:gd name="connsiteY8" fmla="*/ 0 h 3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6" h="33680">
                        <a:moveTo>
                          <a:pt x="4491" y="0"/>
                        </a:moveTo>
                        <a:lnTo>
                          <a:pt x="218145" y="0"/>
                        </a:lnTo>
                        <a:cubicBezTo>
                          <a:pt x="220653" y="93"/>
                          <a:pt x="222638" y="2154"/>
                          <a:pt x="222636" y="4663"/>
                        </a:cubicBezTo>
                        <a:lnTo>
                          <a:pt x="222636" y="29017"/>
                        </a:lnTo>
                        <a:cubicBezTo>
                          <a:pt x="222638" y="31527"/>
                          <a:pt x="220653" y="33587"/>
                          <a:pt x="218145" y="33680"/>
                        </a:cubicBezTo>
                        <a:lnTo>
                          <a:pt x="4491" y="33680"/>
                        </a:lnTo>
                        <a:cubicBezTo>
                          <a:pt x="1983" y="33587"/>
                          <a:pt x="-2" y="31527"/>
                          <a:pt x="0" y="29017"/>
                        </a:cubicBezTo>
                        <a:lnTo>
                          <a:pt x="0" y="4663"/>
                        </a:lnTo>
                        <a:cubicBezTo>
                          <a:pt x="-2" y="2154"/>
                          <a:pt x="1983" y="93"/>
                          <a:pt x="4491" y="0"/>
                        </a:cubicBezTo>
                        <a:close/>
                      </a:path>
                    </a:pathLst>
                  </a:custGeom>
                  <a:solidFill>
                    <a:schemeClr val="bg1"/>
                  </a:solidFill>
                  <a:ln w="16933" cap="flat">
                    <a:noFill/>
                    <a:prstDash val="solid"/>
                    <a:miter/>
                  </a:ln>
                </p:spPr>
                <p:txBody>
                  <a:bodyPr rtlCol="0" anchor="ctr"/>
                  <a:lstStyle/>
                  <a:p>
                    <a:endParaRPr lang="en-IN"/>
                  </a:p>
                </p:txBody>
              </p:sp>
            </p:grpSp>
          </p:grpSp>
        </p:grpSp>
        <p:grpSp>
          <p:nvGrpSpPr>
            <p:cNvPr id="132" name="Group 131">
              <a:extLst>
                <a:ext uri="{FF2B5EF4-FFF2-40B4-BE49-F238E27FC236}">
                  <a16:creationId xmlns:a16="http://schemas.microsoft.com/office/drawing/2014/main" id="{0554CDED-485B-4C30-B9B8-0B98C15CD651}"/>
                </a:ext>
              </a:extLst>
            </p:cNvPr>
            <p:cNvGrpSpPr/>
            <p:nvPr/>
          </p:nvGrpSpPr>
          <p:grpSpPr>
            <a:xfrm>
              <a:off x="8576402" y="3194650"/>
              <a:ext cx="457200" cy="786492"/>
              <a:chOff x="8591392" y="3149680"/>
              <a:chExt cx="457200" cy="786492"/>
            </a:xfrm>
          </p:grpSpPr>
          <p:sp>
            <p:nvSpPr>
              <p:cNvPr id="168" name="TextBox 167">
                <a:extLst>
                  <a:ext uri="{FF2B5EF4-FFF2-40B4-BE49-F238E27FC236}">
                    <a16:creationId xmlns:a16="http://schemas.microsoft.com/office/drawing/2014/main" id="{21FBE509-DA54-4B31-B9D1-C683BFD7E743}"/>
                  </a:ext>
                </a:extLst>
              </p:cNvPr>
              <p:cNvSpPr txBox="1"/>
              <p:nvPr/>
            </p:nvSpPr>
            <p:spPr>
              <a:xfrm>
                <a:off x="8611602" y="3149680"/>
                <a:ext cx="416781"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App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Service</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169" name="Group 168">
                <a:extLst>
                  <a:ext uri="{FF2B5EF4-FFF2-40B4-BE49-F238E27FC236}">
                    <a16:creationId xmlns:a16="http://schemas.microsoft.com/office/drawing/2014/main" id="{879E5FD4-939B-45C7-95C3-B1FED164584D}"/>
                  </a:ext>
                </a:extLst>
              </p:cNvPr>
              <p:cNvGrpSpPr/>
              <p:nvPr/>
            </p:nvGrpSpPr>
            <p:grpSpPr>
              <a:xfrm>
                <a:off x="8591392" y="3478972"/>
                <a:ext cx="457200" cy="457200"/>
                <a:chOff x="8591392" y="3478972"/>
                <a:chExt cx="457200" cy="457200"/>
              </a:xfrm>
            </p:grpSpPr>
            <p:sp>
              <p:nvSpPr>
                <p:cNvPr id="170" name="Rectangle: Rounded Corners 169">
                  <a:extLst>
                    <a:ext uri="{FF2B5EF4-FFF2-40B4-BE49-F238E27FC236}">
                      <a16:creationId xmlns:a16="http://schemas.microsoft.com/office/drawing/2014/main" id="{715B4291-5BD2-452D-9054-E28C48A669C4}"/>
                    </a:ext>
                  </a:extLst>
                </p:cNvPr>
                <p:cNvSpPr/>
                <p:nvPr/>
              </p:nvSpPr>
              <p:spPr bwMode="auto">
                <a:xfrm>
                  <a:off x="8591392" y="3478972"/>
                  <a:ext cx="457200" cy="45720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171" name="Group 170">
                  <a:extLst>
                    <a:ext uri="{FF2B5EF4-FFF2-40B4-BE49-F238E27FC236}">
                      <a16:creationId xmlns:a16="http://schemas.microsoft.com/office/drawing/2014/main" id="{5A28B840-49CE-4196-BFDA-8D3796364D7E}"/>
                    </a:ext>
                  </a:extLst>
                </p:cNvPr>
                <p:cNvGrpSpPr/>
                <p:nvPr/>
              </p:nvGrpSpPr>
              <p:grpSpPr>
                <a:xfrm>
                  <a:off x="8681815" y="3570777"/>
                  <a:ext cx="276352" cy="276352"/>
                  <a:chOff x="8681815" y="3570777"/>
                  <a:chExt cx="276352" cy="276352"/>
                </a:xfrm>
              </p:grpSpPr>
              <p:sp>
                <p:nvSpPr>
                  <p:cNvPr id="172" name="Freeform: Shape 171">
                    <a:extLst>
                      <a:ext uri="{FF2B5EF4-FFF2-40B4-BE49-F238E27FC236}">
                        <a16:creationId xmlns:a16="http://schemas.microsoft.com/office/drawing/2014/main" id="{B6FB6A6B-FFD2-4197-B484-AA5F2898BC2C}"/>
                      </a:ext>
                    </a:extLst>
                  </p:cNvPr>
                  <p:cNvSpPr/>
                  <p:nvPr/>
                </p:nvSpPr>
                <p:spPr>
                  <a:xfrm>
                    <a:off x="8681815" y="3570777"/>
                    <a:ext cx="130749" cy="131439"/>
                  </a:xfrm>
                  <a:custGeom>
                    <a:avLst/>
                    <a:gdLst>
                      <a:gd name="connsiteX0" fmla="*/ 130749 w 130749"/>
                      <a:gd name="connsiteY0" fmla="*/ 131440 h 131439"/>
                      <a:gd name="connsiteX1" fmla="*/ 0 w 130749"/>
                      <a:gd name="connsiteY1" fmla="*/ 131440 h 131439"/>
                      <a:gd name="connsiteX2" fmla="*/ 0 w 130749"/>
                      <a:gd name="connsiteY2" fmla="*/ 18999 h 131439"/>
                      <a:gd name="connsiteX3" fmla="*/ 18826 w 130749"/>
                      <a:gd name="connsiteY3" fmla="*/ 0 h 131439"/>
                      <a:gd name="connsiteX4" fmla="*/ 130749 w 130749"/>
                      <a:gd name="connsiteY4" fmla="*/ 0 h 131439"/>
                      <a:gd name="connsiteX5" fmla="*/ 16236 w 130749"/>
                      <a:gd name="connsiteY5" fmla="*/ 115204 h 131439"/>
                      <a:gd name="connsiteX6" fmla="*/ 114513 w 130749"/>
                      <a:gd name="connsiteY6" fmla="*/ 115204 h 131439"/>
                      <a:gd name="connsiteX7" fmla="*/ 114513 w 130749"/>
                      <a:gd name="connsiteY7" fmla="*/ 15890 h 131439"/>
                      <a:gd name="connsiteX8" fmla="*/ 18826 w 130749"/>
                      <a:gd name="connsiteY8" fmla="*/ 15890 h 131439"/>
                      <a:gd name="connsiteX9" fmla="*/ 16236 w 130749"/>
                      <a:gd name="connsiteY9" fmla="*/ 18481 h 1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749" h="131439">
                        <a:moveTo>
                          <a:pt x="130749" y="131440"/>
                        </a:moveTo>
                        <a:lnTo>
                          <a:pt x="0" y="131440"/>
                        </a:lnTo>
                        <a:lnTo>
                          <a:pt x="0" y="18999"/>
                        </a:lnTo>
                        <a:cubicBezTo>
                          <a:pt x="0" y="8573"/>
                          <a:pt x="8401" y="95"/>
                          <a:pt x="18826" y="0"/>
                        </a:cubicBezTo>
                        <a:lnTo>
                          <a:pt x="130749" y="0"/>
                        </a:lnTo>
                        <a:close/>
                        <a:moveTo>
                          <a:pt x="16236" y="115204"/>
                        </a:moveTo>
                        <a:lnTo>
                          <a:pt x="114513" y="115204"/>
                        </a:lnTo>
                        <a:lnTo>
                          <a:pt x="114513" y="15890"/>
                        </a:lnTo>
                        <a:lnTo>
                          <a:pt x="18826" y="15890"/>
                        </a:lnTo>
                        <a:cubicBezTo>
                          <a:pt x="17396" y="15890"/>
                          <a:pt x="16236" y="17050"/>
                          <a:pt x="16236" y="18481"/>
                        </a:cubicBezTo>
                        <a:close/>
                      </a:path>
                    </a:pathLst>
                  </a:custGeom>
                  <a:solidFill>
                    <a:schemeClr val="tx2"/>
                  </a:solidFill>
                  <a:ln w="16933"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2407ACEF-2122-4189-9B9E-65E6CE75C32E}"/>
                      </a:ext>
                    </a:extLst>
                  </p:cNvPr>
                  <p:cNvSpPr/>
                  <p:nvPr/>
                </p:nvSpPr>
                <p:spPr>
                  <a:xfrm>
                    <a:off x="8827418" y="3570777"/>
                    <a:ext cx="130749" cy="131439"/>
                  </a:xfrm>
                  <a:custGeom>
                    <a:avLst/>
                    <a:gdLst>
                      <a:gd name="connsiteX0" fmla="*/ 130749 w 130749"/>
                      <a:gd name="connsiteY0" fmla="*/ 131440 h 131439"/>
                      <a:gd name="connsiteX1" fmla="*/ 0 w 130749"/>
                      <a:gd name="connsiteY1" fmla="*/ 131440 h 131439"/>
                      <a:gd name="connsiteX2" fmla="*/ 0 w 130749"/>
                      <a:gd name="connsiteY2" fmla="*/ 0 h 131439"/>
                      <a:gd name="connsiteX3" fmla="*/ 111923 w 130749"/>
                      <a:gd name="connsiteY3" fmla="*/ 0 h 131439"/>
                      <a:gd name="connsiteX4" fmla="*/ 130749 w 130749"/>
                      <a:gd name="connsiteY4" fmla="*/ 18999 h 131439"/>
                      <a:gd name="connsiteX5" fmla="*/ 16236 w 130749"/>
                      <a:gd name="connsiteY5" fmla="*/ 115204 h 131439"/>
                      <a:gd name="connsiteX6" fmla="*/ 114513 w 130749"/>
                      <a:gd name="connsiteY6" fmla="*/ 115204 h 131439"/>
                      <a:gd name="connsiteX7" fmla="*/ 114513 w 130749"/>
                      <a:gd name="connsiteY7" fmla="*/ 18999 h 131439"/>
                      <a:gd name="connsiteX8" fmla="*/ 112494 w 130749"/>
                      <a:gd name="connsiteY8" fmla="*/ 15942 h 131439"/>
                      <a:gd name="connsiteX9" fmla="*/ 111923 w 130749"/>
                      <a:gd name="connsiteY9" fmla="*/ 15890 h 131439"/>
                      <a:gd name="connsiteX10" fmla="*/ 16236 w 130749"/>
                      <a:gd name="connsiteY10" fmla="*/ 15890 h 1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49" h="131439">
                        <a:moveTo>
                          <a:pt x="130749" y="131440"/>
                        </a:moveTo>
                        <a:lnTo>
                          <a:pt x="0" y="131440"/>
                        </a:lnTo>
                        <a:lnTo>
                          <a:pt x="0" y="0"/>
                        </a:lnTo>
                        <a:lnTo>
                          <a:pt x="111923" y="0"/>
                        </a:lnTo>
                        <a:cubicBezTo>
                          <a:pt x="122348" y="95"/>
                          <a:pt x="130749" y="8573"/>
                          <a:pt x="130749" y="18999"/>
                        </a:cubicBezTo>
                        <a:close/>
                        <a:moveTo>
                          <a:pt x="16236" y="115204"/>
                        </a:moveTo>
                        <a:lnTo>
                          <a:pt x="114513" y="115204"/>
                        </a:lnTo>
                        <a:lnTo>
                          <a:pt x="114513" y="18999"/>
                        </a:lnTo>
                        <a:cubicBezTo>
                          <a:pt x="114800" y="17597"/>
                          <a:pt x="113895" y="16229"/>
                          <a:pt x="112494" y="15942"/>
                        </a:cubicBezTo>
                        <a:cubicBezTo>
                          <a:pt x="112306" y="15904"/>
                          <a:pt x="112114" y="15886"/>
                          <a:pt x="111923" y="15890"/>
                        </a:cubicBezTo>
                        <a:lnTo>
                          <a:pt x="16236" y="15890"/>
                        </a:lnTo>
                        <a:close/>
                      </a:path>
                    </a:pathLst>
                  </a:custGeom>
                  <a:solidFill>
                    <a:schemeClr val="tx2"/>
                  </a:solidFill>
                  <a:ln w="16933"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29049329-1268-4CAF-9018-99F35F694845}"/>
                      </a:ext>
                    </a:extLst>
                  </p:cNvPr>
                  <p:cNvSpPr/>
                  <p:nvPr/>
                </p:nvSpPr>
                <p:spPr>
                  <a:xfrm>
                    <a:off x="8681816" y="3715862"/>
                    <a:ext cx="130749" cy="131267"/>
                  </a:xfrm>
                  <a:custGeom>
                    <a:avLst/>
                    <a:gdLst>
                      <a:gd name="connsiteX0" fmla="*/ 130749 w 130749"/>
                      <a:gd name="connsiteY0" fmla="*/ 131267 h 131267"/>
                      <a:gd name="connsiteX1" fmla="*/ 18826 w 130749"/>
                      <a:gd name="connsiteY1" fmla="*/ 131267 h 131267"/>
                      <a:gd name="connsiteX2" fmla="*/ 0 w 130749"/>
                      <a:gd name="connsiteY2" fmla="*/ 112613 h 131267"/>
                      <a:gd name="connsiteX3" fmla="*/ 0 w 130749"/>
                      <a:gd name="connsiteY3" fmla="*/ 0 h 131267"/>
                      <a:gd name="connsiteX4" fmla="*/ 130749 w 130749"/>
                      <a:gd name="connsiteY4" fmla="*/ 0 h 131267"/>
                      <a:gd name="connsiteX5" fmla="*/ 16236 w 130749"/>
                      <a:gd name="connsiteY5" fmla="*/ 16236 h 131267"/>
                      <a:gd name="connsiteX6" fmla="*/ 16236 w 130749"/>
                      <a:gd name="connsiteY6" fmla="*/ 112613 h 131267"/>
                      <a:gd name="connsiteX7" fmla="*/ 18826 w 130749"/>
                      <a:gd name="connsiteY7" fmla="*/ 115204 h 131267"/>
                      <a:gd name="connsiteX8" fmla="*/ 114513 w 130749"/>
                      <a:gd name="connsiteY8" fmla="*/ 115204 h 131267"/>
                      <a:gd name="connsiteX9" fmla="*/ 114513 w 130749"/>
                      <a:gd name="connsiteY9" fmla="*/ 16236 h 13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749" h="131267">
                        <a:moveTo>
                          <a:pt x="130749" y="131267"/>
                        </a:moveTo>
                        <a:lnTo>
                          <a:pt x="18826" y="131267"/>
                        </a:lnTo>
                        <a:cubicBezTo>
                          <a:pt x="8496" y="131267"/>
                          <a:pt x="95" y="122944"/>
                          <a:pt x="0" y="112613"/>
                        </a:cubicBezTo>
                        <a:lnTo>
                          <a:pt x="0" y="0"/>
                        </a:lnTo>
                        <a:lnTo>
                          <a:pt x="130749" y="0"/>
                        </a:lnTo>
                        <a:close/>
                        <a:moveTo>
                          <a:pt x="16236" y="16236"/>
                        </a:moveTo>
                        <a:lnTo>
                          <a:pt x="16236" y="112613"/>
                        </a:lnTo>
                        <a:cubicBezTo>
                          <a:pt x="16236" y="114044"/>
                          <a:pt x="17396" y="115204"/>
                          <a:pt x="18826" y="115204"/>
                        </a:cubicBezTo>
                        <a:lnTo>
                          <a:pt x="114513" y="115204"/>
                        </a:lnTo>
                        <a:lnTo>
                          <a:pt x="114513" y="16236"/>
                        </a:lnTo>
                        <a:close/>
                      </a:path>
                    </a:pathLst>
                  </a:custGeom>
                  <a:solidFill>
                    <a:schemeClr val="tx2"/>
                  </a:solidFill>
                  <a:ln w="16933"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30A528BE-F713-49A9-8D54-411514ADBF9E}"/>
                      </a:ext>
                    </a:extLst>
                  </p:cNvPr>
                  <p:cNvSpPr/>
                  <p:nvPr/>
                </p:nvSpPr>
                <p:spPr>
                  <a:xfrm>
                    <a:off x="8827418" y="3715862"/>
                    <a:ext cx="130749" cy="131267"/>
                  </a:xfrm>
                  <a:custGeom>
                    <a:avLst/>
                    <a:gdLst>
                      <a:gd name="connsiteX0" fmla="*/ 111923 w 130749"/>
                      <a:gd name="connsiteY0" fmla="*/ 131267 h 131267"/>
                      <a:gd name="connsiteX1" fmla="*/ 0 w 130749"/>
                      <a:gd name="connsiteY1" fmla="*/ 131267 h 131267"/>
                      <a:gd name="connsiteX2" fmla="*/ 0 w 130749"/>
                      <a:gd name="connsiteY2" fmla="*/ 0 h 131267"/>
                      <a:gd name="connsiteX3" fmla="*/ 130749 w 130749"/>
                      <a:gd name="connsiteY3" fmla="*/ 0 h 131267"/>
                      <a:gd name="connsiteX4" fmla="*/ 130749 w 130749"/>
                      <a:gd name="connsiteY4" fmla="*/ 112613 h 131267"/>
                      <a:gd name="connsiteX5" fmla="*/ 111923 w 130749"/>
                      <a:gd name="connsiteY5" fmla="*/ 131267 h 131267"/>
                      <a:gd name="connsiteX6" fmla="*/ 16236 w 130749"/>
                      <a:gd name="connsiteY6" fmla="*/ 115032 h 131267"/>
                      <a:gd name="connsiteX7" fmla="*/ 111923 w 130749"/>
                      <a:gd name="connsiteY7" fmla="*/ 115032 h 131267"/>
                      <a:gd name="connsiteX8" fmla="*/ 114513 w 130749"/>
                      <a:gd name="connsiteY8" fmla="*/ 112441 h 131267"/>
                      <a:gd name="connsiteX9" fmla="*/ 114513 w 130749"/>
                      <a:gd name="connsiteY9" fmla="*/ 16236 h 131267"/>
                      <a:gd name="connsiteX10" fmla="*/ 16236 w 130749"/>
                      <a:gd name="connsiteY10" fmla="*/ 16236 h 13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49" h="131267">
                        <a:moveTo>
                          <a:pt x="111923" y="131267"/>
                        </a:moveTo>
                        <a:lnTo>
                          <a:pt x="0" y="131267"/>
                        </a:lnTo>
                        <a:lnTo>
                          <a:pt x="0" y="0"/>
                        </a:lnTo>
                        <a:lnTo>
                          <a:pt x="130749" y="0"/>
                        </a:lnTo>
                        <a:lnTo>
                          <a:pt x="130749" y="112613"/>
                        </a:lnTo>
                        <a:cubicBezTo>
                          <a:pt x="130654" y="122944"/>
                          <a:pt x="122253" y="131267"/>
                          <a:pt x="111923" y="131267"/>
                        </a:cubicBezTo>
                        <a:close/>
                        <a:moveTo>
                          <a:pt x="16236" y="115032"/>
                        </a:moveTo>
                        <a:lnTo>
                          <a:pt x="111923" y="115032"/>
                        </a:lnTo>
                        <a:cubicBezTo>
                          <a:pt x="113353" y="115032"/>
                          <a:pt x="114513" y="113871"/>
                          <a:pt x="114513" y="112441"/>
                        </a:cubicBezTo>
                        <a:lnTo>
                          <a:pt x="114513" y="16236"/>
                        </a:lnTo>
                        <a:lnTo>
                          <a:pt x="16236" y="16236"/>
                        </a:lnTo>
                        <a:close/>
                      </a:path>
                    </a:pathLst>
                  </a:custGeom>
                  <a:solidFill>
                    <a:schemeClr val="tx2"/>
                  </a:solidFill>
                  <a:ln w="16933"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526B5F23-2748-4E31-B4E4-767E58A83022}"/>
                      </a:ext>
                    </a:extLst>
                  </p:cNvPr>
                  <p:cNvSpPr/>
                  <p:nvPr/>
                </p:nvSpPr>
                <p:spPr>
                  <a:xfrm>
                    <a:off x="8722232" y="3638469"/>
                    <a:ext cx="195691" cy="141145"/>
                  </a:xfrm>
                  <a:custGeom>
                    <a:avLst/>
                    <a:gdLst>
                      <a:gd name="connsiteX0" fmla="*/ 195692 w 195691"/>
                      <a:gd name="connsiteY0" fmla="*/ 97083 h 141145"/>
                      <a:gd name="connsiteX1" fmla="*/ 157521 w 195691"/>
                      <a:gd name="connsiteY1" fmla="*/ 53903 h 141145"/>
                      <a:gd name="connsiteX2" fmla="*/ 100350 w 195691"/>
                      <a:gd name="connsiteY2" fmla="*/ 14 h 141145"/>
                      <a:gd name="connsiteX3" fmla="*/ 45944 w 195691"/>
                      <a:gd name="connsiteY3" fmla="*/ 37494 h 141145"/>
                      <a:gd name="connsiteX4" fmla="*/ 0 w 195691"/>
                      <a:gd name="connsiteY4" fmla="*/ 89310 h 141145"/>
                      <a:gd name="connsiteX5" fmla="*/ 55098 w 195691"/>
                      <a:gd name="connsiteY5" fmla="*/ 141126 h 141145"/>
                      <a:gd name="connsiteX6" fmla="*/ 149576 w 195691"/>
                      <a:gd name="connsiteY6" fmla="*/ 141126 h 141145"/>
                      <a:gd name="connsiteX7" fmla="*/ 151994 w 195691"/>
                      <a:gd name="connsiteY7" fmla="*/ 141126 h 141145"/>
                      <a:gd name="connsiteX8" fmla="*/ 195692 w 195691"/>
                      <a:gd name="connsiteY8" fmla="*/ 97083 h 14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1" h="141145">
                        <a:moveTo>
                          <a:pt x="195692" y="97083"/>
                        </a:moveTo>
                        <a:cubicBezTo>
                          <a:pt x="195170" y="75319"/>
                          <a:pt x="179055" y="57091"/>
                          <a:pt x="157521" y="53903"/>
                        </a:cubicBezTo>
                        <a:cubicBezTo>
                          <a:pt x="156395" y="23334"/>
                          <a:pt x="130932" y="-667"/>
                          <a:pt x="100350" y="14"/>
                        </a:cubicBezTo>
                        <a:cubicBezTo>
                          <a:pt x="76117" y="-245"/>
                          <a:pt x="54337" y="14759"/>
                          <a:pt x="45944" y="37494"/>
                        </a:cubicBezTo>
                        <a:cubicBezTo>
                          <a:pt x="19944" y="41070"/>
                          <a:pt x="437" y="63070"/>
                          <a:pt x="0" y="89310"/>
                        </a:cubicBezTo>
                        <a:cubicBezTo>
                          <a:pt x="1033" y="118776"/>
                          <a:pt x="25624" y="141904"/>
                          <a:pt x="55098" y="141126"/>
                        </a:cubicBezTo>
                        <a:lnTo>
                          <a:pt x="149576" y="141126"/>
                        </a:lnTo>
                        <a:lnTo>
                          <a:pt x="151994" y="141126"/>
                        </a:lnTo>
                        <a:cubicBezTo>
                          <a:pt x="175953" y="140398"/>
                          <a:pt x="195151" y="121048"/>
                          <a:pt x="195692" y="97083"/>
                        </a:cubicBezTo>
                        <a:close/>
                      </a:path>
                    </a:pathLst>
                  </a:custGeom>
                  <a:solidFill>
                    <a:schemeClr val="tx2"/>
                  </a:solidFill>
                  <a:ln w="16933" cap="flat">
                    <a:noFill/>
                    <a:prstDash val="solid"/>
                    <a:miter/>
                  </a:ln>
                </p:spPr>
                <p:txBody>
                  <a:bodyPr rtlCol="0" anchor="ctr"/>
                  <a:lstStyle/>
                  <a:p>
                    <a:endParaRPr lang="en-IN"/>
                  </a:p>
                </p:txBody>
              </p:sp>
            </p:grpSp>
          </p:grpSp>
        </p:grpSp>
        <p:grpSp>
          <p:nvGrpSpPr>
            <p:cNvPr id="133" name="Group 132">
              <a:extLst>
                <a:ext uri="{FF2B5EF4-FFF2-40B4-BE49-F238E27FC236}">
                  <a16:creationId xmlns:a16="http://schemas.microsoft.com/office/drawing/2014/main" id="{5978F728-1164-4240-A6A8-A0B536CF7C58}"/>
                </a:ext>
              </a:extLst>
            </p:cNvPr>
            <p:cNvGrpSpPr/>
            <p:nvPr/>
          </p:nvGrpSpPr>
          <p:grpSpPr>
            <a:xfrm>
              <a:off x="7740781" y="1656687"/>
              <a:ext cx="548640" cy="924098"/>
              <a:chOff x="7755771" y="1611717"/>
              <a:chExt cx="548640" cy="924098"/>
            </a:xfrm>
          </p:grpSpPr>
          <p:sp>
            <p:nvSpPr>
              <p:cNvPr id="146" name="Rectangle: Rounded Corners 145">
                <a:extLst>
                  <a:ext uri="{FF2B5EF4-FFF2-40B4-BE49-F238E27FC236}">
                    <a16:creationId xmlns:a16="http://schemas.microsoft.com/office/drawing/2014/main" id="{71C7D574-3958-487C-8DB2-A4458AE6BD36}"/>
                  </a:ext>
                </a:extLst>
              </p:cNvPr>
              <p:cNvSpPr/>
              <p:nvPr/>
            </p:nvSpPr>
            <p:spPr bwMode="auto">
              <a:xfrm>
                <a:off x="7755771" y="1987175"/>
                <a:ext cx="548640" cy="548640"/>
              </a:xfrm>
              <a:prstGeom prst="roundRect">
                <a:avLst>
                  <a:gd name="adj" fmla="val 5334"/>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8DC8BC40-DC02-4EAC-9D8E-EF471ED15100}"/>
                  </a:ext>
                </a:extLst>
              </p:cNvPr>
              <p:cNvSpPr txBox="1"/>
              <p:nvPr/>
            </p:nvSpPr>
            <p:spPr>
              <a:xfrm>
                <a:off x="7778420" y="1611717"/>
                <a:ext cx="503343"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API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Gateway</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148" name="Group 147">
                <a:extLst>
                  <a:ext uri="{FF2B5EF4-FFF2-40B4-BE49-F238E27FC236}">
                    <a16:creationId xmlns:a16="http://schemas.microsoft.com/office/drawing/2014/main" id="{7686FB55-2932-4347-9281-F4F25A58E768}"/>
                  </a:ext>
                </a:extLst>
              </p:cNvPr>
              <p:cNvGrpSpPr/>
              <p:nvPr/>
            </p:nvGrpSpPr>
            <p:grpSpPr>
              <a:xfrm>
                <a:off x="7827639" y="2059090"/>
                <a:ext cx="404808" cy="404808"/>
                <a:chOff x="7827639" y="2059090"/>
                <a:chExt cx="404808" cy="404808"/>
              </a:xfrm>
            </p:grpSpPr>
            <p:sp>
              <p:nvSpPr>
                <p:cNvPr id="149" name="Freeform: Shape 148">
                  <a:extLst>
                    <a:ext uri="{FF2B5EF4-FFF2-40B4-BE49-F238E27FC236}">
                      <a16:creationId xmlns:a16="http://schemas.microsoft.com/office/drawing/2014/main" id="{FAA140A3-0DE3-4912-BA6A-2C2A5B2854D4}"/>
                    </a:ext>
                  </a:extLst>
                </p:cNvPr>
                <p:cNvSpPr/>
                <p:nvPr/>
              </p:nvSpPr>
              <p:spPr>
                <a:xfrm>
                  <a:off x="7827639" y="2059090"/>
                  <a:ext cx="404808" cy="404808"/>
                </a:xfrm>
                <a:custGeom>
                  <a:avLst/>
                  <a:gdLst>
                    <a:gd name="connsiteX0" fmla="*/ 193087 w 404808"/>
                    <a:gd name="connsiteY0" fmla="*/ 9317 h 404808"/>
                    <a:gd name="connsiteX1" fmla="*/ 202404 w 404808"/>
                    <a:gd name="connsiteY1" fmla="*/ 0 h 404808"/>
                    <a:gd name="connsiteX2" fmla="*/ 404808 w 404808"/>
                    <a:gd name="connsiteY2" fmla="*/ 202404 h 404808"/>
                    <a:gd name="connsiteX3" fmla="*/ 395491 w 404808"/>
                    <a:gd name="connsiteY3" fmla="*/ 211721 h 404808"/>
                    <a:gd name="connsiteX4" fmla="*/ 211721 w 404808"/>
                    <a:gd name="connsiteY4" fmla="*/ 395491 h 404808"/>
                    <a:gd name="connsiteX5" fmla="*/ 9317 w 404808"/>
                    <a:gd name="connsiteY5" fmla="*/ 193087 h 404808"/>
                    <a:gd name="connsiteX6" fmla="*/ 0 w 404808"/>
                    <a:gd name="connsiteY6" fmla="*/ 202404 h 404808"/>
                    <a:gd name="connsiteX7" fmla="*/ 9317 w 404808"/>
                    <a:gd name="connsiteY7" fmla="*/ 193087 h 40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808" h="404808">
                      <a:moveTo>
                        <a:pt x="193087" y="9317"/>
                      </a:moveTo>
                      <a:cubicBezTo>
                        <a:pt x="198233" y="4171"/>
                        <a:pt x="202404" y="0"/>
                        <a:pt x="202404" y="0"/>
                      </a:cubicBezTo>
                      <a:lnTo>
                        <a:pt x="404808" y="202404"/>
                      </a:lnTo>
                      <a:cubicBezTo>
                        <a:pt x="404808" y="202404"/>
                        <a:pt x="400637" y="206576"/>
                        <a:pt x="395491" y="211721"/>
                      </a:cubicBezTo>
                      <a:lnTo>
                        <a:pt x="211721" y="395491"/>
                      </a:lnTo>
                      <a:lnTo>
                        <a:pt x="9317" y="193087"/>
                      </a:lnTo>
                      <a:cubicBezTo>
                        <a:pt x="4171" y="198233"/>
                        <a:pt x="0" y="202404"/>
                        <a:pt x="0" y="202404"/>
                      </a:cubicBezTo>
                      <a:cubicBezTo>
                        <a:pt x="0" y="202404"/>
                        <a:pt x="4171" y="198233"/>
                        <a:pt x="9317" y="193087"/>
                      </a:cubicBezTo>
                      <a:close/>
                    </a:path>
                  </a:pathLst>
                </a:custGeom>
                <a:solidFill>
                  <a:schemeClr val="tx2"/>
                </a:solidFill>
                <a:ln w="22225" cap="flat">
                  <a:noFill/>
                  <a:prstDash val="solid"/>
                  <a:miter/>
                </a:ln>
              </p:spPr>
              <p:txBody>
                <a:bodyPr rtlCol="0" anchor="ctr"/>
                <a:lstStyle/>
                <a:p>
                  <a:endParaRPr lang="en-IN"/>
                </a:p>
              </p:txBody>
            </p:sp>
            <p:grpSp>
              <p:nvGrpSpPr>
                <p:cNvPr id="150" name="Graphic 95">
                  <a:extLst>
                    <a:ext uri="{FF2B5EF4-FFF2-40B4-BE49-F238E27FC236}">
                      <a16:creationId xmlns:a16="http://schemas.microsoft.com/office/drawing/2014/main" id="{C30C9368-C921-4172-8756-9E3DFB298C79}"/>
                    </a:ext>
                  </a:extLst>
                </p:cNvPr>
                <p:cNvGrpSpPr/>
                <p:nvPr/>
              </p:nvGrpSpPr>
              <p:grpSpPr>
                <a:xfrm>
                  <a:off x="7914217" y="2166091"/>
                  <a:ext cx="227885" cy="236015"/>
                  <a:chOff x="7914217" y="2166091"/>
                  <a:chExt cx="227885" cy="236015"/>
                </a:xfrm>
                <a:solidFill>
                  <a:schemeClr val="bg1"/>
                </a:solidFill>
              </p:grpSpPr>
              <p:sp>
                <p:nvSpPr>
                  <p:cNvPr id="165" name="Freeform: Shape 164">
                    <a:extLst>
                      <a:ext uri="{FF2B5EF4-FFF2-40B4-BE49-F238E27FC236}">
                        <a16:creationId xmlns:a16="http://schemas.microsoft.com/office/drawing/2014/main" id="{CA92936C-F0A3-4DBE-97D3-63BE4CB591A8}"/>
                      </a:ext>
                    </a:extLst>
                  </p:cNvPr>
                  <p:cNvSpPr/>
                  <p:nvPr/>
                </p:nvSpPr>
                <p:spPr>
                  <a:xfrm>
                    <a:off x="8011700" y="2166091"/>
                    <a:ext cx="130402" cy="130401"/>
                  </a:xfrm>
                  <a:custGeom>
                    <a:avLst/>
                    <a:gdLst>
                      <a:gd name="connsiteX0" fmla="*/ 62236 w 130402"/>
                      <a:gd name="connsiteY0" fmla="*/ 130389 h 130401"/>
                      <a:gd name="connsiteX1" fmla="*/ 127890 w 130402"/>
                      <a:gd name="connsiteY1" fmla="*/ 130389 h 130401"/>
                      <a:gd name="connsiteX2" fmla="*/ 130389 w 130402"/>
                      <a:gd name="connsiteY2" fmla="*/ 127890 h 130401"/>
                      <a:gd name="connsiteX3" fmla="*/ 130389 w 130402"/>
                      <a:gd name="connsiteY3" fmla="*/ 62236 h 130401"/>
                      <a:gd name="connsiteX4" fmla="*/ 128376 w 130402"/>
                      <a:gd name="connsiteY4" fmla="*/ 59732 h 130401"/>
                      <a:gd name="connsiteX5" fmla="*/ 126300 w 130402"/>
                      <a:gd name="connsiteY5" fmla="*/ 60646 h 130401"/>
                      <a:gd name="connsiteX6" fmla="*/ 108126 w 130402"/>
                      <a:gd name="connsiteY6" fmla="*/ 78593 h 130401"/>
                      <a:gd name="connsiteX7" fmla="*/ 108126 w 130402"/>
                      <a:gd name="connsiteY7" fmla="*/ 79956 h 130401"/>
                      <a:gd name="connsiteX8" fmla="*/ 104718 w 130402"/>
                      <a:gd name="connsiteY8" fmla="*/ 79956 h 130401"/>
                      <a:gd name="connsiteX9" fmla="*/ 24525 w 130402"/>
                      <a:gd name="connsiteY9" fmla="*/ 671 h 130401"/>
                      <a:gd name="connsiteX10" fmla="*/ 21117 w 130402"/>
                      <a:gd name="connsiteY10" fmla="*/ 671 h 130401"/>
                      <a:gd name="connsiteX11" fmla="*/ 671 w 130402"/>
                      <a:gd name="connsiteY11" fmla="*/ 21117 h 130401"/>
                      <a:gd name="connsiteX12" fmla="*/ 671 w 130402"/>
                      <a:gd name="connsiteY12" fmla="*/ 24525 h 130401"/>
                      <a:gd name="connsiteX13" fmla="*/ 79956 w 130402"/>
                      <a:gd name="connsiteY13" fmla="*/ 103582 h 130401"/>
                      <a:gd name="connsiteX14" fmla="*/ 79956 w 130402"/>
                      <a:gd name="connsiteY14" fmla="*/ 106990 h 130401"/>
                      <a:gd name="connsiteX15" fmla="*/ 78593 w 130402"/>
                      <a:gd name="connsiteY15" fmla="*/ 108126 h 130401"/>
                      <a:gd name="connsiteX16" fmla="*/ 60646 w 130402"/>
                      <a:gd name="connsiteY16" fmla="*/ 126300 h 130401"/>
                      <a:gd name="connsiteX17" fmla="*/ 60159 w 130402"/>
                      <a:gd name="connsiteY17" fmla="*/ 129476 h 130401"/>
                      <a:gd name="connsiteX18" fmla="*/ 62236 w 130402"/>
                      <a:gd name="connsiteY18" fmla="*/ 130389 h 13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402" h="130401">
                        <a:moveTo>
                          <a:pt x="62236" y="130389"/>
                        </a:moveTo>
                        <a:lnTo>
                          <a:pt x="127890" y="130389"/>
                        </a:lnTo>
                        <a:cubicBezTo>
                          <a:pt x="129271" y="130389"/>
                          <a:pt x="130389" y="129271"/>
                          <a:pt x="130389" y="127890"/>
                        </a:cubicBezTo>
                        <a:lnTo>
                          <a:pt x="130389" y="62236"/>
                        </a:lnTo>
                        <a:cubicBezTo>
                          <a:pt x="130525" y="60988"/>
                          <a:pt x="129623" y="59868"/>
                          <a:pt x="128376" y="59732"/>
                        </a:cubicBezTo>
                        <a:cubicBezTo>
                          <a:pt x="127570" y="59645"/>
                          <a:pt x="126779" y="59993"/>
                          <a:pt x="126300" y="60646"/>
                        </a:cubicBezTo>
                        <a:lnTo>
                          <a:pt x="108126" y="78593"/>
                        </a:lnTo>
                        <a:lnTo>
                          <a:pt x="108126" y="79956"/>
                        </a:lnTo>
                        <a:cubicBezTo>
                          <a:pt x="107167" y="80850"/>
                          <a:pt x="105677" y="80850"/>
                          <a:pt x="104718" y="79956"/>
                        </a:cubicBezTo>
                        <a:lnTo>
                          <a:pt x="24525" y="671"/>
                        </a:lnTo>
                        <a:cubicBezTo>
                          <a:pt x="23565" y="-224"/>
                          <a:pt x="22077" y="-224"/>
                          <a:pt x="21117" y="671"/>
                        </a:cubicBezTo>
                        <a:lnTo>
                          <a:pt x="671" y="21117"/>
                        </a:lnTo>
                        <a:cubicBezTo>
                          <a:pt x="-224" y="22077"/>
                          <a:pt x="-224" y="23565"/>
                          <a:pt x="671" y="24525"/>
                        </a:cubicBezTo>
                        <a:lnTo>
                          <a:pt x="79956" y="103582"/>
                        </a:lnTo>
                        <a:cubicBezTo>
                          <a:pt x="80851" y="104542"/>
                          <a:pt x="80851" y="106030"/>
                          <a:pt x="79956" y="106990"/>
                        </a:cubicBezTo>
                        <a:lnTo>
                          <a:pt x="78593" y="108126"/>
                        </a:lnTo>
                        <a:lnTo>
                          <a:pt x="60646" y="126300"/>
                        </a:lnTo>
                        <a:cubicBezTo>
                          <a:pt x="59635" y="127043"/>
                          <a:pt x="59417" y="128465"/>
                          <a:pt x="60159" y="129476"/>
                        </a:cubicBezTo>
                        <a:cubicBezTo>
                          <a:pt x="60639" y="130128"/>
                          <a:pt x="61432" y="130475"/>
                          <a:pt x="62236" y="130389"/>
                        </a:cubicBezTo>
                        <a:close/>
                      </a:path>
                    </a:pathLst>
                  </a:custGeom>
                  <a:grpFill/>
                  <a:ln w="22225"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2BD50409-07FC-4F1E-85C5-2065699516DB}"/>
                      </a:ext>
                    </a:extLst>
                  </p:cNvPr>
                  <p:cNvSpPr/>
                  <p:nvPr/>
                </p:nvSpPr>
                <p:spPr>
                  <a:xfrm>
                    <a:off x="7914217" y="2166091"/>
                    <a:ext cx="129964" cy="130388"/>
                  </a:xfrm>
                  <a:custGeom>
                    <a:avLst/>
                    <a:gdLst>
                      <a:gd name="connsiteX0" fmla="*/ 67485 w 129964"/>
                      <a:gd name="connsiteY0" fmla="*/ 130389 h 130388"/>
                      <a:gd name="connsiteX1" fmla="*/ 2285 w 129964"/>
                      <a:gd name="connsiteY1" fmla="*/ 130389 h 130388"/>
                      <a:gd name="connsiteX2" fmla="*/ 13 w 129964"/>
                      <a:gd name="connsiteY2" fmla="*/ 127890 h 130388"/>
                      <a:gd name="connsiteX3" fmla="*/ 13 w 129964"/>
                      <a:gd name="connsiteY3" fmla="*/ 62236 h 130388"/>
                      <a:gd name="connsiteX4" fmla="*/ 2027 w 129964"/>
                      <a:gd name="connsiteY4" fmla="*/ 59732 h 130388"/>
                      <a:gd name="connsiteX5" fmla="*/ 4103 w 129964"/>
                      <a:gd name="connsiteY5" fmla="*/ 60646 h 130388"/>
                      <a:gd name="connsiteX6" fmla="*/ 22050 w 129964"/>
                      <a:gd name="connsiteY6" fmla="*/ 78593 h 130388"/>
                      <a:gd name="connsiteX7" fmla="*/ 23413 w 129964"/>
                      <a:gd name="connsiteY7" fmla="*/ 79956 h 130388"/>
                      <a:gd name="connsiteX8" fmla="*/ 26593 w 129964"/>
                      <a:gd name="connsiteY8" fmla="*/ 79956 h 130388"/>
                      <a:gd name="connsiteX9" fmla="*/ 105423 w 129964"/>
                      <a:gd name="connsiteY9" fmla="*/ 671 h 130388"/>
                      <a:gd name="connsiteX10" fmla="*/ 108831 w 129964"/>
                      <a:gd name="connsiteY10" fmla="*/ 671 h 130388"/>
                      <a:gd name="connsiteX11" fmla="*/ 129050 w 129964"/>
                      <a:gd name="connsiteY11" fmla="*/ 21117 h 130388"/>
                      <a:gd name="connsiteX12" fmla="*/ 129623 w 129964"/>
                      <a:gd name="connsiteY12" fmla="*/ 23951 h 130388"/>
                      <a:gd name="connsiteX13" fmla="*/ 129050 w 129964"/>
                      <a:gd name="connsiteY13" fmla="*/ 24525 h 130388"/>
                      <a:gd name="connsiteX14" fmla="*/ 49992 w 129964"/>
                      <a:gd name="connsiteY14" fmla="*/ 103582 h 130388"/>
                      <a:gd name="connsiteX15" fmla="*/ 49992 w 129964"/>
                      <a:gd name="connsiteY15" fmla="*/ 106990 h 130388"/>
                      <a:gd name="connsiteX16" fmla="*/ 51128 w 129964"/>
                      <a:gd name="connsiteY16" fmla="*/ 108126 h 130388"/>
                      <a:gd name="connsiteX17" fmla="*/ 69302 w 129964"/>
                      <a:gd name="connsiteY17" fmla="*/ 126300 h 130388"/>
                      <a:gd name="connsiteX18" fmla="*/ 68969 w 129964"/>
                      <a:gd name="connsiteY18" fmla="*/ 129819 h 130388"/>
                      <a:gd name="connsiteX19" fmla="*/ 67485 w 129964"/>
                      <a:gd name="connsiteY19" fmla="*/ 130389 h 13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9964" h="130388">
                        <a:moveTo>
                          <a:pt x="67485" y="130389"/>
                        </a:moveTo>
                        <a:lnTo>
                          <a:pt x="2285" y="130389"/>
                        </a:lnTo>
                        <a:cubicBezTo>
                          <a:pt x="994" y="130271"/>
                          <a:pt x="8" y="129187"/>
                          <a:pt x="13" y="127890"/>
                        </a:cubicBezTo>
                        <a:lnTo>
                          <a:pt x="13" y="62236"/>
                        </a:lnTo>
                        <a:cubicBezTo>
                          <a:pt x="-122" y="60988"/>
                          <a:pt x="779" y="59868"/>
                          <a:pt x="2027" y="59732"/>
                        </a:cubicBezTo>
                        <a:cubicBezTo>
                          <a:pt x="2832" y="59645"/>
                          <a:pt x="3623" y="59993"/>
                          <a:pt x="4103" y="60646"/>
                        </a:cubicBezTo>
                        <a:lnTo>
                          <a:pt x="22050" y="78593"/>
                        </a:lnTo>
                        <a:lnTo>
                          <a:pt x="23413" y="79956"/>
                        </a:lnTo>
                        <a:cubicBezTo>
                          <a:pt x="24296" y="80821"/>
                          <a:pt x="25710" y="80821"/>
                          <a:pt x="26593" y="79956"/>
                        </a:cubicBezTo>
                        <a:lnTo>
                          <a:pt x="105423" y="671"/>
                        </a:lnTo>
                        <a:cubicBezTo>
                          <a:pt x="106383" y="-224"/>
                          <a:pt x="107871" y="-224"/>
                          <a:pt x="108831" y="671"/>
                        </a:cubicBezTo>
                        <a:lnTo>
                          <a:pt x="129050" y="21117"/>
                        </a:lnTo>
                        <a:cubicBezTo>
                          <a:pt x="129991" y="21741"/>
                          <a:pt x="130248" y="23010"/>
                          <a:pt x="129623" y="23951"/>
                        </a:cubicBezTo>
                        <a:cubicBezTo>
                          <a:pt x="129472" y="24179"/>
                          <a:pt x="129277" y="24373"/>
                          <a:pt x="129050" y="24525"/>
                        </a:cubicBezTo>
                        <a:lnTo>
                          <a:pt x="49992" y="103582"/>
                        </a:lnTo>
                        <a:cubicBezTo>
                          <a:pt x="49098" y="104542"/>
                          <a:pt x="49098" y="106030"/>
                          <a:pt x="49992" y="106990"/>
                        </a:cubicBezTo>
                        <a:lnTo>
                          <a:pt x="51128" y="108126"/>
                        </a:lnTo>
                        <a:lnTo>
                          <a:pt x="69302" y="126300"/>
                        </a:lnTo>
                        <a:cubicBezTo>
                          <a:pt x="70182" y="127363"/>
                          <a:pt x="70033" y="128939"/>
                          <a:pt x="68969" y="129819"/>
                        </a:cubicBezTo>
                        <a:cubicBezTo>
                          <a:pt x="68550" y="130164"/>
                          <a:pt x="68029" y="130366"/>
                          <a:pt x="67485" y="130389"/>
                        </a:cubicBezTo>
                        <a:close/>
                      </a:path>
                    </a:pathLst>
                  </a:custGeom>
                  <a:grpFill/>
                  <a:ln w="22225"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F0A11DB8-A154-4CC9-BD71-1755282CF504}"/>
                      </a:ext>
                    </a:extLst>
                  </p:cNvPr>
                  <p:cNvSpPr/>
                  <p:nvPr/>
                </p:nvSpPr>
                <p:spPr>
                  <a:xfrm>
                    <a:off x="7979529" y="2236278"/>
                    <a:ext cx="95333" cy="165828"/>
                  </a:xfrm>
                  <a:custGeom>
                    <a:avLst/>
                    <a:gdLst>
                      <a:gd name="connsiteX0" fmla="*/ 128 w 95333"/>
                      <a:gd name="connsiteY0" fmla="*/ 119722 h 165828"/>
                      <a:gd name="connsiteX1" fmla="*/ 45563 w 95333"/>
                      <a:gd name="connsiteY1" fmla="*/ 165157 h 165828"/>
                      <a:gd name="connsiteX2" fmla="*/ 48971 w 95333"/>
                      <a:gd name="connsiteY2" fmla="*/ 165157 h 165828"/>
                      <a:gd name="connsiteX3" fmla="*/ 94406 w 95333"/>
                      <a:gd name="connsiteY3" fmla="*/ 119722 h 165828"/>
                      <a:gd name="connsiteX4" fmla="*/ 94892 w 95333"/>
                      <a:gd name="connsiteY4" fmla="*/ 116546 h 165828"/>
                      <a:gd name="connsiteX5" fmla="*/ 92816 w 95333"/>
                      <a:gd name="connsiteY5" fmla="*/ 115633 h 165828"/>
                      <a:gd name="connsiteX6" fmla="*/ 67372 w 95333"/>
                      <a:gd name="connsiteY6" fmla="*/ 115633 h 165828"/>
                      <a:gd name="connsiteX7" fmla="*/ 64873 w 95333"/>
                      <a:gd name="connsiteY7" fmla="*/ 113361 h 165828"/>
                      <a:gd name="connsiteX8" fmla="*/ 64873 w 95333"/>
                      <a:gd name="connsiteY8" fmla="*/ 2499 h 165828"/>
                      <a:gd name="connsiteX9" fmla="*/ 62840 w 95333"/>
                      <a:gd name="connsiteY9" fmla="*/ 11 h 165828"/>
                      <a:gd name="connsiteX10" fmla="*/ 62602 w 95333"/>
                      <a:gd name="connsiteY10" fmla="*/ 0 h 165828"/>
                      <a:gd name="connsiteX11" fmla="*/ 33750 w 95333"/>
                      <a:gd name="connsiteY11" fmla="*/ 0 h 165828"/>
                      <a:gd name="connsiteX12" fmla="*/ 31467 w 95333"/>
                      <a:gd name="connsiteY12" fmla="*/ 2260 h 165828"/>
                      <a:gd name="connsiteX13" fmla="*/ 31478 w 95333"/>
                      <a:gd name="connsiteY13" fmla="*/ 2499 h 165828"/>
                      <a:gd name="connsiteX14" fmla="*/ 31478 w 95333"/>
                      <a:gd name="connsiteY14" fmla="*/ 114497 h 165828"/>
                      <a:gd name="connsiteX15" fmla="*/ 28979 w 95333"/>
                      <a:gd name="connsiteY15" fmla="*/ 116769 h 165828"/>
                      <a:gd name="connsiteX16" fmla="*/ 1718 w 95333"/>
                      <a:gd name="connsiteY16" fmla="*/ 116769 h 165828"/>
                      <a:gd name="connsiteX17" fmla="*/ 69 w 95333"/>
                      <a:gd name="connsiteY17" fmla="*/ 119527 h 165828"/>
                      <a:gd name="connsiteX18" fmla="*/ 128 w 95333"/>
                      <a:gd name="connsiteY18" fmla="*/ 119722 h 16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333" h="165828">
                        <a:moveTo>
                          <a:pt x="128" y="119722"/>
                        </a:moveTo>
                        <a:lnTo>
                          <a:pt x="45563" y="165157"/>
                        </a:lnTo>
                        <a:cubicBezTo>
                          <a:pt x="46523" y="166053"/>
                          <a:pt x="48011" y="166053"/>
                          <a:pt x="48971" y="165157"/>
                        </a:cubicBezTo>
                        <a:lnTo>
                          <a:pt x="94406" y="119722"/>
                        </a:lnTo>
                        <a:cubicBezTo>
                          <a:pt x="95417" y="118979"/>
                          <a:pt x="95635" y="117557"/>
                          <a:pt x="94892" y="116546"/>
                        </a:cubicBezTo>
                        <a:cubicBezTo>
                          <a:pt x="94413" y="115894"/>
                          <a:pt x="93620" y="115547"/>
                          <a:pt x="92816" y="115633"/>
                        </a:cubicBezTo>
                        <a:lnTo>
                          <a:pt x="67372" y="115633"/>
                        </a:lnTo>
                        <a:cubicBezTo>
                          <a:pt x="66076" y="115638"/>
                          <a:pt x="64991" y="114652"/>
                          <a:pt x="64873" y="113361"/>
                        </a:cubicBezTo>
                        <a:lnTo>
                          <a:pt x="64873" y="2499"/>
                        </a:lnTo>
                        <a:cubicBezTo>
                          <a:pt x="64999" y="1251"/>
                          <a:pt x="64088" y="137"/>
                          <a:pt x="62840" y="11"/>
                        </a:cubicBezTo>
                        <a:cubicBezTo>
                          <a:pt x="62761" y="3"/>
                          <a:pt x="62681" y="0"/>
                          <a:pt x="62602" y="0"/>
                        </a:cubicBezTo>
                        <a:lnTo>
                          <a:pt x="33750" y="0"/>
                        </a:lnTo>
                        <a:cubicBezTo>
                          <a:pt x="32495" y="-6"/>
                          <a:pt x="31473" y="1006"/>
                          <a:pt x="31467" y="2260"/>
                        </a:cubicBezTo>
                        <a:cubicBezTo>
                          <a:pt x="31467" y="2340"/>
                          <a:pt x="31470" y="2420"/>
                          <a:pt x="31478" y="2499"/>
                        </a:cubicBezTo>
                        <a:lnTo>
                          <a:pt x="31478" y="114497"/>
                        </a:lnTo>
                        <a:cubicBezTo>
                          <a:pt x="31360" y="115787"/>
                          <a:pt x="30275" y="116773"/>
                          <a:pt x="28979" y="116769"/>
                        </a:cubicBezTo>
                        <a:lnTo>
                          <a:pt x="1718" y="116769"/>
                        </a:lnTo>
                        <a:cubicBezTo>
                          <a:pt x="501" y="117076"/>
                          <a:pt x="-237" y="118309"/>
                          <a:pt x="69" y="119527"/>
                        </a:cubicBezTo>
                        <a:cubicBezTo>
                          <a:pt x="86" y="119593"/>
                          <a:pt x="105" y="119659"/>
                          <a:pt x="128" y="119722"/>
                        </a:cubicBezTo>
                        <a:close/>
                      </a:path>
                    </a:pathLst>
                  </a:custGeom>
                  <a:grpFill/>
                  <a:ln w="22225" cap="flat">
                    <a:noFill/>
                    <a:prstDash val="solid"/>
                    <a:miter/>
                  </a:ln>
                </p:spPr>
                <p:txBody>
                  <a:bodyPr rtlCol="0" anchor="ctr"/>
                  <a:lstStyle/>
                  <a:p>
                    <a:endParaRPr lang="en-IN"/>
                  </a:p>
                </p:txBody>
              </p:sp>
            </p:grpSp>
            <p:sp>
              <p:nvSpPr>
                <p:cNvPr id="151" name="Freeform: Shape 150">
                  <a:extLst>
                    <a:ext uri="{FF2B5EF4-FFF2-40B4-BE49-F238E27FC236}">
                      <a16:creationId xmlns:a16="http://schemas.microsoft.com/office/drawing/2014/main" id="{921C252E-5822-4684-97B8-7363408ACF6E}"/>
                    </a:ext>
                  </a:extLst>
                </p:cNvPr>
                <p:cNvSpPr/>
                <p:nvPr/>
              </p:nvSpPr>
              <p:spPr>
                <a:xfrm>
                  <a:off x="7965448" y="2122833"/>
                  <a:ext cx="124503" cy="124770"/>
                </a:xfrm>
                <a:custGeom>
                  <a:avLst/>
                  <a:gdLst>
                    <a:gd name="connsiteX0" fmla="*/ 102808 w 124503"/>
                    <a:gd name="connsiteY0" fmla="*/ 110265 h 124770"/>
                    <a:gd name="connsiteX1" fmla="*/ 14506 w 124503"/>
                    <a:gd name="connsiteY1" fmla="*/ 102174 h 124770"/>
                    <a:gd name="connsiteX2" fmla="*/ 22597 w 124503"/>
                    <a:gd name="connsiteY2" fmla="*/ 13871 h 124770"/>
                    <a:gd name="connsiteX3" fmla="*/ 26022 w 124503"/>
                    <a:gd name="connsiteY3" fmla="*/ 11216 h 124770"/>
                    <a:gd name="connsiteX4" fmla="*/ 26022 w 124503"/>
                    <a:gd name="connsiteY4" fmla="*/ 11216 h 124770"/>
                    <a:gd name="connsiteX5" fmla="*/ 113292 w 124503"/>
                    <a:gd name="connsiteY5" fmla="*/ 26928 h 124770"/>
                    <a:gd name="connsiteX6" fmla="*/ 102126 w 124503"/>
                    <a:gd name="connsiteY6" fmla="*/ 110719 h 12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503" h="124770">
                      <a:moveTo>
                        <a:pt x="102808" y="110265"/>
                      </a:moveTo>
                      <a:cubicBezTo>
                        <a:pt x="76190" y="132414"/>
                        <a:pt x="36655" y="128792"/>
                        <a:pt x="14506" y="102174"/>
                      </a:cubicBezTo>
                      <a:cubicBezTo>
                        <a:pt x="-7644" y="75555"/>
                        <a:pt x="-4022" y="36021"/>
                        <a:pt x="22597" y="13871"/>
                      </a:cubicBezTo>
                      <a:cubicBezTo>
                        <a:pt x="23708" y="12947"/>
                        <a:pt x="24850" y="12061"/>
                        <a:pt x="26022" y="11216"/>
                      </a:cubicBezTo>
                      <a:lnTo>
                        <a:pt x="26022" y="11216"/>
                      </a:lnTo>
                      <a:cubicBezTo>
                        <a:pt x="54460" y="-8544"/>
                        <a:pt x="93532" y="-1510"/>
                        <a:pt x="113292" y="26928"/>
                      </a:cubicBezTo>
                      <a:cubicBezTo>
                        <a:pt x="131787" y="53545"/>
                        <a:pt x="126946" y="89873"/>
                        <a:pt x="102126" y="110719"/>
                      </a:cubicBezTo>
                    </a:path>
                  </a:pathLst>
                </a:custGeom>
                <a:solidFill>
                  <a:srgbClr val="0078D4"/>
                </a:solidFill>
                <a:ln w="222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AB136483-BB7E-4A1D-9672-1C21F98970FE}"/>
                    </a:ext>
                  </a:extLst>
                </p:cNvPr>
                <p:cNvSpPr/>
                <p:nvPr/>
              </p:nvSpPr>
              <p:spPr>
                <a:xfrm>
                  <a:off x="7976022" y="2161537"/>
                  <a:ext cx="39983" cy="39983"/>
                </a:xfrm>
                <a:custGeom>
                  <a:avLst/>
                  <a:gdLst>
                    <a:gd name="connsiteX0" fmla="*/ 39983 w 39983"/>
                    <a:gd name="connsiteY0" fmla="*/ 19992 h 39983"/>
                    <a:gd name="connsiteX1" fmla="*/ 19992 w 39983"/>
                    <a:gd name="connsiteY1" fmla="*/ 39983 h 39983"/>
                    <a:gd name="connsiteX2" fmla="*/ 0 w 39983"/>
                    <a:gd name="connsiteY2" fmla="*/ 19992 h 39983"/>
                    <a:gd name="connsiteX3" fmla="*/ 19992 w 39983"/>
                    <a:gd name="connsiteY3" fmla="*/ 0 h 39983"/>
                    <a:gd name="connsiteX4" fmla="*/ 39983 w 39983"/>
                    <a:gd name="connsiteY4" fmla="*/ 19992 h 3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3" h="39983">
                      <a:moveTo>
                        <a:pt x="39983" y="19992"/>
                      </a:moveTo>
                      <a:cubicBezTo>
                        <a:pt x="39983" y="31033"/>
                        <a:pt x="31033" y="39983"/>
                        <a:pt x="19992" y="39983"/>
                      </a:cubicBezTo>
                      <a:cubicBezTo>
                        <a:pt x="8951" y="39983"/>
                        <a:pt x="0" y="31033"/>
                        <a:pt x="0" y="19992"/>
                      </a:cubicBezTo>
                      <a:cubicBezTo>
                        <a:pt x="0" y="8951"/>
                        <a:pt x="8951" y="0"/>
                        <a:pt x="19992" y="0"/>
                      </a:cubicBezTo>
                      <a:cubicBezTo>
                        <a:pt x="31033" y="0"/>
                        <a:pt x="39983" y="8951"/>
                        <a:pt x="39983" y="19992"/>
                      </a:cubicBezTo>
                      <a:close/>
                    </a:path>
                  </a:pathLst>
                </a:custGeom>
                <a:solidFill>
                  <a:srgbClr val="CCCCCC"/>
                </a:solidFill>
                <a:ln w="22225" cap="flat">
                  <a:noFill/>
                  <a:prstDash val="solid"/>
                  <a:miter/>
                </a:ln>
              </p:spPr>
              <p:txBody>
                <a:bodyPr rtlCol="0" anchor="ctr"/>
                <a:lstStyle/>
                <a:p>
                  <a:endParaRPr lang="en-IN"/>
                </a:p>
              </p:txBody>
            </p:sp>
            <p:grpSp>
              <p:nvGrpSpPr>
                <p:cNvPr id="153" name="Graphic 95">
                  <a:extLst>
                    <a:ext uri="{FF2B5EF4-FFF2-40B4-BE49-F238E27FC236}">
                      <a16:creationId xmlns:a16="http://schemas.microsoft.com/office/drawing/2014/main" id="{FACBF58E-4D6C-4B6B-BF0E-1B974B87DDB4}"/>
                    </a:ext>
                  </a:extLst>
                </p:cNvPr>
                <p:cNvGrpSpPr/>
                <p:nvPr/>
              </p:nvGrpSpPr>
              <p:grpSpPr>
                <a:xfrm>
                  <a:off x="7976022" y="2139955"/>
                  <a:ext cx="105182" cy="88567"/>
                  <a:chOff x="7976022" y="2139955"/>
                  <a:chExt cx="105182" cy="88567"/>
                </a:xfrm>
                <a:solidFill>
                  <a:schemeClr val="bg1">
                    <a:alpha val="55000"/>
                  </a:schemeClr>
                </a:solidFill>
              </p:grpSpPr>
              <p:sp>
                <p:nvSpPr>
                  <p:cNvPr id="161" name="Freeform: Shape 160">
                    <a:extLst>
                      <a:ext uri="{FF2B5EF4-FFF2-40B4-BE49-F238E27FC236}">
                        <a16:creationId xmlns:a16="http://schemas.microsoft.com/office/drawing/2014/main" id="{EA268E62-91BF-44B9-BF77-720EAD8309E9}"/>
                      </a:ext>
                    </a:extLst>
                  </p:cNvPr>
                  <p:cNvSpPr/>
                  <p:nvPr/>
                </p:nvSpPr>
                <p:spPr>
                  <a:xfrm>
                    <a:off x="7976022" y="2196749"/>
                    <a:ext cx="16583" cy="30896"/>
                  </a:xfrm>
                  <a:custGeom>
                    <a:avLst/>
                    <a:gdLst>
                      <a:gd name="connsiteX0" fmla="*/ 0 w 16583"/>
                      <a:gd name="connsiteY0" fmla="*/ 19310 h 30896"/>
                      <a:gd name="connsiteX1" fmla="*/ 4544 w 16583"/>
                      <a:gd name="connsiteY1" fmla="*/ 26125 h 30896"/>
                      <a:gd name="connsiteX2" fmla="*/ 8633 w 16583"/>
                      <a:gd name="connsiteY2" fmla="*/ 30896 h 30896"/>
                      <a:gd name="connsiteX3" fmla="*/ 16584 w 16583"/>
                      <a:gd name="connsiteY3" fmla="*/ 5452 h 30896"/>
                      <a:gd name="connsiteX4" fmla="*/ 6134 w 16583"/>
                      <a:gd name="connsiteY4" fmla="*/ 0 h 30896"/>
                      <a:gd name="connsiteX5" fmla="*/ 0 w 16583"/>
                      <a:gd name="connsiteY5" fmla="*/ 19310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83" h="30896">
                        <a:moveTo>
                          <a:pt x="0" y="19310"/>
                        </a:moveTo>
                        <a:cubicBezTo>
                          <a:pt x="1306" y="21714"/>
                          <a:pt x="2827" y="23995"/>
                          <a:pt x="4544" y="26125"/>
                        </a:cubicBezTo>
                        <a:cubicBezTo>
                          <a:pt x="5907" y="27943"/>
                          <a:pt x="7270" y="29306"/>
                          <a:pt x="8633" y="30896"/>
                        </a:cubicBezTo>
                        <a:cubicBezTo>
                          <a:pt x="10467" y="22181"/>
                          <a:pt x="13130" y="13661"/>
                          <a:pt x="16584" y="5452"/>
                        </a:cubicBezTo>
                        <a:cubicBezTo>
                          <a:pt x="12617" y="4768"/>
                          <a:pt x="8964" y="2862"/>
                          <a:pt x="6134" y="0"/>
                        </a:cubicBezTo>
                        <a:cubicBezTo>
                          <a:pt x="3581" y="6264"/>
                          <a:pt x="1530" y="12721"/>
                          <a:pt x="0" y="19310"/>
                        </a:cubicBezTo>
                        <a:close/>
                      </a:path>
                    </a:pathLst>
                  </a:custGeom>
                  <a:grpFill/>
                  <a:ln w="222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1B299A5F-309C-4979-85DA-51F50BE6BCD5}"/>
                      </a:ext>
                    </a:extLst>
                  </p:cNvPr>
                  <p:cNvSpPr/>
                  <p:nvPr/>
                </p:nvSpPr>
                <p:spPr>
                  <a:xfrm>
                    <a:off x="7976250" y="2139955"/>
                    <a:ext cx="13176" cy="28169"/>
                  </a:xfrm>
                  <a:custGeom>
                    <a:avLst/>
                    <a:gdLst>
                      <a:gd name="connsiteX0" fmla="*/ 13176 w 13176"/>
                      <a:gd name="connsiteY0" fmla="*/ 22718 h 28169"/>
                      <a:gd name="connsiteX1" fmla="*/ 7951 w 13176"/>
                      <a:gd name="connsiteY1" fmla="*/ 0 h 28169"/>
                      <a:gd name="connsiteX2" fmla="*/ 0 w 13176"/>
                      <a:gd name="connsiteY2" fmla="*/ 10904 h 28169"/>
                      <a:gd name="connsiteX3" fmla="*/ 4089 w 13176"/>
                      <a:gd name="connsiteY3" fmla="*/ 28170 h 28169"/>
                      <a:gd name="connsiteX4" fmla="*/ 13176 w 13176"/>
                      <a:gd name="connsiteY4" fmla="*/ 22718 h 28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76" h="28169">
                        <a:moveTo>
                          <a:pt x="13176" y="22718"/>
                        </a:moveTo>
                        <a:cubicBezTo>
                          <a:pt x="10515" y="15386"/>
                          <a:pt x="8760" y="7757"/>
                          <a:pt x="7951" y="0"/>
                        </a:cubicBezTo>
                        <a:cubicBezTo>
                          <a:pt x="4975" y="3386"/>
                          <a:pt x="2314" y="7036"/>
                          <a:pt x="0" y="10904"/>
                        </a:cubicBezTo>
                        <a:cubicBezTo>
                          <a:pt x="866" y="16766"/>
                          <a:pt x="2234" y="22543"/>
                          <a:pt x="4089" y="28170"/>
                        </a:cubicBezTo>
                        <a:cubicBezTo>
                          <a:pt x="6518" y="25501"/>
                          <a:pt x="9678" y="23605"/>
                          <a:pt x="13176" y="22718"/>
                        </a:cubicBezTo>
                        <a:close/>
                      </a:path>
                    </a:pathLst>
                  </a:custGeom>
                  <a:grpFill/>
                  <a:ln w="22225"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0A942CD4-F2E3-4FD2-8CFD-1A595AD5E933}"/>
                      </a:ext>
                    </a:extLst>
                  </p:cNvPr>
                  <p:cNvSpPr/>
                  <p:nvPr/>
                </p:nvSpPr>
                <p:spPr>
                  <a:xfrm>
                    <a:off x="7999876" y="2195159"/>
                    <a:ext cx="30214" cy="24762"/>
                  </a:xfrm>
                  <a:custGeom>
                    <a:avLst/>
                    <a:gdLst>
                      <a:gd name="connsiteX0" fmla="*/ 10904 w 30214"/>
                      <a:gd name="connsiteY0" fmla="*/ 0 h 24762"/>
                      <a:gd name="connsiteX1" fmla="*/ 0 w 30214"/>
                      <a:gd name="connsiteY1" fmla="*/ 6134 h 24762"/>
                      <a:gd name="connsiteX2" fmla="*/ 10677 w 30214"/>
                      <a:gd name="connsiteY2" fmla="*/ 15448 h 24762"/>
                      <a:gd name="connsiteX3" fmla="*/ 25671 w 30214"/>
                      <a:gd name="connsiteY3" fmla="*/ 24762 h 24762"/>
                      <a:gd name="connsiteX4" fmla="*/ 25671 w 30214"/>
                      <a:gd name="connsiteY4" fmla="*/ 22945 h 24762"/>
                      <a:gd name="connsiteX5" fmla="*/ 30214 w 30214"/>
                      <a:gd name="connsiteY5" fmla="*/ 13631 h 24762"/>
                      <a:gd name="connsiteX6" fmla="*/ 10904 w 30214"/>
                      <a:gd name="connsiteY6" fmla="*/ 0 h 2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4" h="24762">
                        <a:moveTo>
                          <a:pt x="10904" y="0"/>
                        </a:moveTo>
                        <a:cubicBezTo>
                          <a:pt x="8010" y="3146"/>
                          <a:pt x="4192" y="5293"/>
                          <a:pt x="0" y="6134"/>
                        </a:cubicBezTo>
                        <a:cubicBezTo>
                          <a:pt x="3248" y="9578"/>
                          <a:pt x="6824" y="12697"/>
                          <a:pt x="10677" y="15448"/>
                        </a:cubicBezTo>
                        <a:cubicBezTo>
                          <a:pt x="15324" y="19086"/>
                          <a:pt x="20351" y="22209"/>
                          <a:pt x="25671" y="24762"/>
                        </a:cubicBezTo>
                        <a:cubicBezTo>
                          <a:pt x="25671" y="24762"/>
                          <a:pt x="25671" y="24762"/>
                          <a:pt x="25671" y="22945"/>
                        </a:cubicBezTo>
                        <a:cubicBezTo>
                          <a:pt x="25850" y="19350"/>
                          <a:pt x="27491" y="15984"/>
                          <a:pt x="30214" y="13631"/>
                        </a:cubicBezTo>
                        <a:cubicBezTo>
                          <a:pt x="23127" y="10086"/>
                          <a:pt x="16617" y="5491"/>
                          <a:pt x="10904" y="0"/>
                        </a:cubicBezTo>
                        <a:close/>
                      </a:path>
                    </a:pathLst>
                  </a:custGeom>
                  <a:grpFill/>
                  <a:ln w="22225"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062C5F1E-E07E-4588-ABC9-B3274A706784}"/>
                      </a:ext>
                    </a:extLst>
                  </p:cNvPr>
                  <p:cNvSpPr/>
                  <p:nvPr/>
                </p:nvSpPr>
                <p:spPr>
                  <a:xfrm>
                    <a:off x="8047810" y="2217422"/>
                    <a:ext cx="33394" cy="11100"/>
                  </a:xfrm>
                  <a:custGeom>
                    <a:avLst/>
                    <a:gdLst>
                      <a:gd name="connsiteX0" fmla="*/ 23854 w 33394"/>
                      <a:gd name="connsiteY0" fmla="*/ 2272 h 11100"/>
                      <a:gd name="connsiteX1" fmla="*/ 3635 w 33394"/>
                      <a:gd name="connsiteY1" fmla="*/ 0 h 11100"/>
                      <a:gd name="connsiteX2" fmla="*/ 3635 w 33394"/>
                      <a:gd name="connsiteY2" fmla="*/ 0 h 11100"/>
                      <a:gd name="connsiteX3" fmla="*/ 0 w 33394"/>
                      <a:gd name="connsiteY3" fmla="*/ 9087 h 11100"/>
                      <a:gd name="connsiteX4" fmla="*/ 24989 w 33394"/>
                      <a:gd name="connsiteY4" fmla="*/ 10904 h 11100"/>
                      <a:gd name="connsiteX5" fmla="*/ 33395 w 33394"/>
                      <a:gd name="connsiteY5" fmla="*/ 1136 h 1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94" h="11100">
                        <a:moveTo>
                          <a:pt x="23854" y="2272"/>
                        </a:moveTo>
                        <a:cubicBezTo>
                          <a:pt x="17047" y="2327"/>
                          <a:pt x="10259" y="1564"/>
                          <a:pt x="3635" y="0"/>
                        </a:cubicBezTo>
                        <a:lnTo>
                          <a:pt x="3635" y="0"/>
                        </a:lnTo>
                        <a:cubicBezTo>
                          <a:pt x="3683" y="3392"/>
                          <a:pt x="2375" y="6664"/>
                          <a:pt x="0" y="9087"/>
                        </a:cubicBezTo>
                        <a:cubicBezTo>
                          <a:pt x="8206" y="10844"/>
                          <a:pt x="16616" y="11455"/>
                          <a:pt x="24989" y="10904"/>
                        </a:cubicBezTo>
                        <a:cubicBezTo>
                          <a:pt x="28209" y="8032"/>
                          <a:pt x="31035" y="4748"/>
                          <a:pt x="33395" y="1136"/>
                        </a:cubicBezTo>
                        <a:close/>
                      </a:path>
                    </a:pathLst>
                  </a:custGeom>
                  <a:grpFill/>
                  <a:ln w="22225" cap="flat">
                    <a:noFill/>
                    <a:prstDash val="solid"/>
                    <a:miter/>
                  </a:ln>
                </p:spPr>
                <p:txBody>
                  <a:bodyPr rtlCol="0" anchor="ctr"/>
                  <a:lstStyle/>
                  <a:p>
                    <a:endParaRPr lang="en-IN"/>
                  </a:p>
                </p:txBody>
              </p:sp>
            </p:grpSp>
            <p:sp>
              <p:nvSpPr>
                <p:cNvPr id="154" name="Freeform: Shape 153">
                  <a:extLst>
                    <a:ext uri="{FF2B5EF4-FFF2-40B4-BE49-F238E27FC236}">
                      <a16:creationId xmlns:a16="http://schemas.microsoft.com/office/drawing/2014/main" id="{1A8ECAB4-8A94-4940-AF7A-AEAC75394852}"/>
                    </a:ext>
                  </a:extLst>
                </p:cNvPr>
                <p:cNvSpPr/>
                <p:nvPr/>
              </p:nvSpPr>
              <p:spPr>
                <a:xfrm>
                  <a:off x="8025547" y="2205155"/>
                  <a:ext cx="25898" cy="25898"/>
                </a:xfrm>
                <a:custGeom>
                  <a:avLst/>
                  <a:gdLst>
                    <a:gd name="connsiteX0" fmla="*/ 25898 w 25898"/>
                    <a:gd name="connsiteY0" fmla="*/ 12949 h 25898"/>
                    <a:gd name="connsiteX1" fmla="*/ 12949 w 25898"/>
                    <a:gd name="connsiteY1" fmla="*/ 25898 h 25898"/>
                    <a:gd name="connsiteX2" fmla="*/ 0 w 25898"/>
                    <a:gd name="connsiteY2" fmla="*/ 12949 h 25898"/>
                    <a:gd name="connsiteX3" fmla="*/ 12949 w 25898"/>
                    <a:gd name="connsiteY3" fmla="*/ 0 h 25898"/>
                    <a:gd name="connsiteX4" fmla="*/ 25898 w 25898"/>
                    <a:gd name="connsiteY4" fmla="*/ 12949 h 2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98" h="25898">
                      <a:moveTo>
                        <a:pt x="25898" y="12949"/>
                      </a:moveTo>
                      <a:cubicBezTo>
                        <a:pt x="25898" y="20101"/>
                        <a:pt x="20101" y="25898"/>
                        <a:pt x="12949" y="25898"/>
                      </a:cubicBezTo>
                      <a:cubicBezTo>
                        <a:pt x="5797" y="25898"/>
                        <a:pt x="0" y="20101"/>
                        <a:pt x="0" y="12949"/>
                      </a:cubicBezTo>
                      <a:cubicBezTo>
                        <a:pt x="0" y="5798"/>
                        <a:pt x="5797" y="0"/>
                        <a:pt x="12949" y="0"/>
                      </a:cubicBezTo>
                      <a:cubicBezTo>
                        <a:pt x="20101" y="0"/>
                        <a:pt x="25898" y="5797"/>
                        <a:pt x="25898" y="12949"/>
                      </a:cubicBezTo>
                      <a:close/>
                    </a:path>
                  </a:pathLst>
                </a:custGeom>
                <a:solidFill>
                  <a:srgbClr val="CCCCCC"/>
                </a:solidFill>
                <a:ln w="222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EEF45EA0-287A-43CE-A396-D1C6957DE369}"/>
                    </a:ext>
                  </a:extLst>
                </p:cNvPr>
                <p:cNvSpPr/>
                <p:nvPr/>
              </p:nvSpPr>
              <p:spPr>
                <a:xfrm>
                  <a:off x="8054398" y="2171987"/>
                  <a:ext cx="27715" cy="27715"/>
                </a:xfrm>
                <a:custGeom>
                  <a:avLst/>
                  <a:gdLst>
                    <a:gd name="connsiteX0" fmla="*/ 27716 w 27715"/>
                    <a:gd name="connsiteY0" fmla="*/ 13858 h 27715"/>
                    <a:gd name="connsiteX1" fmla="*/ 13858 w 27715"/>
                    <a:gd name="connsiteY1" fmla="*/ 27716 h 27715"/>
                    <a:gd name="connsiteX2" fmla="*/ 0 w 27715"/>
                    <a:gd name="connsiteY2" fmla="*/ 13858 h 27715"/>
                    <a:gd name="connsiteX3" fmla="*/ 13858 w 27715"/>
                    <a:gd name="connsiteY3" fmla="*/ 0 h 27715"/>
                    <a:gd name="connsiteX4" fmla="*/ 27716 w 27715"/>
                    <a:gd name="connsiteY4" fmla="*/ 13858 h 27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5" h="27715">
                      <a:moveTo>
                        <a:pt x="27716" y="13858"/>
                      </a:moveTo>
                      <a:cubicBezTo>
                        <a:pt x="27716" y="21511"/>
                        <a:pt x="21511" y="27716"/>
                        <a:pt x="13858" y="27716"/>
                      </a:cubicBezTo>
                      <a:cubicBezTo>
                        <a:pt x="6204" y="27716"/>
                        <a:pt x="0" y="21511"/>
                        <a:pt x="0" y="13858"/>
                      </a:cubicBezTo>
                      <a:cubicBezTo>
                        <a:pt x="0" y="6204"/>
                        <a:pt x="6204" y="0"/>
                        <a:pt x="13858" y="0"/>
                      </a:cubicBezTo>
                      <a:cubicBezTo>
                        <a:pt x="21511" y="0"/>
                        <a:pt x="27716" y="6204"/>
                        <a:pt x="27716" y="13858"/>
                      </a:cubicBezTo>
                      <a:close/>
                    </a:path>
                  </a:pathLst>
                </a:custGeom>
                <a:solidFill>
                  <a:srgbClr val="F2F2F2"/>
                </a:solidFill>
                <a:ln w="22225" cap="flat">
                  <a:noFill/>
                  <a:prstDash val="solid"/>
                  <a:miter/>
                </a:ln>
              </p:spPr>
              <p:txBody>
                <a:bodyPr rtlCol="0" anchor="ctr"/>
                <a:lstStyle/>
                <a:p>
                  <a:endParaRPr lang="en-IN"/>
                </a:p>
              </p:txBody>
            </p:sp>
            <p:grpSp>
              <p:nvGrpSpPr>
                <p:cNvPr id="156" name="Graphic 95">
                  <a:extLst>
                    <a:ext uri="{FF2B5EF4-FFF2-40B4-BE49-F238E27FC236}">
                      <a16:creationId xmlns:a16="http://schemas.microsoft.com/office/drawing/2014/main" id="{15252958-67DD-4DA5-ABEE-2F883F96B16B}"/>
                    </a:ext>
                  </a:extLst>
                </p:cNvPr>
                <p:cNvGrpSpPr/>
                <p:nvPr/>
              </p:nvGrpSpPr>
              <p:grpSpPr>
                <a:xfrm>
                  <a:off x="8003284" y="2125189"/>
                  <a:ext cx="88371" cy="80192"/>
                  <a:chOff x="8003284" y="2125189"/>
                  <a:chExt cx="88371" cy="80192"/>
                </a:xfrm>
                <a:solidFill>
                  <a:schemeClr val="bg1">
                    <a:alpha val="55000"/>
                  </a:schemeClr>
                </a:solidFill>
              </p:grpSpPr>
              <p:sp>
                <p:nvSpPr>
                  <p:cNvPr id="159" name="Freeform: Shape 158">
                    <a:extLst>
                      <a:ext uri="{FF2B5EF4-FFF2-40B4-BE49-F238E27FC236}">
                        <a16:creationId xmlns:a16="http://schemas.microsoft.com/office/drawing/2014/main" id="{29CC1129-F853-4BA6-9668-6CE6CA7711AC}"/>
                      </a:ext>
                    </a:extLst>
                  </p:cNvPr>
                  <p:cNvSpPr/>
                  <p:nvPr/>
                </p:nvSpPr>
                <p:spPr>
                  <a:xfrm>
                    <a:off x="8003284" y="2125189"/>
                    <a:ext cx="75422" cy="57021"/>
                  </a:xfrm>
                  <a:custGeom>
                    <a:avLst/>
                    <a:gdLst>
                      <a:gd name="connsiteX0" fmla="*/ 31805 w 75422"/>
                      <a:gd name="connsiteY0" fmla="*/ 29987 h 57021"/>
                      <a:gd name="connsiteX1" fmla="*/ 75423 w 75422"/>
                      <a:gd name="connsiteY1" fmla="*/ 19310 h 57021"/>
                      <a:gd name="connsiteX2" fmla="*/ 64518 w 75422"/>
                      <a:gd name="connsiteY2" fmla="*/ 8633 h 57021"/>
                      <a:gd name="connsiteX3" fmla="*/ 29987 w 75422"/>
                      <a:gd name="connsiteY3" fmla="*/ 16811 h 57021"/>
                      <a:gd name="connsiteX4" fmla="*/ 23172 w 75422"/>
                      <a:gd name="connsiteY4" fmla="*/ 20673 h 57021"/>
                      <a:gd name="connsiteX5" fmla="*/ 23172 w 75422"/>
                      <a:gd name="connsiteY5" fmla="*/ 20673 h 57021"/>
                      <a:gd name="connsiteX6" fmla="*/ 8406 w 75422"/>
                      <a:gd name="connsiteY6" fmla="*/ 0 h 57021"/>
                      <a:gd name="connsiteX7" fmla="*/ 227 w 75422"/>
                      <a:gd name="connsiteY7" fmla="*/ 3180 h 57021"/>
                      <a:gd name="connsiteX8" fmla="*/ 15448 w 75422"/>
                      <a:gd name="connsiteY8" fmla="*/ 25898 h 57021"/>
                      <a:gd name="connsiteX9" fmla="*/ 0 w 75422"/>
                      <a:gd name="connsiteY9" fmla="*/ 38620 h 57021"/>
                      <a:gd name="connsiteX10" fmla="*/ 9769 w 75422"/>
                      <a:gd name="connsiteY10" fmla="*/ 45435 h 57021"/>
                      <a:gd name="connsiteX11" fmla="*/ 24081 w 75422"/>
                      <a:gd name="connsiteY11" fmla="*/ 34304 h 57021"/>
                      <a:gd name="connsiteX12" fmla="*/ 51115 w 75422"/>
                      <a:gd name="connsiteY12" fmla="*/ 57021 h 57021"/>
                      <a:gd name="connsiteX13" fmla="*/ 55658 w 75422"/>
                      <a:gd name="connsiteY13" fmla="*/ 49752 h 57021"/>
                      <a:gd name="connsiteX14" fmla="*/ 31805 w 75422"/>
                      <a:gd name="connsiteY14" fmla="*/ 29987 h 5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422" h="57021">
                        <a:moveTo>
                          <a:pt x="31805" y="29987"/>
                        </a:moveTo>
                        <a:cubicBezTo>
                          <a:pt x="45354" y="23188"/>
                          <a:pt x="60265" y="19539"/>
                          <a:pt x="75423" y="19310"/>
                        </a:cubicBezTo>
                        <a:cubicBezTo>
                          <a:pt x="72199" y="15354"/>
                          <a:pt x="68541" y="11772"/>
                          <a:pt x="64518" y="8633"/>
                        </a:cubicBezTo>
                        <a:cubicBezTo>
                          <a:pt x="52644" y="9495"/>
                          <a:pt x="40986" y="12256"/>
                          <a:pt x="29987" y="16811"/>
                        </a:cubicBezTo>
                        <a:cubicBezTo>
                          <a:pt x="27641" y="17963"/>
                          <a:pt x="25365" y="19252"/>
                          <a:pt x="23172" y="20673"/>
                        </a:cubicBezTo>
                        <a:lnTo>
                          <a:pt x="23172" y="20673"/>
                        </a:lnTo>
                        <a:cubicBezTo>
                          <a:pt x="17554" y="14307"/>
                          <a:pt x="12606" y="7379"/>
                          <a:pt x="8406" y="0"/>
                        </a:cubicBezTo>
                        <a:cubicBezTo>
                          <a:pt x="5606" y="861"/>
                          <a:pt x="2873" y="1924"/>
                          <a:pt x="227" y="3180"/>
                        </a:cubicBezTo>
                        <a:cubicBezTo>
                          <a:pt x="4539" y="11236"/>
                          <a:pt x="9638" y="18846"/>
                          <a:pt x="15448" y="25898"/>
                        </a:cubicBezTo>
                        <a:cubicBezTo>
                          <a:pt x="9852" y="29565"/>
                          <a:pt x="4671" y="33830"/>
                          <a:pt x="0" y="38620"/>
                        </a:cubicBezTo>
                        <a:cubicBezTo>
                          <a:pt x="3867" y="39859"/>
                          <a:pt x="7271" y="42234"/>
                          <a:pt x="9769" y="45435"/>
                        </a:cubicBezTo>
                        <a:cubicBezTo>
                          <a:pt x="14095" y="41187"/>
                          <a:pt x="18898" y="37451"/>
                          <a:pt x="24081" y="34304"/>
                        </a:cubicBezTo>
                        <a:cubicBezTo>
                          <a:pt x="32504" y="42550"/>
                          <a:pt x="41541" y="50144"/>
                          <a:pt x="51115" y="57021"/>
                        </a:cubicBezTo>
                        <a:cubicBezTo>
                          <a:pt x="51760" y="54153"/>
                          <a:pt x="53362" y="51589"/>
                          <a:pt x="55658" y="49752"/>
                        </a:cubicBezTo>
                        <a:cubicBezTo>
                          <a:pt x="47146" y="43872"/>
                          <a:pt x="39165" y="37258"/>
                          <a:pt x="31805" y="29987"/>
                        </a:cubicBezTo>
                        <a:close/>
                      </a:path>
                    </a:pathLst>
                  </a:custGeom>
                  <a:grpFill/>
                  <a:ln w="222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BBA14E4E-F05D-4F87-8C03-DEF1599B9127}"/>
                      </a:ext>
                    </a:extLst>
                  </p:cNvPr>
                  <p:cNvSpPr/>
                  <p:nvPr/>
                </p:nvSpPr>
                <p:spPr>
                  <a:xfrm>
                    <a:off x="8078025" y="2191978"/>
                    <a:ext cx="13630" cy="13403"/>
                  </a:xfrm>
                  <a:custGeom>
                    <a:avLst/>
                    <a:gdLst>
                      <a:gd name="connsiteX0" fmla="*/ 11132 w 13630"/>
                      <a:gd name="connsiteY0" fmla="*/ 1363 h 13403"/>
                      <a:gd name="connsiteX1" fmla="*/ 11132 w 13630"/>
                      <a:gd name="connsiteY1" fmla="*/ 1363 h 13403"/>
                      <a:gd name="connsiteX2" fmla="*/ 8860 w 13630"/>
                      <a:gd name="connsiteY2" fmla="*/ 1363 h 13403"/>
                      <a:gd name="connsiteX3" fmla="*/ 8860 w 13630"/>
                      <a:gd name="connsiteY3" fmla="*/ 1363 h 13403"/>
                      <a:gd name="connsiteX4" fmla="*/ 7042 w 13630"/>
                      <a:gd name="connsiteY4" fmla="*/ 1363 h 13403"/>
                      <a:gd name="connsiteX5" fmla="*/ 7042 w 13630"/>
                      <a:gd name="connsiteY5" fmla="*/ 1363 h 13403"/>
                      <a:gd name="connsiteX6" fmla="*/ 4544 w 13630"/>
                      <a:gd name="connsiteY6" fmla="*/ 0 h 13403"/>
                      <a:gd name="connsiteX7" fmla="*/ 0 w 13630"/>
                      <a:gd name="connsiteY7" fmla="*/ 6815 h 13403"/>
                      <a:gd name="connsiteX8" fmla="*/ 2726 w 13630"/>
                      <a:gd name="connsiteY8" fmla="*/ 8406 h 13403"/>
                      <a:gd name="connsiteX9" fmla="*/ 2726 w 13630"/>
                      <a:gd name="connsiteY9" fmla="*/ 8406 h 13403"/>
                      <a:gd name="connsiteX10" fmla="*/ 5225 w 13630"/>
                      <a:gd name="connsiteY10" fmla="*/ 9996 h 13403"/>
                      <a:gd name="connsiteX11" fmla="*/ 5225 w 13630"/>
                      <a:gd name="connsiteY11" fmla="*/ 9996 h 13403"/>
                      <a:gd name="connsiteX12" fmla="*/ 11586 w 13630"/>
                      <a:gd name="connsiteY12" fmla="*/ 13403 h 13403"/>
                      <a:gd name="connsiteX13" fmla="*/ 11586 w 13630"/>
                      <a:gd name="connsiteY13" fmla="*/ 13403 h 13403"/>
                      <a:gd name="connsiteX14" fmla="*/ 13631 w 13630"/>
                      <a:gd name="connsiteY14" fmla="*/ 5225 h 1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630" h="13403">
                        <a:moveTo>
                          <a:pt x="11132" y="1363"/>
                        </a:moveTo>
                        <a:lnTo>
                          <a:pt x="11132" y="1363"/>
                        </a:lnTo>
                        <a:lnTo>
                          <a:pt x="8860" y="1363"/>
                        </a:lnTo>
                        <a:lnTo>
                          <a:pt x="8860" y="1363"/>
                        </a:lnTo>
                        <a:lnTo>
                          <a:pt x="7042" y="1363"/>
                        </a:lnTo>
                        <a:lnTo>
                          <a:pt x="7042" y="1363"/>
                        </a:lnTo>
                        <a:lnTo>
                          <a:pt x="4544" y="0"/>
                        </a:lnTo>
                        <a:cubicBezTo>
                          <a:pt x="3889" y="2741"/>
                          <a:pt x="2279" y="5158"/>
                          <a:pt x="0" y="6815"/>
                        </a:cubicBezTo>
                        <a:lnTo>
                          <a:pt x="2726" y="8406"/>
                        </a:lnTo>
                        <a:lnTo>
                          <a:pt x="2726" y="8406"/>
                        </a:lnTo>
                        <a:cubicBezTo>
                          <a:pt x="3469" y="9065"/>
                          <a:pt x="4312" y="9602"/>
                          <a:pt x="5225" y="9996"/>
                        </a:cubicBezTo>
                        <a:lnTo>
                          <a:pt x="5225" y="9996"/>
                        </a:lnTo>
                        <a:lnTo>
                          <a:pt x="11586" y="13403"/>
                        </a:lnTo>
                        <a:lnTo>
                          <a:pt x="11586" y="13403"/>
                        </a:lnTo>
                        <a:cubicBezTo>
                          <a:pt x="12481" y="10735"/>
                          <a:pt x="13165" y="8000"/>
                          <a:pt x="13631" y="5225"/>
                        </a:cubicBezTo>
                        <a:close/>
                      </a:path>
                    </a:pathLst>
                  </a:custGeom>
                  <a:grpFill/>
                  <a:ln w="22225" cap="flat">
                    <a:noFill/>
                    <a:prstDash val="solid"/>
                    <a:miter/>
                  </a:ln>
                </p:spPr>
                <p:txBody>
                  <a:bodyPr rtlCol="0" anchor="ctr"/>
                  <a:lstStyle/>
                  <a:p>
                    <a:endParaRPr lang="en-IN"/>
                  </a:p>
                </p:txBody>
              </p:sp>
            </p:grpSp>
            <p:sp>
              <p:nvSpPr>
                <p:cNvPr id="157" name="Freeform: Shape 156">
                  <a:extLst>
                    <a:ext uri="{FF2B5EF4-FFF2-40B4-BE49-F238E27FC236}">
                      <a16:creationId xmlns:a16="http://schemas.microsoft.com/office/drawing/2014/main" id="{5D4C99B8-2629-46A2-AC03-3B243C552A89}"/>
                    </a:ext>
                  </a:extLst>
                </p:cNvPr>
                <p:cNvSpPr/>
                <p:nvPr/>
              </p:nvSpPr>
              <p:spPr>
                <a:xfrm>
                  <a:off x="7976022" y="2161537"/>
                  <a:ext cx="39983" cy="39983"/>
                </a:xfrm>
                <a:custGeom>
                  <a:avLst/>
                  <a:gdLst>
                    <a:gd name="connsiteX0" fmla="*/ 39983 w 39983"/>
                    <a:gd name="connsiteY0" fmla="*/ 19992 h 39983"/>
                    <a:gd name="connsiteX1" fmla="*/ 19992 w 39983"/>
                    <a:gd name="connsiteY1" fmla="*/ 39983 h 39983"/>
                    <a:gd name="connsiteX2" fmla="*/ 0 w 39983"/>
                    <a:gd name="connsiteY2" fmla="*/ 19992 h 39983"/>
                    <a:gd name="connsiteX3" fmla="*/ 19992 w 39983"/>
                    <a:gd name="connsiteY3" fmla="*/ 0 h 39983"/>
                    <a:gd name="connsiteX4" fmla="*/ 39983 w 39983"/>
                    <a:gd name="connsiteY4" fmla="*/ 19992 h 3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3" h="39983">
                      <a:moveTo>
                        <a:pt x="39983" y="19992"/>
                      </a:moveTo>
                      <a:cubicBezTo>
                        <a:pt x="39983" y="31033"/>
                        <a:pt x="31033" y="39983"/>
                        <a:pt x="19992" y="39983"/>
                      </a:cubicBezTo>
                      <a:cubicBezTo>
                        <a:pt x="8951" y="39983"/>
                        <a:pt x="0" y="31033"/>
                        <a:pt x="0" y="19992"/>
                      </a:cubicBezTo>
                      <a:cubicBezTo>
                        <a:pt x="0" y="8951"/>
                        <a:pt x="8951" y="0"/>
                        <a:pt x="19992" y="0"/>
                      </a:cubicBezTo>
                      <a:cubicBezTo>
                        <a:pt x="31033" y="0"/>
                        <a:pt x="39983" y="8951"/>
                        <a:pt x="39983" y="19992"/>
                      </a:cubicBezTo>
                      <a:close/>
                    </a:path>
                  </a:pathLst>
                </a:custGeom>
                <a:solidFill>
                  <a:srgbClr val="F2F2F2"/>
                </a:solidFill>
                <a:ln w="222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56684324-E5DD-4315-880A-97CCCE2C5B4D}"/>
                    </a:ext>
                  </a:extLst>
                </p:cNvPr>
                <p:cNvSpPr/>
                <p:nvPr/>
              </p:nvSpPr>
              <p:spPr>
                <a:xfrm>
                  <a:off x="8025547" y="2205155"/>
                  <a:ext cx="25898" cy="25898"/>
                </a:xfrm>
                <a:custGeom>
                  <a:avLst/>
                  <a:gdLst>
                    <a:gd name="connsiteX0" fmla="*/ 25898 w 25898"/>
                    <a:gd name="connsiteY0" fmla="*/ 12949 h 25898"/>
                    <a:gd name="connsiteX1" fmla="*/ 12949 w 25898"/>
                    <a:gd name="connsiteY1" fmla="*/ 25898 h 25898"/>
                    <a:gd name="connsiteX2" fmla="*/ 0 w 25898"/>
                    <a:gd name="connsiteY2" fmla="*/ 12949 h 25898"/>
                    <a:gd name="connsiteX3" fmla="*/ 12949 w 25898"/>
                    <a:gd name="connsiteY3" fmla="*/ 0 h 25898"/>
                    <a:gd name="connsiteX4" fmla="*/ 25898 w 25898"/>
                    <a:gd name="connsiteY4" fmla="*/ 12949 h 2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98" h="25898">
                      <a:moveTo>
                        <a:pt x="25898" y="12949"/>
                      </a:moveTo>
                      <a:cubicBezTo>
                        <a:pt x="25898" y="20101"/>
                        <a:pt x="20101" y="25898"/>
                        <a:pt x="12949" y="25898"/>
                      </a:cubicBezTo>
                      <a:cubicBezTo>
                        <a:pt x="5797" y="25898"/>
                        <a:pt x="0" y="20101"/>
                        <a:pt x="0" y="12949"/>
                      </a:cubicBezTo>
                      <a:cubicBezTo>
                        <a:pt x="0" y="5798"/>
                        <a:pt x="5797" y="0"/>
                        <a:pt x="12949" y="0"/>
                      </a:cubicBezTo>
                      <a:cubicBezTo>
                        <a:pt x="20101" y="0"/>
                        <a:pt x="25898" y="5797"/>
                        <a:pt x="25898" y="12949"/>
                      </a:cubicBezTo>
                      <a:close/>
                    </a:path>
                  </a:pathLst>
                </a:custGeom>
                <a:solidFill>
                  <a:srgbClr val="F2F2F2"/>
                </a:solidFill>
                <a:ln w="22225" cap="flat">
                  <a:noFill/>
                  <a:prstDash val="solid"/>
                  <a:miter/>
                </a:ln>
              </p:spPr>
              <p:txBody>
                <a:bodyPr rtlCol="0" anchor="ctr"/>
                <a:lstStyle/>
                <a:p>
                  <a:endParaRPr lang="en-IN"/>
                </a:p>
              </p:txBody>
            </p:sp>
          </p:grpSp>
        </p:grpSp>
        <p:grpSp>
          <p:nvGrpSpPr>
            <p:cNvPr id="134" name="Group 133">
              <a:extLst>
                <a:ext uri="{FF2B5EF4-FFF2-40B4-BE49-F238E27FC236}">
                  <a16:creationId xmlns:a16="http://schemas.microsoft.com/office/drawing/2014/main" id="{D6EF676B-0D3F-4525-9982-3260DAE0C4FA}"/>
                </a:ext>
              </a:extLst>
            </p:cNvPr>
            <p:cNvGrpSpPr/>
            <p:nvPr/>
          </p:nvGrpSpPr>
          <p:grpSpPr>
            <a:xfrm>
              <a:off x="6425034" y="2774233"/>
              <a:ext cx="703719" cy="2282002"/>
              <a:chOff x="6440024" y="2729263"/>
              <a:chExt cx="703719" cy="2282002"/>
            </a:xfrm>
          </p:grpSpPr>
          <p:sp>
            <p:nvSpPr>
              <p:cNvPr id="135" name="TextBox 134">
                <a:extLst>
                  <a:ext uri="{FF2B5EF4-FFF2-40B4-BE49-F238E27FC236}">
                    <a16:creationId xmlns:a16="http://schemas.microsoft.com/office/drawing/2014/main" id="{16A5B47E-15A3-4D7F-BF63-0718D32CA71E}"/>
                  </a:ext>
                </a:extLst>
              </p:cNvPr>
              <p:cNvSpPr txBox="1"/>
              <p:nvPr/>
            </p:nvSpPr>
            <p:spPr>
              <a:xfrm>
                <a:off x="6440024" y="2729263"/>
                <a:ext cx="703719"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Consuming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applications</a:t>
                </a:r>
              </a:p>
            </p:txBody>
          </p:sp>
          <p:grpSp>
            <p:nvGrpSpPr>
              <p:cNvPr id="136" name="Group 135">
                <a:extLst>
                  <a:ext uri="{FF2B5EF4-FFF2-40B4-BE49-F238E27FC236}">
                    <a16:creationId xmlns:a16="http://schemas.microsoft.com/office/drawing/2014/main" id="{EBF782A6-467E-4EF3-ADB3-73B5531E93AD}"/>
                  </a:ext>
                </a:extLst>
              </p:cNvPr>
              <p:cNvGrpSpPr/>
              <p:nvPr/>
            </p:nvGrpSpPr>
            <p:grpSpPr>
              <a:xfrm>
                <a:off x="6517564" y="3204186"/>
                <a:ext cx="548640" cy="548640"/>
                <a:chOff x="6517564" y="3204186"/>
                <a:chExt cx="548640" cy="548640"/>
              </a:xfrm>
            </p:grpSpPr>
            <p:sp>
              <p:nvSpPr>
                <p:cNvPr id="143" name="Rectangle: Rounded Corners 142">
                  <a:extLst>
                    <a:ext uri="{FF2B5EF4-FFF2-40B4-BE49-F238E27FC236}">
                      <a16:creationId xmlns:a16="http://schemas.microsoft.com/office/drawing/2014/main" id="{8D841660-3FB6-40AE-A45A-225318100182}"/>
                    </a:ext>
                  </a:extLst>
                </p:cNvPr>
                <p:cNvSpPr/>
                <p:nvPr/>
              </p:nvSpPr>
              <p:spPr bwMode="auto">
                <a:xfrm>
                  <a:off x="6517564" y="3204186"/>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5" name="Browser_4" title="Icon of a website or an app window">
                  <a:extLst>
                    <a:ext uri="{FF2B5EF4-FFF2-40B4-BE49-F238E27FC236}">
                      <a16:creationId xmlns:a16="http://schemas.microsoft.com/office/drawing/2014/main" id="{9F39ACF1-47D5-4305-BF5E-4D906AD6DF24}"/>
                    </a:ext>
                  </a:extLst>
                </p:cNvPr>
                <p:cNvSpPr>
                  <a:spLocks noChangeAspect="1" noEditPoints="1"/>
                </p:cNvSpPr>
                <p:nvPr/>
              </p:nvSpPr>
              <p:spPr bwMode="auto">
                <a:xfrm>
                  <a:off x="6575737" y="3318543"/>
                  <a:ext cx="432294" cy="319926"/>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9E92DCDC-F7E0-4815-98A2-909B192A40E1}"/>
                  </a:ext>
                </a:extLst>
              </p:cNvPr>
              <p:cNvGrpSpPr/>
              <p:nvPr/>
            </p:nvGrpSpPr>
            <p:grpSpPr>
              <a:xfrm>
                <a:off x="6517564" y="3833406"/>
                <a:ext cx="548640" cy="548640"/>
                <a:chOff x="6517564" y="3833406"/>
                <a:chExt cx="548640" cy="548640"/>
              </a:xfrm>
            </p:grpSpPr>
            <p:sp>
              <p:nvSpPr>
                <p:cNvPr id="141" name="Rectangle: Rounded Corners 140">
                  <a:extLst>
                    <a:ext uri="{FF2B5EF4-FFF2-40B4-BE49-F238E27FC236}">
                      <a16:creationId xmlns:a16="http://schemas.microsoft.com/office/drawing/2014/main" id="{BB22A336-20EC-4063-980C-F0F14C4A9591}"/>
                    </a:ext>
                  </a:extLst>
                </p:cNvPr>
                <p:cNvSpPr/>
                <p:nvPr/>
              </p:nvSpPr>
              <p:spPr bwMode="auto">
                <a:xfrm>
                  <a:off x="6517564" y="3833406"/>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2" name="Browser_4" title="Icon of a website or an app window">
                  <a:extLst>
                    <a:ext uri="{FF2B5EF4-FFF2-40B4-BE49-F238E27FC236}">
                      <a16:creationId xmlns:a16="http://schemas.microsoft.com/office/drawing/2014/main" id="{F00870C9-09F2-4267-9B4B-8B4761F4410E}"/>
                    </a:ext>
                  </a:extLst>
                </p:cNvPr>
                <p:cNvSpPr>
                  <a:spLocks noChangeAspect="1" noEditPoints="1"/>
                </p:cNvSpPr>
                <p:nvPr/>
              </p:nvSpPr>
              <p:spPr bwMode="auto">
                <a:xfrm>
                  <a:off x="6575737" y="3947763"/>
                  <a:ext cx="432294" cy="319926"/>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DE003CB7-645B-4C83-B4B0-7588A32EA66C}"/>
                  </a:ext>
                </a:extLst>
              </p:cNvPr>
              <p:cNvGrpSpPr/>
              <p:nvPr/>
            </p:nvGrpSpPr>
            <p:grpSpPr>
              <a:xfrm>
                <a:off x="6517564" y="4462625"/>
                <a:ext cx="548640" cy="548640"/>
                <a:chOff x="6517564" y="4462625"/>
                <a:chExt cx="548640" cy="548640"/>
              </a:xfrm>
            </p:grpSpPr>
            <p:sp>
              <p:nvSpPr>
                <p:cNvPr id="139" name="Rectangle: Rounded Corners 138">
                  <a:extLst>
                    <a:ext uri="{FF2B5EF4-FFF2-40B4-BE49-F238E27FC236}">
                      <a16:creationId xmlns:a16="http://schemas.microsoft.com/office/drawing/2014/main" id="{77E61513-5837-44A4-9EF0-717DF4396469}"/>
                    </a:ext>
                  </a:extLst>
                </p:cNvPr>
                <p:cNvSpPr/>
                <p:nvPr/>
              </p:nvSpPr>
              <p:spPr bwMode="auto">
                <a:xfrm>
                  <a:off x="6517564" y="4462625"/>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0" name="Browser_4" title="Icon of a website or an app window">
                  <a:extLst>
                    <a:ext uri="{FF2B5EF4-FFF2-40B4-BE49-F238E27FC236}">
                      <a16:creationId xmlns:a16="http://schemas.microsoft.com/office/drawing/2014/main" id="{931B1C23-4ABD-434E-B4E6-308CFBFB1363}"/>
                    </a:ext>
                  </a:extLst>
                </p:cNvPr>
                <p:cNvSpPr>
                  <a:spLocks noChangeAspect="1" noEditPoints="1"/>
                </p:cNvSpPr>
                <p:nvPr/>
              </p:nvSpPr>
              <p:spPr bwMode="auto">
                <a:xfrm>
                  <a:off x="6575737" y="4576982"/>
                  <a:ext cx="432294" cy="319926"/>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39910C07-2DE4-4919-A4FF-3B99D13E3C6C}"/>
                </a:ext>
              </a:extLst>
            </p:cNvPr>
            <p:cNvGrpSpPr/>
            <p:nvPr/>
          </p:nvGrpSpPr>
          <p:grpSpPr>
            <a:xfrm>
              <a:off x="9188254" y="4263267"/>
              <a:ext cx="463751" cy="646452"/>
              <a:chOff x="9188254" y="4263267"/>
              <a:chExt cx="463751" cy="646452"/>
            </a:xfrm>
          </p:grpSpPr>
          <p:sp>
            <p:nvSpPr>
              <p:cNvPr id="195" name="Rectangle: Rounded Corners 194">
                <a:extLst>
                  <a:ext uri="{FF2B5EF4-FFF2-40B4-BE49-F238E27FC236}">
                    <a16:creationId xmlns:a16="http://schemas.microsoft.com/office/drawing/2014/main" id="{B1C7AC3F-BF12-4B69-B7FC-F6DDBF04D036}"/>
                  </a:ext>
                </a:extLst>
              </p:cNvPr>
              <p:cNvSpPr/>
              <p:nvPr/>
            </p:nvSpPr>
            <p:spPr bwMode="auto">
              <a:xfrm>
                <a:off x="9188254" y="4445968"/>
                <a:ext cx="463751" cy="463751"/>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96" name="TextBox 195">
                <a:extLst>
                  <a:ext uri="{FF2B5EF4-FFF2-40B4-BE49-F238E27FC236}">
                    <a16:creationId xmlns:a16="http://schemas.microsoft.com/office/drawing/2014/main" id="{F96ED60A-7220-482D-839A-E9942B8E6DBF}"/>
                  </a:ext>
                </a:extLst>
              </p:cNvPr>
              <p:cNvSpPr txBox="1"/>
              <p:nvPr/>
            </p:nvSpPr>
            <p:spPr>
              <a:xfrm>
                <a:off x="9296699" y="4263267"/>
                <a:ext cx="246863"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ACR</a:t>
                </a:r>
                <a:endParaRPr kumimoji="0" lang="en-US" sz="800" b="0" i="1" u="none" strike="noStrike" kern="1200" cap="none" spc="0" normalizeH="0" baseline="0" noProof="0">
                  <a:ln>
                    <a:noFill/>
                  </a:ln>
                  <a:effectLst/>
                  <a:uLnTx/>
                  <a:uFillTx/>
                  <a:latin typeface="Segoe UI Semibold"/>
                  <a:ea typeface="+mn-ea"/>
                  <a:cs typeface="+mn-cs"/>
                </a:endParaRPr>
              </a:p>
            </p:txBody>
          </p:sp>
          <p:pic>
            <p:nvPicPr>
              <p:cNvPr id="303" name="Graphic 302">
                <a:extLst>
                  <a:ext uri="{FF2B5EF4-FFF2-40B4-BE49-F238E27FC236}">
                    <a16:creationId xmlns:a16="http://schemas.microsoft.com/office/drawing/2014/main" id="{E9CA560A-ACA5-4C45-996E-648F78B428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24014" y="4481728"/>
                <a:ext cx="392231" cy="392231"/>
              </a:xfrm>
              <a:prstGeom prst="rect">
                <a:avLst/>
              </a:prstGeom>
            </p:spPr>
          </p:pic>
        </p:grpSp>
      </p:grpSp>
    </p:spTree>
    <p:extLst>
      <p:ext uri="{BB962C8B-B14F-4D97-AF65-F5344CB8AC3E}">
        <p14:creationId xmlns:p14="http://schemas.microsoft.com/office/powerpoint/2010/main" val="4010433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a:extLst>
              <a:ext uri="{FF2B5EF4-FFF2-40B4-BE49-F238E27FC236}">
                <a16:creationId xmlns:a16="http://schemas.microsoft.com/office/drawing/2014/main" id="{7B3ECB15-6F8C-44C9-8822-597CE82B38BF}"/>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bwMode="auto">
          <a:xfrm>
            <a:off x="8295716" y="0"/>
            <a:ext cx="4140759" cy="6994525"/>
          </a:xfrm>
          <a:prstGeom prst="rect">
            <a:avLst/>
          </a:prstGeom>
          <a:noFill/>
          <a:ln w="9525">
            <a:noFill/>
            <a:miter lim="800000"/>
            <a:headEnd/>
            <a:tailEnd/>
          </a:ln>
        </p:spPr>
      </p:pic>
      <p:sp>
        <p:nvSpPr>
          <p:cNvPr id="17" name="Rectangle 16">
            <a:extLst>
              <a:ext uri="{FF2B5EF4-FFF2-40B4-BE49-F238E27FC236}">
                <a16:creationId xmlns:a16="http://schemas.microsoft.com/office/drawing/2014/main" id="{988C7027-3A63-404A-8294-E567E5F5F118}"/>
              </a:ext>
              <a:ext uri="{C183D7F6-B498-43B3-948B-1728B52AA6E4}">
                <adec:decorative xmlns:adec="http://schemas.microsoft.com/office/drawing/2017/decorative" val="1"/>
              </a:ext>
            </a:extLst>
          </p:cNvPr>
          <p:cNvSpPr/>
          <p:nvPr/>
        </p:nvSpPr>
        <p:spPr bwMode="auto">
          <a:xfrm rot="10800000">
            <a:off x="8295716" y="6330397"/>
            <a:ext cx="4140759" cy="664127"/>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DF44E8A6-F4EA-4317-98CF-6B1EEDD516E4}"/>
              </a:ext>
              <a:ext uri="{C183D7F6-B498-43B3-948B-1728B52AA6E4}">
                <adec:decorative xmlns:adec="http://schemas.microsoft.com/office/drawing/2017/decorative" val="1"/>
              </a:ext>
            </a:extLst>
          </p:cNvPr>
          <p:cNvSpPr/>
          <p:nvPr/>
        </p:nvSpPr>
        <p:spPr>
          <a:xfrm>
            <a:off x="8838725" y="6522618"/>
            <a:ext cx="2176731" cy="3139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Click icon to learn more</a:t>
            </a:r>
          </a:p>
        </p:txBody>
      </p:sp>
      <p:sp>
        <p:nvSpPr>
          <p:cNvPr id="25" name="Rectangle 24">
            <a:extLst>
              <a:ext uri="{FF2B5EF4-FFF2-40B4-BE49-F238E27FC236}">
                <a16:creationId xmlns:a16="http://schemas.microsoft.com/office/drawing/2014/main" id="{332961B3-8585-47A3-9FB5-0881881B1CAF}"/>
              </a:ext>
              <a:ext uri="{C183D7F6-B498-43B3-948B-1728B52AA6E4}">
                <adec:decorative xmlns:adec="http://schemas.microsoft.com/office/drawing/2017/decorative" val="1"/>
              </a:ext>
            </a:extLst>
          </p:cNvPr>
          <p:cNvSpPr/>
          <p:nvPr/>
        </p:nvSpPr>
        <p:spPr bwMode="auto">
          <a:xfrm>
            <a:off x="8296304" y="0"/>
            <a:ext cx="4140171" cy="5437378"/>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2">
            <a:extLst>
              <a:ext uri="{FF2B5EF4-FFF2-40B4-BE49-F238E27FC236}">
                <a16:creationId xmlns:a16="http://schemas.microsoft.com/office/drawing/2014/main" id="{9D3A88FB-C40D-4690-A5E4-003F3698DCD6}"/>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82753" y="292586"/>
            <a:ext cx="1256145" cy="28753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465138" y="632779"/>
            <a:ext cx="7911399" cy="820738"/>
          </a:xfrm>
        </p:spPr>
        <p:txBody>
          <a:bodyPr/>
          <a:lstStyle/>
          <a:p>
            <a:r>
              <a:rPr lang="en-US"/>
              <a:t>Maersk uses AKS for a customer service process </a:t>
            </a:r>
            <a:br>
              <a:rPr lang="en-US"/>
            </a:br>
            <a:r>
              <a:rPr lang="en-US"/>
              <a:t>to elevate NSAT, an industry-wide challenge </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nvGraphicFramePr>
        <p:xfrm>
          <a:off x="465138" y="1713954"/>
          <a:ext cx="7048484" cy="521208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914400">
                <a:tc>
                  <a:txBody>
                    <a:bodyPr/>
                    <a:lstStyle/>
                    <a:p>
                      <a:r>
                        <a:rPr lang="en-US" sz="1600" b="0">
                          <a:solidFill>
                            <a:srgbClr val="0078D4"/>
                          </a:solidFill>
                          <a:latin typeface="Segoe UI Semibold" panose="020B0702040204020203" pitchFamily="34" charset="0"/>
                          <a:cs typeface="Segoe UI Semibold" panose="020B0702040204020203" pitchFamily="34" charset="0"/>
                        </a:rPr>
                        <a:t>Needs: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600" b="0">
                          <a:solidFill>
                            <a:srgbClr val="000000"/>
                          </a:solidFill>
                        </a:rPr>
                        <a:t>Get near-real-ti</a:t>
                      </a:r>
                      <a:r>
                        <a:rPr lang="en-US" sz="1600" b="0" kern="1200">
                          <a:solidFill>
                            <a:srgbClr val="000000"/>
                          </a:solidFill>
                          <a:latin typeface="+mn-lt"/>
                          <a:ea typeface="+mn-ea"/>
                          <a:cs typeface="+mn-cs"/>
                        </a:rPr>
                        <a:t>me data to provide better customer service</a:t>
                      </a:r>
                    </a:p>
                    <a:p>
                      <a:pPr marL="0" marR="0" lvl="0" indent="0" algn="l" defTabSz="914367" rtl="0" eaLnBrk="1" fontAlgn="auto" latinLnBrk="0" hangingPunct="1">
                        <a:lnSpc>
                          <a:spcPct val="100000"/>
                        </a:lnSpc>
                        <a:spcBef>
                          <a:spcPts val="0"/>
                        </a:spcBef>
                        <a:spcAft>
                          <a:spcPts val="600"/>
                        </a:spcAft>
                        <a:buClrTx/>
                        <a:buSzTx/>
                        <a:buFontTx/>
                        <a:buNone/>
                        <a:tabLst/>
                        <a:defRPr/>
                      </a:pPr>
                      <a:r>
                        <a:rPr lang="en-GB" sz="1600" b="0" kern="1200">
                          <a:solidFill>
                            <a:srgbClr val="000000"/>
                          </a:solidFill>
                          <a:latin typeface="+mn-lt"/>
                          <a:ea typeface="+mn-ea"/>
                          <a:cs typeface="+mn-cs"/>
                        </a:rPr>
                        <a:t>Collect data for future Machine Learning driven features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18872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GB" sz="1600">
                          <a:solidFill>
                            <a:srgbClr val="000000"/>
                          </a:solidFill>
                        </a:rPr>
                        <a:t>Compute &amp; memory intensive features</a:t>
                      </a:r>
                    </a:p>
                    <a:p>
                      <a:pPr>
                        <a:spcAft>
                          <a:spcPts val="600"/>
                        </a:spcAft>
                      </a:pPr>
                      <a:r>
                        <a:rPr lang="en-GB" sz="1600">
                          <a:solidFill>
                            <a:srgbClr val="000000"/>
                          </a:solidFill>
                        </a:rPr>
                        <a:t>Data integration difficulties</a:t>
                      </a:r>
                    </a:p>
                    <a:p>
                      <a:pPr>
                        <a:spcAft>
                          <a:spcPts val="600"/>
                        </a:spcAft>
                      </a:pPr>
                      <a:r>
                        <a:rPr lang="en-GB" sz="1600">
                          <a:solidFill>
                            <a:srgbClr val="000000"/>
                          </a:solidFill>
                        </a:rPr>
                        <a:t>Limited organisational experience in Cloud &amp; Kubernetes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Requirements: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600" b="0" dirty="0">
                          <a:solidFill>
                            <a:srgbClr val="000000"/>
                          </a:solidFill>
                        </a:rPr>
                        <a:t>Spend less time on container software management </a:t>
                      </a:r>
                    </a:p>
                    <a:p>
                      <a:pPr>
                        <a:spcAft>
                          <a:spcPts val="600"/>
                        </a:spcAft>
                      </a:pPr>
                      <a:r>
                        <a:rPr lang="en-US" sz="1600" b="0" dirty="0">
                          <a:solidFill>
                            <a:srgbClr val="000000"/>
                          </a:solidFill>
                        </a:rPr>
                        <a:t>Automation and continuous delivery </a:t>
                      </a:r>
                    </a:p>
                    <a:p>
                      <a:pPr>
                        <a:spcAft>
                          <a:spcPts val="600"/>
                        </a:spcAft>
                      </a:pPr>
                      <a:r>
                        <a:rPr lang="en-US" sz="1600" b="0" dirty="0">
                          <a:solidFill>
                            <a:srgbClr val="000000"/>
                          </a:solidFill>
                        </a:rPr>
                        <a:t>Full visibility to application, container and infrastructure</a:t>
                      </a:r>
                    </a:p>
                    <a:p>
                      <a:pPr>
                        <a:spcAft>
                          <a:spcPts val="600"/>
                        </a:spcAft>
                      </a:pPr>
                      <a:r>
                        <a:rPr lang="en-US" sz="1600" b="0" dirty="0">
                          <a:solidFill>
                            <a:srgbClr val="000000"/>
                          </a:solidFill>
                        </a:rPr>
                        <a:t>Fine grained security and access control </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spcAft>
                          <a:spcPts val="600"/>
                        </a:spcAft>
                      </a:pPr>
                      <a:r>
                        <a:rPr lang="en-US" sz="1600" b="0" dirty="0">
                          <a:solidFill>
                            <a:srgbClr val="000000"/>
                          </a:solidFill>
                        </a:rPr>
                        <a:t>Reduced environment  provisioning time from </a:t>
                      </a:r>
                      <a:r>
                        <a:rPr lang="en-US" sz="1600" b="0" dirty="0">
                          <a:solidFill>
                            <a:srgbClr val="0078D3"/>
                          </a:solidFill>
                          <a:latin typeface="+mj-lt"/>
                        </a:rPr>
                        <a:t>1+ weeks </a:t>
                      </a:r>
                      <a:br>
                        <a:rPr lang="en-US" sz="1600" b="0" dirty="0">
                          <a:solidFill>
                            <a:srgbClr val="0078D3"/>
                          </a:solidFill>
                          <a:latin typeface="+mj-lt"/>
                        </a:rPr>
                      </a:br>
                      <a:r>
                        <a:rPr lang="en-US" sz="1600" b="0" dirty="0">
                          <a:solidFill>
                            <a:srgbClr val="000000"/>
                          </a:solidFill>
                        </a:rPr>
                        <a:t>to </a:t>
                      </a:r>
                      <a:r>
                        <a:rPr lang="en-US" sz="1600" b="0" kern="1200" dirty="0">
                          <a:solidFill>
                            <a:srgbClr val="0078D3"/>
                          </a:solidFill>
                          <a:latin typeface="+mj-lt"/>
                          <a:ea typeface="+mn-ea"/>
                          <a:cs typeface="+mn-cs"/>
                        </a:rPr>
                        <a:t>2.5 hours</a:t>
                      </a:r>
                    </a:p>
                    <a:p>
                      <a:pPr>
                        <a:spcAft>
                          <a:spcPts val="600"/>
                        </a:spcAft>
                      </a:pPr>
                      <a:r>
                        <a:rPr lang="en-US" sz="1600" b="0" dirty="0">
                          <a:solidFill>
                            <a:srgbClr val="000000"/>
                          </a:solidFill>
                        </a:rPr>
                        <a:t>AKS and CaaS can potentially save </a:t>
                      </a:r>
                      <a:r>
                        <a:rPr lang="en-US" sz="1600" b="0" kern="1200" dirty="0">
                          <a:solidFill>
                            <a:srgbClr val="0078D3"/>
                          </a:solidFill>
                          <a:latin typeface="+mj-lt"/>
                          <a:ea typeface="+mn-ea"/>
                          <a:cs typeface="+mn-cs"/>
                        </a:rPr>
                        <a:t>33% on run cost</a:t>
                      </a:r>
                    </a:p>
                    <a:p>
                      <a:pPr>
                        <a:spcAft>
                          <a:spcPts val="600"/>
                        </a:spcAft>
                      </a:pPr>
                      <a:endParaRPr lang="en-US" sz="1600" b="0" dirty="0">
                        <a:solidFill>
                          <a:srgbClr val="000000"/>
                        </a:solidFill>
                      </a:endParaRP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5309933"/>
                  </a:ext>
                </a:extLst>
              </a:tr>
            </a:tbl>
          </a:graphicData>
        </a:graphic>
      </p:graphicFrame>
      <p:sp>
        <p:nvSpPr>
          <p:cNvPr id="22" name="Text Placeholder 2047">
            <a:extLst>
              <a:ext uri="{FF2B5EF4-FFF2-40B4-BE49-F238E27FC236}">
                <a16:creationId xmlns:a16="http://schemas.microsoft.com/office/drawing/2014/main" id="{F5681A6F-4E38-464A-923F-97D17021E763}"/>
              </a:ext>
            </a:extLst>
          </p:cNvPr>
          <p:cNvSpPr txBox="1">
            <a:spLocks/>
          </p:cNvSpPr>
          <p:nvPr/>
        </p:nvSpPr>
        <p:spPr>
          <a:xfrm>
            <a:off x="8462124" y="757937"/>
            <a:ext cx="3777157" cy="106118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7"/>
              </a:spcAft>
              <a:buNone/>
            </a:pPr>
            <a:r>
              <a:rPr lang="en-US" sz="1399">
                <a:solidFill>
                  <a:schemeClr val="bg1"/>
                </a:solidFill>
                <a:latin typeface="+mn-lt"/>
              </a:rPr>
              <a:t>Using Kubernetes on Azure satisfies our objectives for efficient software development. It aligns well with our digital plans and our choice of open-source solutions for specific programming languages.”</a:t>
            </a:r>
          </a:p>
        </p:txBody>
      </p:sp>
      <p:sp>
        <p:nvSpPr>
          <p:cNvPr id="26" name="Rectangle 25">
            <a:extLst>
              <a:ext uri="{FF2B5EF4-FFF2-40B4-BE49-F238E27FC236}">
                <a16:creationId xmlns:a16="http://schemas.microsoft.com/office/drawing/2014/main" id="{D049293D-4AA9-42BA-8C87-A3AAF77683FD}"/>
              </a:ext>
            </a:extLst>
          </p:cNvPr>
          <p:cNvSpPr/>
          <p:nvPr/>
        </p:nvSpPr>
        <p:spPr>
          <a:xfrm>
            <a:off x="8462443" y="1889227"/>
            <a:ext cx="3859501" cy="523220"/>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Rasmus </a:t>
            </a:r>
            <a:r>
              <a:rPr lang="en-US" sz="1400" i="1" err="1">
                <a:solidFill>
                  <a:schemeClr val="bg1"/>
                </a:solidFill>
              </a:rPr>
              <a:t>Hald</a:t>
            </a:r>
            <a:r>
              <a:rPr lang="en-US" sz="1400" i="1">
                <a:solidFill>
                  <a:schemeClr val="bg1"/>
                </a:solidFill>
              </a:rPr>
              <a:t>, Head of Cloud Architecture,</a:t>
            </a:r>
            <a:br>
              <a:rPr lang="en-US" sz="1400" i="1">
                <a:solidFill>
                  <a:schemeClr val="bg1"/>
                </a:solidFill>
              </a:rPr>
            </a:br>
            <a:r>
              <a:rPr lang="en-US" sz="1400" i="1">
                <a:solidFill>
                  <a:schemeClr val="bg1"/>
                </a:solidFill>
              </a:rPr>
              <a:t>A.P. Moller - Maersk</a:t>
            </a:r>
          </a:p>
        </p:txBody>
      </p:sp>
      <p:sp>
        <p:nvSpPr>
          <p:cNvPr id="11" name="globe_2" title="Icon of a sphere made of lines">
            <a:hlinkClick r:id="rId5"/>
            <a:extLst>
              <a:ext uri="{FF2B5EF4-FFF2-40B4-BE49-F238E27FC236}">
                <a16:creationId xmlns:a16="http://schemas.microsoft.com/office/drawing/2014/main" id="{A1DFD0B7-AA83-4C1D-95EE-27E9745C7772}"/>
              </a:ext>
            </a:extLst>
          </p:cNvPr>
          <p:cNvSpPr>
            <a:spLocks noChangeAspect="1" noEditPoints="1"/>
          </p:cNvSpPr>
          <p:nvPr/>
        </p:nvSpPr>
        <p:spPr bwMode="auto">
          <a:xfrm>
            <a:off x="8478610" y="6512501"/>
            <a:ext cx="279781" cy="27978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TextBox 23">
            <a:extLst>
              <a:ext uri="{FF2B5EF4-FFF2-40B4-BE49-F238E27FC236}">
                <a16:creationId xmlns:a16="http://schemas.microsoft.com/office/drawing/2014/main" id="{ACAF16ED-56B1-4947-8A00-75C0C2F64869}"/>
              </a:ext>
              <a:ext uri="{C183D7F6-B498-43B3-948B-1728B52AA6E4}">
                <adec:decorative xmlns:adec="http://schemas.microsoft.com/office/drawing/2017/decorative" val="1"/>
              </a:ext>
            </a:extLst>
          </p:cNvPr>
          <p:cNvSpPr txBox="1"/>
          <p:nvPr/>
        </p:nvSpPr>
        <p:spPr>
          <a:xfrm>
            <a:off x="8283110" y="115933"/>
            <a:ext cx="947258" cy="1227586"/>
          </a:xfrm>
          <a:prstGeom prst="rect">
            <a:avLst/>
          </a:prstGeom>
          <a:noFill/>
        </p:spPr>
        <p:txBody>
          <a:bodyPr wrap="square" lIns="182854" tIns="146283" rIns="182854" bIns="146283" rtlCol="0">
            <a:spAutoFit/>
          </a:bodyPr>
          <a:lstStyle/>
          <a:p>
            <a:pPr algn="ctr">
              <a:lnSpc>
                <a:spcPct val="90000"/>
              </a:lnSpc>
              <a:spcAft>
                <a:spcPts val="600"/>
              </a:spcAft>
            </a:pPr>
            <a:r>
              <a:rPr lang="en-US" sz="6599">
                <a:solidFill>
                  <a:schemeClr val="bg1"/>
                </a:solidFill>
                <a:latin typeface="Arial Black" panose="020B0A04020102020204" pitchFamily="34" charset="0"/>
              </a:rPr>
              <a:t>“</a:t>
            </a:r>
          </a:p>
        </p:txBody>
      </p:sp>
    </p:spTree>
    <p:extLst>
      <p:ext uri="{BB962C8B-B14F-4D97-AF65-F5344CB8AC3E}">
        <p14:creationId xmlns:p14="http://schemas.microsoft.com/office/powerpoint/2010/main" val="250353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itle 3">
            <a:extLst>
              <a:ext uri="{FF2B5EF4-FFF2-40B4-BE49-F238E27FC236}">
                <a16:creationId xmlns:a16="http://schemas.microsoft.com/office/drawing/2014/main" id="{D2870D5C-07B8-433C-858C-03943B62FA50}"/>
              </a:ext>
            </a:extLst>
          </p:cNvPr>
          <p:cNvSpPr>
            <a:spLocks noGrp="1"/>
          </p:cNvSpPr>
          <p:nvPr>
            <p:ph type="title"/>
          </p:nvPr>
        </p:nvSpPr>
        <p:spPr>
          <a:xfrm>
            <a:off x="465955" y="633186"/>
            <a:ext cx="6894804" cy="410369"/>
          </a:xfrm>
        </p:spPr>
        <p:txBody>
          <a:bodyPr/>
          <a:lstStyle/>
          <a:p>
            <a:r>
              <a:rPr lang="en-US"/>
              <a:t>Maersk: </a:t>
            </a:r>
            <a:r>
              <a:rPr lang="en-US">
                <a:solidFill>
                  <a:srgbClr val="0078D3"/>
                </a:solidFill>
              </a:rPr>
              <a:t>architecture</a:t>
            </a:r>
            <a:r>
              <a:rPr lang="en-US"/>
              <a:t> </a:t>
            </a:r>
            <a:endParaRPr lang="en-US">
              <a:solidFill>
                <a:srgbClr val="0078D3"/>
              </a:solidFill>
            </a:endParaRPr>
          </a:p>
        </p:txBody>
      </p:sp>
      <p:sp>
        <p:nvSpPr>
          <p:cNvPr id="103" name="Title 16">
            <a:extLst>
              <a:ext uri="{FF2B5EF4-FFF2-40B4-BE49-F238E27FC236}">
                <a16:creationId xmlns:a16="http://schemas.microsoft.com/office/drawing/2014/main" id="{B4593C7B-0059-48C7-A3F0-7FAE105A029D}"/>
              </a:ext>
            </a:extLst>
          </p:cNvPr>
          <p:cNvSpPr txBox="1">
            <a:spLocks/>
          </p:cNvSpPr>
          <p:nvPr/>
        </p:nvSpPr>
        <p:spPr>
          <a:xfrm>
            <a:off x="465138" y="2007413"/>
            <a:ext cx="3296157"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Azure Pipelines for automation and CI/CD pipelines; adding Terraform for further automation</a:t>
            </a:r>
          </a:p>
        </p:txBody>
      </p:sp>
      <p:sp>
        <p:nvSpPr>
          <p:cNvPr id="104" name="Title 16">
            <a:extLst>
              <a:ext uri="{FF2B5EF4-FFF2-40B4-BE49-F238E27FC236}">
                <a16:creationId xmlns:a16="http://schemas.microsoft.com/office/drawing/2014/main" id="{B5D0F5DD-9FEE-4486-924B-F51D4AC4A1CE}"/>
              </a:ext>
            </a:extLst>
          </p:cNvPr>
          <p:cNvSpPr txBox="1">
            <a:spLocks/>
          </p:cNvSpPr>
          <p:nvPr/>
        </p:nvSpPr>
        <p:spPr>
          <a:xfrm>
            <a:off x="465138" y="3028940"/>
            <a:ext cx="322172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Key Vault to secure secrets and for persistent </a:t>
            </a:r>
            <a:r>
              <a:rPr lang="en-US" sz="1600" b="0" spc="0">
                <a:solidFill>
                  <a:srgbClr val="0078D4"/>
                </a:solidFill>
                <a:latin typeface="Segoe UI" panose="020B0502040204020203" pitchFamily="34" charset="0"/>
              </a:rPr>
              <a:t>configuration </a:t>
            </a: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store</a:t>
            </a:r>
          </a:p>
        </p:txBody>
      </p:sp>
      <p:sp>
        <p:nvSpPr>
          <p:cNvPr id="105" name="Title 16">
            <a:extLst>
              <a:ext uri="{FF2B5EF4-FFF2-40B4-BE49-F238E27FC236}">
                <a16:creationId xmlns:a16="http://schemas.microsoft.com/office/drawing/2014/main" id="{930AAE77-D740-4A75-9CE3-BC76A70354D3}"/>
              </a:ext>
            </a:extLst>
          </p:cNvPr>
          <p:cNvSpPr txBox="1">
            <a:spLocks/>
          </p:cNvSpPr>
          <p:nvPr/>
        </p:nvSpPr>
        <p:spPr>
          <a:xfrm>
            <a:off x="465138" y="3804245"/>
            <a:ext cx="3178394"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Azure Monitor for containers to provide better logging, troubleshooting, with no direct container access </a:t>
            </a:r>
          </a:p>
        </p:txBody>
      </p:sp>
      <p:sp>
        <p:nvSpPr>
          <p:cNvPr id="106" name="Title 16">
            <a:extLst>
              <a:ext uri="{FF2B5EF4-FFF2-40B4-BE49-F238E27FC236}">
                <a16:creationId xmlns:a16="http://schemas.microsoft.com/office/drawing/2014/main" id="{9F819085-CFFB-450D-8465-D6EB1EFEB0C9}"/>
              </a:ext>
            </a:extLst>
          </p:cNvPr>
          <p:cNvSpPr txBox="1">
            <a:spLocks/>
          </p:cNvSpPr>
          <p:nvPr/>
        </p:nvSpPr>
        <p:spPr>
          <a:xfrm>
            <a:off x="465138" y="5071993"/>
            <a:ext cx="3178394"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RBAC control for fine grained Kubernetes resources access control</a:t>
            </a:r>
          </a:p>
        </p:txBody>
      </p:sp>
      <p:grpSp>
        <p:nvGrpSpPr>
          <p:cNvPr id="3" name="Group 2" descr="Maersk case study architecture">
            <a:extLst>
              <a:ext uri="{FF2B5EF4-FFF2-40B4-BE49-F238E27FC236}">
                <a16:creationId xmlns:a16="http://schemas.microsoft.com/office/drawing/2014/main" id="{8B025217-4019-41BB-9CA9-996EB26370B2}"/>
              </a:ext>
            </a:extLst>
          </p:cNvPr>
          <p:cNvGrpSpPr/>
          <p:nvPr/>
        </p:nvGrpSpPr>
        <p:grpSpPr>
          <a:xfrm>
            <a:off x="5616151" y="1422497"/>
            <a:ext cx="5887915" cy="4429536"/>
            <a:chOff x="5616151" y="1422497"/>
            <a:chExt cx="5887915" cy="4429536"/>
          </a:xfrm>
        </p:grpSpPr>
        <p:sp>
          <p:nvSpPr>
            <p:cNvPr id="107" name="Title 1">
              <a:extLst>
                <a:ext uri="{FF2B5EF4-FFF2-40B4-BE49-F238E27FC236}">
                  <a16:creationId xmlns:a16="http://schemas.microsoft.com/office/drawing/2014/main" id="{56CE611A-722A-438D-9DE8-EF5D37F94E0F}"/>
                </a:ext>
              </a:extLst>
            </p:cNvPr>
            <p:cNvSpPr txBox="1">
              <a:spLocks/>
            </p:cNvSpPr>
            <p:nvPr/>
          </p:nvSpPr>
          <p:spPr>
            <a:xfrm>
              <a:off x="6567175" y="2090636"/>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Firewall</a:t>
              </a:r>
            </a:p>
          </p:txBody>
        </p:sp>
        <p:sp>
          <p:nvSpPr>
            <p:cNvPr id="108" name="Rectangle: Rounded Corners 107">
              <a:extLst>
                <a:ext uri="{FF2B5EF4-FFF2-40B4-BE49-F238E27FC236}">
                  <a16:creationId xmlns:a16="http://schemas.microsoft.com/office/drawing/2014/main" id="{78A0148A-55CC-4A3F-8154-D25DC266FDED}"/>
                </a:ext>
              </a:extLst>
            </p:cNvPr>
            <p:cNvSpPr/>
            <p:nvPr/>
          </p:nvSpPr>
          <p:spPr bwMode="auto">
            <a:xfrm>
              <a:off x="5763317" y="2265333"/>
              <a:ext cx="4413600" cy="358670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cxnSp>
          <p:nvCxnSpPr>
            <p:cNvPr id="109" name="Straight Arrow Connector 108">
              <a:extLst>
                <a:ext uri="{FF2B5EF4-FFF2-40B4-BE49-F238E27FC236}">
                  <a16:creationId xmlns:a16="http://schemas.microsoft.com/office/drawing/2014/main" id="{19297CC7-2595-4628-9B89-35201F739367}"/>
                </a:ext>
              </a:extLst>
            </p:cNvPr>
            <p:cNvCxnSpPr>
              <a:cxnSpLocks/>
            </p:cNvCxnSpPr>
            <p:nvPr/>
          </p:nvCxnSpPr>
          <p:spPr>
            <a:xfrm flipH="1">
              <a:off x="7108416" y="1960089"/>
              <a:ext cx="1" cy="53279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B99C88F5-A8BD-4DD2-8E80-8706F3F94C79}"/>
                </a:ext>
              </a:extLst>
            </p:cNvPr>
            <p:cNvGrpSpPr/>
            <p:nvPr/>
          </p:nvGrpSpPr>
          <p:grpSpPr>
            <a:xfrm>
              <a:off x="6650943" y="1422497"/>
              <a:ext cx="914400" cy="537592"/>
              <a:chOff x="9197760" y="567284"/>
              <a:chExt cx="914400" cy="537592"/>
            </a:xfrm>
          </p:grpSpPr>
          <p:sp>
            <p:nvSpPr>
              <p:cNvPr id="111" name="globe_2" title="Icon of a sphere made of lines">
                <a:extLst>
                  <a:ext uri="{FF2B5EF4-FFF2-40B4-BE49-F238E27FC236}">
                    <a16:creationId xmlns:a16="http://schemas.microsoft.com/office/drawing/2014/main" id="{E5DC2019-D109-4895-A806-169156ED5C63}"/>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Title 1">
                <a:extLst>
                  <a:ext uri="{FF2B5EF4-FFF2-40B4-BE49-F238E27FC236}">
                    <a16:creationId xmlns:a16="http://schemas.microsoft.com/office/drawing/2014/main" id="{A3036999-9B59-43E4-A876-DAE1E2DDF96C}"/>
                  </a:ext>
                </a:extLst>
              </p:cNvPr>
              <p:cNvSpPr txBox="1">
                <a:spLocks/>
              </p:cNvSpPr>
              <p:nvPr/>
            </p:nvSpPr>
            <p:spPr>
              <a:xfrm>
                <a:off x="9197760" y="567284"/>
                <a:ext cx="91440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Gateway</a:t>
                </a:r>
              </a:p>
            </p:txBody>
          </p:sp>
        </p:grpSp>
        <p:grpSp>
          <p:nvGrpSpPr>
            <p:cNvPr id="113" name="Group 112">
              <a:extLst>
                <a:ext uri="{FF2B5EF4-FFF2-40B4-BE49-F238E27FC236}">
                  <a16:creationId xmlns:a16="http://schemas.microsoft.com/office/drawing/2014/main" id="{ABB9F428-2A3D-43D1-8EAE-AD3A3419F30A}"/>
                </a:ext>
              </a:extLst>
            </p:cNvPr>
            <p:cNvGrpSpPr/>
            <p:nvPr/>
          </p:nvGrpSpPr>
          <p:grpSpPr>
            <a:xfrm>
              <a:off x="6780505" y="2531449"/>
              <a:ext cx="544103" cy="724478"/>
              <a:chOff x="6057900" y="2438865"/>
              <a:chExt cx="544103" cy="724478"/>
            </a:xfrm>
          </p:grpSpPr>
          <p:grpSp>
            <p:nvGrpSpPr>
              <p:cNvPr id="114" name="Group 113">
                <a:extLst>
                  <a:ext uri="{FF2B5EF4-FFF2-40B4-BE49-F238E27FC236}">
                    <a16:creationId xmlns:a16="http://schemas.microsoft.com/office/drawing/2014/main" id="{B0D3FDD2-4781-469C-9C9C-F1E830890957}"/>
                  </a:ext>
                </a:extLst>
              </p:cNvPr>
              <p:cNvGrpSpPr/>
              <p:nvPr/>
            </p:nvGrpSpPr>
            <p:grpSpPr>
              <a:xfrm>
                <a:off x="6169073" y="2438865"/>
                <a:ext cx="432930" cy="724478"/>
                <a:chOff x="5870579" y="3690518"/>
                <a:chExt cx="432930" cy="724478"/>
              </a:xfrm>
            </p:grpSpPr>
            <p:grpSp>
              <p:nvGrpSpPr>
                <p:cNvPr id="117" name="Group 116">
                  <a:extLst>
                    <a:ext uri="{FF2B5EF4-FFF2-40B4-BE49-F238E27FC236}">
                      <a16:creationId xmlns:a16="http://schemas.microsoft.com/office/drawing/2014/main" id="{858AD76A-BD5A-4CA9-A30D-FD859E406446}"/>
                    </a:ext>
                  </a:extLst>
                </p:cNvPr>
                <p:cNvGrpSpPr/>
                <p:nvPr/>
              </p:nvGrpSpPr>
              <p:grpSpPr>
                <a:xfrm>
                  <a:off x="5870579" y="3982066"/>
                  <a:ext cx="432930" cy="432930"/>
                  <a:chOff x="2121266" y="3372344"/>
                  <a:chExt cx="533589" cy="533589"/>
                </a:xfrm>
              </p:grpSpPr>
              <p:sp>
                <p:nvSpPr>
                  <p:cNvPr id="119" name="Rectangle: Rounded Corners 118">
                    <a:extLst>
                      <a:ext uri="{FF2B5EF4-FFF2-40B4-BE49-F238E27FC236}">
                        <a16:creationId xmlns:a16="http://schemas.microsoft.com/office/drawing/2014/main" id="{D8C68D00-FF4A-4283-B35E-8612F35351AF}"/>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20" name="Group 119">
                    <a:extLst>
                      <a:ext uri="{FF2B5EF4-FFF2-40B4-BE49-F238E27FC236}">
                        <a16:creationId xmlns:a16="http://schemas.microsoft.com/office/drawing/2014/main" id="{D2930FE3-AE41-4B40-AA86-FF3B4CAA2ECF}"/>
                      </a:ext>
                    </a:extLst>
                  </p:cNvPr>
                  <p:cNvGrpSpPr/>
                  <p:nvPr/>
                </p:nvGrpSpPr>
                <p:grpSpPr>
                  <a:xfrm>
                    <a:off x="2210352" y="3471248"/>
                    <a:ext cx="355417" cy="335781"/>
                    <a:chOff x="3172902" y="4132385"/>
                    <a:chExt cx="355417" cy="335781"/>
                  </a:xfrm>
                </p:grpSpPr>
                <p:grpSp>
                  <p:nvGrpSpPr>
                    <p:cNvPr id="121" name="Group 120">
                      <a:extLst>
                        <a:ext uri="{FF2B5EF4-FFF2-40B4-BE49-F238E27FC236}">
                          <a16:creationId xmlns:a16="http://schemas.microsoft.com/office/drawing/2014/main" id="{EA2107D3-0CEA-4BB4-B2A0-DB1D7930D556}"/>
                        </a:ext>
                      </a:extLst>
                    </p:cNvPr>
                    <p:cNvGrpSpPr/>
                    <p:nvPr/>
                  </p:nvGrpSpPr>
                  <p:grpSpPr>
                    <a:xfrm>
                      <a:off x="3234030" y="4132385"/>
                      <a:ext cx="233160" cy="110531"/>
                      <a:chOff x="3234867" y="4132385"/>
                      <a:chExt cx="233160" cy="110531"/>
                    </a:xfrm>
                  </p:grpSpPr>
                  <p:sp>
                    <p:nvSpPr>
                      <p:cNvPr id="129" name="Freeform: Shape 128">
                        <a:extLst>
                          <a:ext uri="{FF2B5EF4-FFF2-40B4-BE49-F238E27FC236}">
                            <a16:creationId xmlns:a16="http://schemas.microsoft.com/office/drawing/2014/main" id="{1442B8F3-1E46-40F9-8078-22E59A37AAE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0EB62333-E5CE-446B-971C-257BBAFA52E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2" name="Group 121">
                      <a:extLst>
                        <a:ext uri="{FF2B5EF4-FFF2-40B4-BE49-F238E27FC236}">
                          <a16:creationId xmlns:a16="http://schemas.microsoft.com/office/drawing/2014/main" id="{CE88B833-62EA-4164-8854-D526413F04F0}"/>
                        </a:ext>
                      </a:extLst>
                    </p:cNvPr>
                    <p:cNvGrpSpPr/>
                    <p:nvPr/>
                  </p:nvGrpSpPr>
                  <p:grpSpPr>
                    <a:xfrm>
                      <a:off x="3172902" y="4245010"/>
                      <a:ext cx="355417" cy="110531"/>
                      <a:chOff x="3172902" y="4244590"/>
                      <a:chExt cx="355417" cy="110531"/>
                    </a:xfrm>
                  </p:grpSpPr>
                  <p:sp>
                    <p:nvSpPr>
                      <p:cNvPr id="126" name="Freeform: Shape 125">
                        <a:extLst>
                          <a:ext uri="{FF2B5EF4-FFF2-40B4-BE49-F238E27FC236}">
                            <a16:creationId xmlns:a16="http://schemas.microsoft.com/office/drawing/2014/main" id="{C5907F99-CF38-4DAD-A635-DB3D6D5D2316}"/>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C355239A-2EB4-49E6-8B8F-FF6563E62CA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D543896-4E84-4D13-8151-C0B56DD0D0E3}"/>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6D036BBE-950F-4EAF-B548-130B7793A09D}"/>
                        </a:ext>
                      </a:extLst>
                    </p:cNvPr>
                    <p:cNvGrpSpPr/>
                    <p:nvPr/>
                  </p:nvGrpSpPr>
                  <p:grpSpPr>
                    <a:xfrm>
                      <a:off x="3234030" y="4357635"/>
                      <a:ext cx="233160" cy="110531"/>
                      <a:chOff x="3234867" y="4132385"/>
                      <a:chExt cx="233160" cy="110531"/>
                    </a:xfrm>
                  </p:grpSpPr>
                  <p:sp>
                    <p:nvSpPr>
                      <p:cNvPr id="124" name="Freeform: Shape 123">
                        <a:extLst>
                          <a:ext uri="{FF2B5EF4-FFF2-40B4-BE49-F238E27FC236}">
                            <a16:creationId xmlns:a16="http://schemas.microsoft.com/office/drawing/2014/main" id="{DB5DC73F-7E81-4FA9-859C-F22A0178245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7F23D561-C223-470B-AF10-0A8E756B879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18" name="Title 1">
                  <a:extLst>
                    <a:ext uri="{FF2B5EF4-FFF2-40B4-BE49-F238E27FC236}">
                      <a16:creationId xmlns:a16="http://schemas.microsoft.com/office/drawing/2014/main" id="{24914504-70F3-4F4D-8F47-82379DFCA1DD}"/>
                    </a:ext>
                  </a:extLst>
                </p:cNvPr>
                <p:cNvSpPr txBox="1">
                  <a:spLocks/>
                </p:cNvSpPr>
                <p:nvPr/>
              </p:nvSpPr>
              <p:spPr>
                <a:xfrm>
                  <a:off x="5870579" y="3690518"/>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w/ RBAC</a:t>
                  </a:r>
                </a:p>
              </p:txBody>
            </p:sp>
          </p:grpSp>
          <p:sp>
            <p:nvSpPr>
              <p:cNvPr id="115" name="Oval 114">
                <a:extLst>
                  <a:ext uri="{FF2B5EF4-FFF2-40B4-BE49-F238E27FC236}">
                    <a16:creationId xmlns:a16="http://schemas.microsoft.com/office/drawing/2014/main" id="{036C373B-BE82-4BC3-B9A3-0170D6AE25DA}"/>
                  </a:ext>
                </a:extLst>
              </p:cNvPr>
              <p:cNvSpPr/>
              <p:nvPr/>
            </p:nvSpPr>
            <p:spPr bwMode="auto">
              <a:xfrm>
                <a:off x="6057900" y="2621280"/>
                <a:ext cx="224790" cy="2247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Lock" title="Icon of a padlock">
                <a:extLst>
                  <a:ext uri="{FF2B5EF4-FFF2-40B4-BE49-F238E27FC236}">
                    <a16:creationId xmlns:a16="http://schemas.microsoft.com/office/drawing/2014/main" id="{D153EF1B-DE55-4FD5-80D5-A7466F07A670}"/>
                  </a:ext>
                </a:extLst>
              </p:cNvPr>
              <p:cNvSpPr>
                <a:spLocks noChangeAspect="1" noEditPoints="1"/>
              </p:cNvSpPr>
              <p:nvPr/>
            </p:nvSpPr>
            <p:spPr bwMode="auto">
              <a:xfrm>
                <a:off x="6114159" y="2643578"/>
                <a:ext cx="111381" cy="15567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FE01DB24-E680-44AD-BB11-F7993879A44E}"/>
                </a:ext>
              </a:extLst>
            </p:cNvPr>
            <p:cNvGrpSpPr/>
            <p:nvPr/>
          </p:nvGrpSpPr>
          <p:grpSpPr>
            <a:xfrm>
              <a:off x="5962038" y="4156257"/>
              <a:ext cx="432930" cy="724478"/>
              <a:chOff x="5456347" y="4535525"/>
              <a:chExt cx="432930" cy="724478"/>
            </a:xfrm>
          </p:grpSpPr>
          <p:sp>
            <p:nvSpPr>
              <p:cNvPr id="132" name="Rectangle: Rounded Corners 131">
                <a:extLst>
                  <a:ext uri="{FF2B5EF4-FFF2-40B4-BE49-F238E27FC236}">
                    <a16:creationId xmlns:a16="http://schemas.microsoft.com/office/drawing/2014/main" id="{EF57E496-635A-4FFF-9B52-34B4762CB8A9}"/>
                  </a:ext>
                </a:extLst>
              </p:cNvPr>
              <p:cNvSpPr/>
              <p:nvPr/>
            </p:nvSpPr>
            <p:spPr bwMode="auto">
              <a:xfrm>
                <a:off x="5456347" y="482707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3" name="Title 1">
                <a:extLst>
                  <a:ext uri="{FF2B5EF4-FFF2-40B4-BE49-F238E27FC236}">
                    <a16:creationId xmlns:a16="http://schemas.microsoft.com/office/drawing/2014/main" id="{9E29FDFD-2DF7-43DE-AF16-6B7F17289CDB}"/>
                  </a:ext>
                </a:extLst>
              </p:cNvPr>
              <p:cNvSpPr txBox="1">
                <a:spLocks/>
              </p:cNvSpPr>
              <p:nvPr/>
            </p:nvSpPr>
            <p:spPr>
              <a:xfrm>
                <a:off x="5456347" y="453552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a:t>
                </a:r>
              </a:p>
            </p:txBody>
          </p:sp>
          <p:pic>
            <p:nvPicPr>
              <p:cNvPr id="134" name="Graphic 133">
                <a:extLst>
                  <a:ext uri="{FF2B5EF4-FFF2-40B4-BE49-F238E27FC236}">
                    <a16:creationId xmlns:a16="http://schemas.microsoft.com/office/drawing/2014/main" id="{9006A3E0-37AD-47B7-879C-FC179791F8A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22208" y="4892934"/>
                <a:ext cx="301209" cy="301209"/>
              </a:xfrm>
              <a:prstGeom prst="rect">
                <a:avLst/>
              </a:prstGeom>
            </p:spPr>
          </p:pic>
        </p:grpSp>
        <p:grpSp>
          <p:nvGrpSpPr>
            <p:cNvPr id="135" name="Group 134">
              <a:extLst>
                <a:ext uri="{FF2B5EF4-FFF2-40B4-BE49-F238E27FC236}">
                  <a16:creationId xmlns:a16="http://schemas.microsoft.com/office/drawing/2014/main" id="{4637648F-D62E-400B-9F2A-9E729AA3BBBE}"/>
                </a:ext>
              </a:extLst>
            </p:cNvPr>
            <p:cNvGrpSpPr/>
            <p:nvPr/>
          </p:nvGrpSpPr>
          <p:grpSpPr>
            <a:xfrm>
              <a:off x="5939156" y="4958209"/>
              <a:ext cx="432930" cy="724478"/>
              <a:chOff x="5266103" y="3037035"/>
              <a:chExt cx="432930" cy="724478"/>
            </a:xfrm>
          </p:grpSpPr>
          <p:sp>
            <p:nvSpPr>
              <p:cNvPr id="136" name="Title 1">
                <a:extLst>
                  <a:ext uri="{FF2B5EF4-FFF2-40B4-BE49-F238E27FC236}">
                    <a16:creationId xmlns:a16="http://schemas.microsoft.com/office/drawing/2014/main" id="{C1867864-5B1E-4E79-BA3D-F908E000AE44}"/>
                  </a:ext>
                </a:extLst>
              </p:cNvPr>
              <p:cNvSpPr txBox="1">
                <a:spLocks/>
              </p:cNvSpPr>
              <p:nvPr/>
            </p:nvSpPr>
            <p:spPr>
              <a:xfrm>
                <a:off x="5266103" y="303703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Insights</a:t>
                </a:r>
              </a:p>
            </p:txBody>
          </p:sp>
          <p:grpSp>
            <p:nvGrpSpPr>
              <p:cNvPr id="137" name="Group 136">
                <a:extLst>
                  <a:ext uri="{FF2B5EF4-FFF2-40B4-BE49-F238E27FC236}">
                    <a16:creationId xmlns:a16="http://schemas.microsoft.com/office/drawing/2014/main" id="{518A4B0D-7801-4BF1-A093-8C23B9B08423}"/>
                  </a:ext>
                </a:extLst>
              </p:cNvPr>
              <p:cNvGrpSpPr/>
              <p:nvPr/>
            </p:nvGrpSpPr>
            <p:grpSpPr>
              <a:xfrm>
                <a:off x="5266103" y="3328583"/>
                <a:ext cx="432930" cy="432930"/>
                <a:chOff x="5266103" y="3328583"/>
                <a:chExt cx="432930" cy="432930"/>
              </a:xfrm>
            </p:grpSpPr>
            <p:sp>
              <p:nvSpPr>
                <p:cNvPr id="138" name="Rectangle: Rounded Corners 137">
                  <a:extLst>
                    <a:ext uri="{FF2B5EF4-FFF2-40B4-BE49-F238E27FC236}">
                      <a16:creationId xmlns:a16="http://schemas.microsoft.com/office/drawing/2014/main" id="{B1AC7901-F581-4EF4-B061-4458EB115B7D}"/>
                    </a:ext>
                  </a:extLst>
                </p:cNvPr>
                <p:cNvSpPr/>
                <p:nvPr/>
              </p:nvSpPr>
              <p:spPr bwMode="auto">
                <a:xfrm>
                  <a:off x="5266103" y="332858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8F06751A-A7CF-46C4-A032-8A89720D5704}"/>
                    </a:ext>
                  </a:extLst>
                </p:cNvPr>
                <p:cNvGrpSpPr/>
                <p:nvPr/>
              </p:nvGrpSpPr>
              <p:grpSpPr>
                <a:xfrm>
                  <a:off x="5373930" y="3380504"/>
                  <a:ext cx="217276" cy="329089"/>
                  <a:chOff x="5928489" y="3173144"/>
                  <a:chExt cx="333375" cy="504935"/>
                </a:xfrm>
                <a:solidFill>
                  <a:srgbClr val="0078D4"/>
                </a:solidFill>
              </p:grpSpPr>
              <p:sp>
                <p:nvSpPr>
                  <p:cNvPr id="140" name="Freeform: Shape 139">
                    <a:extLst>
                      <a:ext uri="{FF2B5EF4-FFF2-40B4-BE49-F238E27FC236}">
                        <a16:creationId xmlns:a16="http://schemas.microsoft.com/office/drawing/2014/main" id="{B2771265-335F-45C6-AF8D-C20452DE406A}"/>
                      </a:ext>
                    </a:extLst>
                  </p:cNvPr>
                  <p:cNvSpPr/>
                  <p:nvPr/>
                </p:nvSpPr>
                <p:spPr>
                  <a:xfrm>
                    <a:off x="6038374" y="3560921"/>
                    <a:ext cx="114300" cy="47625"/>
                  </a:xfrm>
                  <a:custGeom>
                    <a:avLst/>
                    <a:gdLst>
                      <a:gd name="connsiteX0" fmla="*/ 7144 w 114300"/>
                      <a:gd name="connsiteY0" fmla="*/ 7144 h 47625"/>
                      <a:gd name="connsiteX1" fmla="*/ 111919 w 114300"/>
                      <a:gd name="connsiteY1" fmla="*/ 7144 h 47625"/>
                      <a:gd name="connsiteX2" fmla="*/ 111919 w 114300"/>
                      <a:gd name="connsiteY2" fmla="*/ 40481 h 47625"/>
                      <a:gd name="connsiteX3" fmla="*/ 7144 w 114300"/>
                      <a:gd name="connsiteY3" fmla="*/ 40481 h 47625"/>
                    </a:gdLst>
                    <a:ahLst/>
                    <a:cxnLst>
                      <a:cxn ang="0">
                        <a:pos x="connsiteX0" y="connsiteY0"/>
                      </a:cxn>
                      <a:cxn ang="0">
                        <a:pos x="connsiteX1" y="connsiteY1"/>
                      </a:cxn>
                      <a:cxn ang="0">
                        <a:pos x="connsiteX2" y="connsiteY2"/>
                      </a:cxn>
                      <a:cxn ang="0">
                        <a:pos x="connsiteX3" y="connsiteY3"/>
                      </a:cxn>
                    </a:cxnLst>
                    <a:rect l="l" t="t" r="r" b="b"/>
                    <a:pathLst>
                      <a:path w="114300" h="47625">
                        <a:moveTo>
                          <a:pt x="7144" y="7144"/>
                        </a:moveTo>
                        <a:lnTo>
                          <a:pt x="111919" y="7144"/>
                        </a:lnTo>
                        <a:lnTo>
                          <a:pt x="111919" y="40481"/>
                        </a:lnTo>
                        <a:lnTo>
                          <a:pt x="7144" y="40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AA29EA16-4EBA-4647-BF89-4522571FAEC2}"/>
                      </a:ext>
                    </a:extLst>
                  </p:cNvPr>
                  <p:cNvSpPr/>
                  <p:nvPr/>
                </p:nvSpPr>
                <p:spPr>
                  <a:xfrm>
                    <a:off x="6038374" y="3630454"/>
                    <a:ext cx="114300" cy="47625"/>
                  </a:xfrm>
                  <a:custGeom>
                    <a:avLst/>
                    <a:gdLst>
                      <a:gd name="connsiteX0" fmla="*/ 39529 w 114300"/>
                      <a:gd name="connsiteY0" fmla="*/ 42386 h 47625"/>
                      <a:gd name="connsiteX1" fmla="*/ 78581 w 114300"/>
                      <a:gd name="connsiteY1" fmla="*/ 42386 h 47625"/>
                      <a:gd name="connsiteX2" fmla="*/ 110966 w 114300"/>
                      <a:gd name="connsiteY2" fmla="*/ 7144 h 47625"/>
                      <a:gd name="connsiteX3" fmla="*/ 7144 w 114300"/>
                      <a:gd name="connsiteY3" fmla="*/ 7144 h 47625"/>
                    </a:gdLst>
                    <a:ahLst/>
                    <a:cxnLst>
                      <a:cxn ang="0">
                        <a:pos x="connsiteX0" y="connsiteY0"/>
                      </a:cxn>
                      <a:cxn ang="0">
                        <a:pos x="connsiteX1" y="connsiteY1"/>
                      </a:cxn>
                      <a:cxn ang="0">
                        <a:pos x="connsiteX2" y="connsiteY2"/>
                      </a:cxn>
                      <a:cxn ang="0">
                        <a:pos x="connsiteX3" y="connsiteY3"/>
                      </a:cxn>
                    </a:cxnLst>
                    <a:rect l="l" t="t" r="r" b="b"/>
                    <a:pathLst>
                      <a:path w="114300" h="47625">
                        <a:moveTo>
                          <a:pt x="39529" y="42386"/>
                        </a:moveTo>
                        <a:lnTo>
                          <a:pt x="78581" y="42386"/>
                        </a:lnTo>
                        <a:lnTo>
                          <a:pt x="110966" y="7144"/>
                        </a:lnTo>
                        <a:lnTo>
                          <a:pt x="7144" y="71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EE74400B-EAD9-420A-ADB5-B0E7566C3924}"/>
                      </a:ext>
                    </a:extLst>
                  </p:cNvPr>
                  <p:cNvSpPr/>
                  <p:nvPr/>
                </p:nvSpPr>
                <p:spPr>
                  <a:xfrm>
                    <a:off x="6025991" y="3341846"/>
                    <a:ext cx="47625" cy="47625"/>
                  </a:xfrm>
                  <a:custGeom>
                    <a:avLst/>
                    <a:gdLst>
                      <a:gd name="connsiteX0" fmla="*/ 24289 w 47625"/>
                      <a:gd name="connsiteY0" fmla="*/ 7144 h 47625"/>
                      <a:gd name="connsiteX1" fmla="*/ 7144 w 47625"/>
                      <a:gd name="connsiteY1" fmla="*/ 24289 h 47625"/>
                      <a:gd name="connsiteX2" fmla="*/ 24289 w 47625"/>
                      <a:gd name="connsiteY2" fmla="*/ 41434 h 47625"/>
                      <a:gd name="connsiteX3" fmla="*/ 41434 w 47625"/>
                      <a:gd name="connsiteY3" fmla="*/ 41434 h 47625"/>
                      <a:gd name="connsiteX4" fmla="*/ 41434 w 47625"/>
                      <a:gd name="connsiteY4" fmla="*/ 24289 h 47625"/>
                      <a:gd name="connsiteX5" fmla="*/ 24289 w 47625"/>
                      <a:gd name="connsiteY5"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24289" y="7144"/>
                        </a:moveTo>
                        <a:cubicBezTo>
                          <a:pt x="15716" y="7144"/>
                          <a:pt x="7144" y="14764"/>
                          <a:pt x="7144" y="24289"/>
                        </a:cubicBezTo>
                        <a:cubicBezTo>
                          <a:pt x="7144" y="32861"/>
                          <a:pt x="14764" y="41434"/>
                          <a:pt x="24289" y="41434"/>
                        </a:cubicBezTo>
                        <a:lnTo>
                          <a:pt x="41434" y="41434"/>
                        </a:lnTo>
                        <a:lnTo>
                          <a:pt x="41434" y="24289"/>
                        </a:lnTo>
                        <a:cubicBezTo>
                          <a:pt x="39529" y="14764"/>
                          <a:pt x="32861" y="7144"/>
                          <a:pt x="2428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5848CC40-FD4E-43EE-BBC0-F69019F3D991}"/>
                      </a:ext>
                    </a:extLst>
                  </p:cNvPr>
                  <p:cNvSpPr/>
                  <p:nvPr/>
                </p:nvSpPr>
                <p:spPr>
                  <a:xfrm>
                    <a:off x="6115526" y="3341846"/>
                    <a:ext cx="47625" cy="47625"/>
                  </a:xfrm>
                  <a:custGeom>
                    <a:avLst/>
                    <a:gdLst>
                      <a:gd name="connsiteX0" fmla="*/ 24289 w 47625"/>
                      <a:gd name="connsiteY0" fmla="*/ 7144 h 47625"/>
                      <a:gd name="connsiteX1" fmla="*/ 7144 w 47625"/>
                      <a:gd name="connsiteY1" fmla="*/ 24289 h 47625"/>
                      <a:gd name="connsiteX2" fmla="*/ 7144 w 47625"/>
                      <a:gd name="connsiteY2" fmla="*/ 41434 h 47625"/>
                      <a:gd name="connsiteX3" fmla="*/ 24289 w 47625"/>
                      <a:gd name="connsiteY3" fmla="*/ 41434 h 47625"/>
                      <a:gd name="connsiteX4" fmla="*/ 41434 w 47625"/>
                      <a:gd name="connsiteY4" fmla="*/ 24289 h 47625"/>
                      <a:gd name="connsiteX5" fmla="*/ 24289 w 47625"/>
                      <a:gd name="connsiteY5"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24289" y="7144"/>
                        </a:moveTo>
                        <a:cubicBezTo>
                          <a:pt x="15716" y="7144"/>
                          <a:pt x="7144" y="14764"/>
                          <a:pt x="7144" y="24289"/>
                        </a:cubicBezTo>
                        <a:lnTo>
                          <a:pt x="7144" y="41434"/>
                        </a:lnTo>
                        <a:lnTo>
                          <a:pt x="24289" y="41434"/>
                        </a:lnTo>
                        <a:cubicBezTo>
                          <a:pt x="32861" y="41434"/>
                          <a:pt x="41434" y="33814"/>
                          <a:pt x="41434" y="24289"/>
                        </a:cubicBezTo>
                        <a:cubicBezTo>
                          <a:pt x="41434" y="15716"/>
                          <a:pt x="34766" y="7144"/>
                          <a:pt x="2428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44867049-FC59-46C9-9109-B2B50B5D5A6F}"/>
                      </a:ext>
                    </a:extLst>
                  </p:cNvPr>
                  <p:cNvSpPr/>
                  <p:nvPr/>
                </p:nvSpPr>
                <p:spPr>
                  <a:xfrm>
                    <a:off x="5928489" y="3173144"/>
                    <a:ext cx="333375" cy="361950"/>
                  </a:xfrm>
                  <a:custGeom>
                    <a:avLst/>
                    <a:gdLst>
                      <a:gd name="connsiteX0" fmla="*/ 328483 w 333375"/>
                      <a:gd name="connsiteY0" fmla="*/ 151081 h 361950"/>
                      <a:gd name="connsiteX1" fmla="*/ 328483 w 333375"/>
                      <a:gd name="connsiteY1" fmla="*/ 148224 h 361950"/>
                      <a:gd name="connsiteX2" fmla="*/ 183703 w 333375"/>
                      <a:gd name="connsiteY2" fmla="*/ 8206 h 361950"/>
                      <a:gd name="connsiteX3" fmla="*/ 136078 w 333375"/>
                      <a:gd name="connsiteY3" fmla="*/ 9159 h 361950"/>
                      <a:gd name="connsiteX4" fmla="*/ 7491 w 333375"/>
                      <a:gd name="connsiteY4" fmla="*/ 147271 h 361950"/>
                      <a:gd name="connsiteX5" fmla="*/ 56068 w 333375"/>
                      <a:gd name="connsiteY5" fmla="*/ 251094 h 361950"/>
                      <a:gd name="connsiteX6" fmla="*/ 112266 w 333375"/>
                      <a:gd name="connsiteY6" fmla="*/ 352059 h 361950"/>
                      <a:gd name="connsiteX7" fmla="*/ 115123 w 333375"/>
                      <a:gd name="connsiteY7" fmla="*/ 357774 h 361950"/>
                      <a:gd name="connsiteX8" fmla="*/ 219898 w 333375"/>
                      <a:gd name="connsiteY8" fmla="*/ 357774 h 361950"/>
                      <a:gd name="connsiteX9" fmla="*/ 222756 w 333375"/>
                      <a:gd name="connsiteY9" fmla="*/ 352059 h 361950"/>
                      <a:gd name="connsiteX10" fmla="*/ 278953 w 333375"/>
                      <a:gd name="connsiteY10" fmla="*/ 251094 h 361950"/>
                      <a:gd name="connsiteX11" fmla="*/ 328483 w 333375"/>
                      <a:gd name="connsiteY11" fmla="*/ 151081 h 361950"/>
                      <a:gd name="connsiteX12" fmla="*/ 212278 w 333375"/>
                      <a:gd name="connsiteY12" fmla="*/ 229186 h 361950"/>
                      <a:gd name="connsiteX13" fmla="*/ 195133 w 333375"/>
                      <a:gd name="connsiteY13" fmla="*/ 229186 h 361950"/>
                      <a:gd name="connsiteX14" fmla="*/ 195133 w 333375"/>
                      <a:gd name="connsiteY14" fmla="*/ 353964 h 361950"/>
                      <a:gd name="connsiteX15" fmla="*/ 176083 w 333375"/>
                      <a:gd name="connsiteY15" fmla="*/ 353964 h 361950"/>
                      <a:gd name="connsiteX16" fmla="*/ 176083 w 333375"/>
                      <a:gd name="connsiteY16" fmla="*/ 229186 h 361950"/>
                      <a:gd name="connsiteX17" fmla="*/ 157986 w 333375"/>
                      <a:gd name="connsiteY17" fmla="*/ 229186 h 361950"/>
                      <a:gd name="connsiteX18" fmla="*/ 157986 w 333375"/>
                      <a:gd name="connsiteY18" fmla="*/ 353011 h 361950"/>
                      <a:gd name="connsiteX19" fmla="*/ 138936 w 333375"/>
                      <a:gd name="connsiteY19" fmla="*/ 353011 h 361950"/>
                      <a:gd name="connsiteX20" fmla="*/ 138936 w 333375"/>
                      <a:gd name="connsiteY20" fmla="*/ 229186 h 361950"/>
                      <a:gd name="connsiteX21" fmla="*/ 121791 w 333375"/>
                      <a:gd name="connsiteY21" fmla="*/ 229186 h 361950"/>
                      <a:gd name="connsiteX22" fmla="*/ 85596 w 333375"/>
                      <a:gd name="connsiteY22" fmla="*/ 192991 h 361950"/>
                      <a:gd name="connsiteX23" fmla="*/ 121791 w 333375"/>
                      <a:gd name="connsiteY23" fmla="*/ 156796 h 361950"/>
                      <a:gd name="connsiteX24" fmla="*/ 157986 w 333375"/>
                      <a:gd name="connsiteY24" fmla="*/ 192991 h 361950"/>
                      <a:gd name="connsiteX25" fmla="*/ 157986 w 333375"/>
                      <a:gd name="connsiteY25" fmla="*/ 210136 h 361950"/>
                      <a:gd name="connsiteX26" fmla="*/ 175131 w 333375"/>
                      <a:gd name="connsiteY26" fmla="*/ 210136 h 361950"/>
                      <a:gd name="connsiteX27" fmla="*/ 175131 w 333375"/>
                      <a:gd name="connsiteY27" fmla="*/ 192991 h 361950"/>
                      <a:gd name="connsiteX28" fmla="*/ 211326 w 333375"/>
                      <a:gd name="connsiteY28" fmla="*/ 156796 h 361950"/>
                      <a:gd name="connsiteX29" fmla="*/ 247521 w 333375"/>
                      <a:gd name="connsiteY29" fmla="*/ 192991 h 361950"/>
                      <a:gd name="connsiteX30" fmla="*/ 212278 w 333375"/>
                      <a:gd name="connsiteY30" fmla="*/ 229186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3375" h="361950">
                        <a:moveTo>
                          <a:pt x="328483" y="151081"/>
                        </a:moveTo>
                        <a:lnTo>
                          <a:pt x="328483" y="148224"/>
                        </a:lnTo>
                        <a:cubicBezTo>
                          <a:pt x="328483" y="72024"/>
                          <a:pt x="263713" y="10111"/>
                          <a:pt x="183703" y="8206"/>
                        </a:cubicBezTo>
                        <a:cubicBezTo>
                          <a:pt x="181798" y="5349"/>
                          <a:pt x="136078" y="9159"/>
                          <a:pt x="136078" y="9159"/>
                        </a:cubicBezTo>
                        <a:cubicBezTo>
                          <a:pt x="63688" y="17731"/>
                          <a:pt x="7491" y="77739"/>
                          <a:pt x="7491" y="147271"/>
                        </a:cubicBezTo>
                        <a:cubicBezTo>
                          <a:pt x="7491" y="149176"/>
                          <a:pt x="-129" y="204421"/>
                          <a:pt x="56068" y="251094"/>
                        </a:cubicBezTo>
                        <a:cubicBezTo>
                          <a:pt x="81786" y="273954"/>
                          <a:pt x="108456" y="334914"/>
                          <a:pt x="112266" y="352059"/>
                        </a:cubicBezTo>
                        <a:lnTo>
                          <a:pt x="115123" y="357774"/>
                        </a:lnTo>
                        <a:lnTo>
                          <a:pt x="219898" y="357774"/>
                        </a:lnTo>
                        <a:lnTo>
                          <a:pt x="222756" y="352059"/>
                        </a:lnTo>
                        <a:cubicBezTo>
                          <a:pt x="226566" y="333961"/>
                          <a:pt x="254188" y="273001"/>
                          <a:pt x="278953" y="251094"/>
                        </a:cubicBezTo>
                        <a:cubicBezTo>
                          <a:pt x="335151" y="205374"/>
                          <a:pt x="328483" y="152986"/>
                          <a:pt x="328483" y="151081"/>
                        </a:cubicBezTo>
                        <a:close/>
                        <a:moveTo>
                          <a:pt x="212278" y="229186"/>
                        </a:moveTo>
                        <a:lnTo>
                          <a:pt x="195133" y="229186"/>
                        </a:lnTo>
                        <a:lnTo>
                          <a:pt x="195133" y="353964"/>
                        </a:lnTo>
                        <a:lnTo>
                          <a:pt x="176083" y="353964"/>
                        </a:lnTo>
                        <a:lnTo>
                          <a:pt x="176083" y="229186"/>
                        </a:lnTo>
                        <a:lnTo>
                          <a:pt x="157986" y="229186"/>
                        </a:lnTo>
                        <a:lnTo>
                          <a:pt x="157986" y="353011"/>
                        </a:lnTo>
                        <a:lnTo>
                          <a:pt x="138936" y="353011"/>
                        </a:lnTo>
                        <a:lnTo>
                          <a:pt x="138936" y="229186"/>
                        </a:lnTo>
                        <a:lnTo>
                          <a:pt x="121791" y="229186"/>
                        </a:lnTo>
                        <a:cubicBezTo>
                          <a:pt x="102741" y="229186"/>
                          <a:pt x="85596" y="212041"/>
                          <a:pt x="85596" y="192991"/>
                        </a:cubicBezTo>
                        <a:cubicBezTo>
                          <a:pt x="85596" y="173941"/>
                          <a:pt x="101788" y="156796"/>
                          <a:pt x="121791" y="156796"/>
                        </a:cubicBezTo>
                        <a:cubicBezTo>
                          <a:pt x="141793" y="156796"/>
                          <a:pt x="157986" y="173941"/>
                          <a:pt x="157986" y="192991"/>
                        </a:cubicBezTo>
                        <a:lnTo>
                          <a:pt x="157986" y="210136"/>
                        </a:lnTo>
                        <a:lnTo>
                          <a:pt x="175131" y="210136"/>
                        </a:lnTo>
                        <a:lnTo>
                          <a:pt x="175131" y="192991"/>
                        </a:lnTo>
                        <a:cubicBezTo>
                          <a:pt x="175131" y="173941"/>
                          <a:pt x="192276" y="156796"/>
                          <a:pt x="211326" y="156796"/>
                        </a:cubicBezTo>
                        <a:cubicBezTo>
                          <a:pt x="230376" y="156796"/>
                          <a:pt x="247521" y="173941"/>
                          <a:pt x="247521" y="192991"/>
                        </a:cubicBezTo>
                        <a:cubicBezTo>
                          <a:pt x="248473" y="212994"/>
                          <a:pt x="231328" y="229186"/>
                          <a:pt x="212278" y="229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cxnSp>
          <p:nvCxnSpPr>
            <p:cNvPr id="155" name="Straight Arrow Connector 154">
              <a:extLst>
                <a:ext uri="{FF2B5EF4-FFF2-40B4-BE49-F238E27FC236}">
                  <a16:creationId xmlns:a16="http://schemas.microsoft.com/office/drawing/2014/main" id="{C03BE9C2-EE72-4793-B8AB-517DB476B8CA}"/>
                </a:ext>
              </a:extLst>
            </p:cNvPr>
            <p:cNvCxnSpPr>
              <a:cxnSpLocks/>
            </p:cNvCxnSpPr>
            <p:nvPr/>
          </p:nvCxnSpPr>
          <p:spPr>
            <a:xfrm>
              <a:off x="6394968" y="3039462"/>
              <a:ext cx="49671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BC908BA0-58CE-46C1-BF80-1E7C10C4E5B9}"/>
                </a:ext>
              </a:extLst>
            </p:cNvPr>
            <p:cNvCxnSpPr>
              <a:cxnSpLocks/>
            </p:cNvCxnSpPr>
            <p:nvPr/>
          </p:nvCxnSpPr>
          <p:spPr>
            <a:xfrm flipV="1">
              <a:off x="6372086" y="3039462"/>
              <a:ext cx="519592" cy="2426760"/>
            </a:xfrm>
            <a:prstGeom prst="bentConnector3">
              <a:avLst>
                <a:gd name="adj1" fmla="val 50000"/>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77C349BC-312D-4CE9-A98C-EC94525C5F09}"/>
                </a:ext>
              </a:extLst>
            </p:cNvPr>
            <p:cNvGrpSpPr/>
            <p:nvPr/>
          </p:nvGrpSpPr>
          <p:grpSpPr>
            <a:xfrm>
              <a:off x="6891678" y="3792918"/>
              <a:ext cx="432930" cy="724478"/>
              <a:chOff x="7019297" y="4118061"/>
              <a:chExt cx="432930" cy="724478"/>
            </a:xfrm>
          </p:grpSpPr>
          <p:sp>
            <p:nvSpPr>
              <p:cNvPr id="158" name="Rectangle: Rounded Corners 157">
                <a:extLst>
                  <a:ext uri="{FF2B5EF4-FFF2-40B4-BE49-F238E27FC236}">
                    <a16:creationId xmlns:a16="http://schemas.microsoft.com/office/drawing/2014/main" id="{184A0B6D-2A3B-4217-B5E3-AF0C8580EA9F}"/>
                  </a:ext>
                </a:extLst>
              </p:cNvPr>
              <p:cNvSpPr/>
              <p:nvPr/>
            </p:nvSpPr>
            <p:spPr bwMode="auto">
              <a:xfrm>
                <a:off x="7019297" y="4409609"/>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9" name="Title 1">
                <a:extLst>
                  <a:ext uri="{FF2B5EF4-FFF2-40B4-BE49-F238E27FC236}">
                    <a16:creationId xmlns:a16="http://schemas.microsoft.com/office/drawing/2014/main" id="{DC7B990B-B3FB-48E1-ACEA-34F8D955E483}"/>
                  </a:ext>
                </a:extLst>
              </p:cNvPr>
              <p:cNvSpPr txBox="1">
                <a:spLocks/>
              </p:cNvSpPr>
              <p:nvPr/>
            </p:nvSpPr>
            <p:spPr>
              <a:xfrm>
                <a:off x="7019297" y="4118061"/>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Database</a:t>
                </a:r>
              </a:p>
            </p:txBody>
          </p:sp>
          <p:grpSp>
            <p:nvGrpSpPr>
              <p:cNvPr id="160" name="Group 159">
                <a:extLst>
                  <a:ext uri="{FF2B5EF4-FFF2-40B4-BE49-F238E27FC236}">
                    <a16:creationId xmlns:a16="http://schemas.microsoft.com/office/drawing/2014/main" id="{C29B56EE-B4D2-43C4-AABE-0EB5771B6D54}"/>
                  </a:ext>
                </a:extLst>
              </p:cNvPr>
              <p:cNvGrpSpPr/>
              <p:nvPr/>
            </p:nvGrpSpPr>
            <p:grpSpPr>
              <a:xfrm>
                <a:off x="7125788" y="4480947"/>
                <a:ext cx="219948" cy="290254"/>
                <a:chOff x="10305105" y="2133716"/>
                <a:chExt cx="263317" cy="347486"/>
              </a:xfrm>
            </p:grpSpPr>
            <p:sp>
              <p:nvSpPr>
                <p:cNvPr id="161" name="Freeform: Shape 160">
                  <a:extLst>
                    <a:ext uri="{FF2B5EF4-FFF2-40B4-BE49-F238E27FC236}">
                      <a16:creationId xmlns:a16="http://schemas.microsoft.com/office/drawing/2014/main" id="{19372738-BC30-418F-88B9-AAD3E1D0A408}"/>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A1AFF7E2-DCEE-46E5-9121-2AF201874CBC}"/>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775C9DE2-AC24-4299-8AE8-AC02CD7F743C}"/>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F5F40AE0-38F3-4FB4-B202-4F8002D49857}"/>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6703556A-AC64-492C-80D9-7595C191817A}"/>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EF5FE4FA-9CCE-4BEB-A630-9B8B1C7BCF7A}"/>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B1BF6CA7-9B2E-4CBF-9C6D-35B496386715}"/>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5337B98A-57C0-421E-A85B-E987926B7B4E}"/>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4E9A803F-BC6F-491A-9021-6A549BC39B22}"/>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70" name="Group 169">
              <a:extLst>
                <a:ext uri="{FF2B5EF4-FFF2-40B4-BE49-F238E27FC236}">
                  <a16:creationId xmlns:a16="http://schemas.microsoft.com/office/drawing/2014/main" id="{C74B32B8-817D-4B5A-8EF9-1A032D438641}"/>
                </a:ext>
              </a:extLst>
            </p:cNvPr>
            <p:cNvGrpSpPr/>
            <p:nvPr/>
          </p:nvGrpSpPr>
          <p:grpSpPr>
            <a:xfrm>
              <a:off x="7554251" y="3792918"/>
              <a:ext cx="681814" cy="995726"/>
              <a:chOff x="7853530" y="4387907"/>
              <a:chExt cx="681814" cy="995726"/>
            </a:xfrm>
          </p:grpSpPr>
          <p:sp>
            <p:nvSpPr>
              <p:cNvPr id="171" name="Rectangle: Rounded Corners 170">
                <a:extLst>
                  <a:ext uri="{FF2B5EF4-FFF2-40B4-BE49-F238E27FC236}">
                    <a16:creationId xmlns:a16="http://schemas.microsoft.com/office/drawing/2014/main" id="{FBDFFE92-3B8A-4221-9867-010CA3A9A185}"/>
                  </a:ext>
                </a:extLst>
              </p:cNvPr>
              <p:cNvSpPr/>
              <p:nvPr/>
            </p:nvSpPr>
            <p:spPr bwMode="auto">
              <a:xfrm>
                <a:off x="7977972" y="467945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2" name="Title 1">
                <a:extLst>
                  <a:ext uri="{FF2B5EF4-FFF2-40B4-BE49-F238E27FC236}">
                    <a16:creationId xmlns:a16="http://schemas.microsoft.com/office/drawing/2014/main" id="{9855F9A9-2992-4022-8DAA-5F8FAF3D46D9}"/>
                  </a:ext>
                </a:extLst>
              </p:cNvPr>
              <p:cNvSpPr txBox="1">
                <a:spLocks/>
              </p:cNvSpPr>
              <p:nvPr/>
            </p:nvSpPr>
            <p:spPr>
              <a:xfrm>
                <a:off x="7977972" y="4387907"/>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Cosmos DB</a:t>
                </a:r>
              </a:p>
            </p:txBody>
          </p:sp>
          <p:sp>
            <p:nvSpPr>
              <p:cNvPr id="173" name="Title 1">
                <a:extLst>
                  <a:ext uri="{FF2B5EF4-FFF2-40B4-BE49-F238E27FC236}">
                    <a16:creationId xmlns:a16="http://schemas.microsoft.com/office/drawing/2014/main" id="{7F724539-6C9C-428D-9875-05C004BA958F}"/>
                  </a:ext>
                </a:extLst>
              </p:cNvPr>
              <p:cNvSpPr txBox="1">
                <a:spLocks/>
              </p:cNvSpPr>
              <p:nvPr/>
            </p:nvSpPr>
            <p:spPr>
              <a:xfrm>
                <a:off x="7853530" y="5162034"/>
                <a:ext cx="681814" cy="221599"/>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800" i="1" spc="0">
                    <a:solidFill>
                      <a:srgbClr val="000000"/>
                    </a:solidFill>
                    <a:latin typeface="Segoe UI"/>
                    <a:cs typeface="Segoe UI Semibold" panose="020B0702040204020203" pitchFamily="34" charset="0"/>
                  </a:rPr>
                  <a:t>Performance Document DB</a:t>
                </a:r>
              </a:p>
            </p:txBody>
          </p:sp>
          <p:pic>
            <p:nvPicPr>
              <p:cNvPr id="174" name="Graphic 173">
                <a:extLst>
                  <a:ext uri="{FF2B5EF4-FFF2-40B4-BE49-F238E27FC236}">
                    <a16:creationId xmlns:a16="http://schemas.microsoft.com/office/drawing/2014/main" id="{E16D9F46-420F-49DE-998C-B5219217E2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53467" y="4754950"/>
                <a:ext cx="281940" cy="281940"/>
              </a:xfrm>
              <a:prstGeom prst="rect">
                <a:avLst/>
              </a:prstGeom>
            </p:spPr>
          </p:pic>
        </p:grpSp>
        <p:cxnSp>
          <p:nvCxnSpPr>
            <p:cNvPr id="175" name="Straight Arrow Connector 174">
              <a:extLst>
                <a:ext uri="{FF2B5EF4-FFF2-40B4-BE49-F238E27FC236}">
                  <a16:creationId xmlns:a16="http://schemas.microsoft.com/office/drawing/2014/main" id="{3739FB1D-A511-49CC-9B3D-3A3047E39621}"/>
                </a:ext>
              </a:extLst>
            </p:cNvPr>
            <p:cNvCxnSpPr>
              <a:cxnSpLocks/>
            </p:cNvCxnSpPr>
            <p:nvPr/>
          </p:nvCxnSpPr>
          <p:spPr>
            <a:xfrm>
              <a:off x="7108143" y="3255927"/>
              <a:ext cx="0" cy="5029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F5804FB4-07C1-44A5-9B88-BF6EF729625F}"/>
                </a:ext>
              </a:extLst>
            </p:cNvPr>
            <p:cNvCxnSpPr>
              <a:cxnSpLocks/>
            </p:cNvCxnSpPr>
            <p:nvPr/>
          </p:nvCxnSpPr>
          <p:spPr>
            <a:xfrm rot="16200000" flipH="1">
              <a:off x="7250190" y="3113879"/>
              <a:ext cx="502920" cy="787015"/>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1AEE828-501E-415E-8F27-C9BC36D692E0}"/>
                </a:ext>
              </a:extLst>
            </p:cNvPr>
            <p:cNvCxnSpPr>
              <a:cxnSpLocks/>
            </p:cNvCxnSpPr>
            <p:nvPr/>
          </p:nvCxnSpPr>
          <p:spPr>
            <a:xfrm>
              <a:off x="6400083" y="3854272"/>
              <a:ext cx="243957"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3AD49832-EDCD-4029-BEF0-3EE803FB176A}"/>
                </a:ext>
              </a:extLst>
            </p:cNvPr>
            <p:cNvGrpSpPr/>
            <p:nvPr/>
          </p:nvGrpSpPr>
          <p:grpSpPr>
            <a:xfrm>
              <a:off x="5964149" y="3333401"/>
              <a:ext cx="432930" cy="724478"/>
              <a:chOff x="8611437" y="5068925"/>
              <a:chExt cx="432930" cy="724478"/>
            </a:xfrm>
          </p:grpSpPr>
          <p:sp>
            <p:nvSpPr>
              <p:cNvPr id="179" name="Title 1">
                <a:extLst>
                  <a:ext uri="{FF2B5EF4-FFF2-40B4-BE49-F238E27FC236}">
                    <a16:creationId xmlns:a16="http://schemas.microsoft.com/office/drawing/2014/main" id="{3069DBB8-8475-4DB4-88FD-8309FB4372AF}"/>
                  </a:ext>
                </a:extLst>
              </p:cNvPr>
              <p:cNvSpPr txBox="1">
                <a:spLocks/>
              </p:cNvSpPr>
              <p:nvPr/>
            </p:nvSpPr>
            <p:spPr>
              <a:xfrm>
                <a:off x="8611437" y="506892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Key Vault</a:t>
                </a:r>
              </a:p>
            </p:txBody>
          </p:sp>
          <p:sp>
            <p:nvSpPr>
              <p:cNvPr id="180" name="Rectangle: Rounded Corners 179">
                <a:extLst>
                  <a:ext uri="{FF2B5EF4-FFF2-40B4-BE49-F238E27FC236}">
                    <a16:creationId xmlns:a16="http://schemas.microsoft.com/office/drawing/2014/main" id="{2D64B667-3D7B-4009-934B-F2536D8A05E2}"/>
                  </a:ext>
                </a:extLst>
              </p:cNvPr>
              <p:cNvSpPr/>
              <p:nvPr/>
            </p:nvSpPr>
            <p:spPr bwMode="auto">
              <a:xfrm>
                <a:off x="8611437" y="536047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81" name="Group 180">
                <a:extLst>
                  <a:ext uri="{FF2B5EF4-FFF2-40B4-BE49-F238E27FC236}">
                    <a16:creationId xmlns:a16="http://schemas.microsoft.com/office/drawing/2014/main" id="{6C2109AC-4E39-4219-ABAF-0219C43EBD21}"/>
                  </a:ext>
                </a:extLst>
              </p:cNvPr>
              <p:cNvGrpSpPr/>
              <p:nvPr/>
            </p:nvGrpSpPr>
            <p:grpSpPr>
              <a:xfrm>
                <a:off x="8685438" y="5418679"/>
                <a:ext cx="284928" cy="316518"/>
                <a:chOff x="9586436" y="3185982"/>
                <a:chExt cx="438150" cy="486728"/>
              </a:xfrm>
              <a:solidFill>
                <a:srgbClr val="0078D4"/>
              </a:solidFill>
            </p:grpSpPr>
            <p:sp>
              <p:nvSpPr>
                <p:cNvPr id="182" name="Freeform: Shape 181">
                  <a:extLst>
                    <a:ext uri="{FF2B5EF4-FFF2-40B4-BE49-F238E27FC236}">
                      <a16:creationId xmlns:a16="http://schemas.microsoft.com/office/drawing/2014/main" id="{0F8BBEBD-E4D5-431B-B2C0-AA86F7056E60}"/>
                    </a:ext>
                  </a:extLst>
                </p:cNvPr>
                <p:cNvSpPr/>
                <p:nvPr/>
              </p:nvSpPr>
              <p:spPr>
                <a:xfrm>
                  <a:off x="9586436" y="3272660"/>
                  <a:ext cx="438150" cy="400050"/>
                </a:xfrm>
                <a:custGeom>
                  <a:avLst/>
                  <a:gdLst>
                    <a:gd name="connsiteX0" fmla="*/ 433864 w 438150"/>
                    <a:gd name="connsiteY0" fmla="*/ 183356 h 400050"/>
                    <a:gd name="connsiteX1" fmla="*/ 350044 w 438150"/>
                    <a:gd name="connsiteY1" fmla="*/ 13811 h 400050"/>
                    <a:gd name="connsiteX2" fmla="*/ 350044 w 438150"/>
                    <a:gd name="connsiteY2" fmla="*/ 20479 h 400050"/>
                    <a:gd name="connsiteX3" fmla="*/ 335756 w 438150"/>
                    <a:gd name="connsiteY3" fmla="*/ 78581 h 400050"/>
                    <a:gd name="connsiteX4" fmla="*/ 375761 w 438150"/>
                    <a:gd name="connsiteY4" fmla="*/ 182404 h 400050"/>
                    <a:gd name="connsiteX5" fmla="*/ 220504 w 438150"/>
                    <a:gd name="connsiteY5" fmla="*/ 337661 h 400050"/>
                    <a:gd name="connsiteX6" fmla="*/ 65246 w 438150"/>
                    <a:gd name="connsiteY6" fmla="*/ 182404 h 400050"/>
                    <a:gd name="connsiteX7" fmla="*/ 110014 w 438150"/>
                    <a:gd name="connsiteY7" fmla="*/ 72866 h 400050"/>
                    <a:gd name="connsiteX8" fmla="*/ 97631 w 438150"/>
                    <a:gd name="connsiteY8" fmla="*/ 19526 h 400050"/>
                    <a:gd name="connsiteX9" fmla="*/ 98584 w 438150"/>
                    <a:gd name="connsiteY9" fmla="*/ 7144 h 400050"/>
                    <a:gd name="connsiteX10" fmla="*/ 7144 w 438150"/>
                    <a:gd name="connsiteY10" fmla="*/ 182404 h 400050"/>
                    <a:gd name="connsiteX11" fmla="*/ 220504 w 438150"/>
                    <a:gd name="connsiteY11" fmla="*/ 395764 h 400050"/>
                    <a:gd name="connsiteX12" fmla="*/ 433864 w 438150"/>
                    <a:gd name="connsiteY12" fmla="*/ 1833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150" h="400050">
                      <a:moveTo>
                        <a:pt x="433864" y="183356"/>
                      </a:moveTo>
                      <a:cubicBezTo>
                        <a:pt x="433864" y="113824"/>
                        <a:pt x="400526" y="52864"/>
                        <a:pt x="350044" y="13811"/>
                      </a:cubicBezTo>
                      <a:cubicBezTo>
                        <a:pt x="350044" y="15716"/>
                        <a:pt x="350044" y="18574"/>
                        <a:pt x="350044" y="20479"/>
                      </a:cubicBezTo>
                      <a:cubicBezTo>
                        <a:pt x="350044" y="41434"/>
                        <a:pt x="344329" y="61436"/>
                        <a:pt x="335756" y="78581"/>
                      </a:cubicBezTo>
                      <a:cubicBezTo>
                        <a:pt x="360521" y="106204"/>
                        <a:pt x="375761" y="142399"/>
                        <a:pt x="375761" y="182404"/>
                      </a:cubicBezTo>
                      <a:cubicBezTo>
                        <a:pt x="375761" y="268129"/>
                        <a:pt x="306229" y="337661"/>
                        <a:pt x="220504" y="337661"/>
                      </a:cubicBezTo>
                      <a:cubicBezTo>
                        <a:pt x="134779" y="337661"/>
                        <a:pt x="65246" y="268129"/>
                        <a:pt x="65246" y="182404"/>
                      </a:cubicBezTo>
                      <a:cubicBezTo>
                        <a:pt x="65246" y="139541"/>
                        <a:pt x="82391" y="101441"/>
                        <a:pt x="110014" y="72866"/>
                      </a:cubicBezTo>
                      <a:cubicBezTo>
                        <a:pt x="102394" y="56674"/>
                        <a:pt x="97631" y="38576"/>
                        <a:pt x="97631" y="19526"/>
                      </a:cubicBezTo>
                      <a:cubicBezTo>
                        <a:pt x="97631" y="15716"/>
                        <a:pt x="97631" y="10954"/>
                        <a:pt x="98584" y="7144"/>
                      </a:cubicBezTo>
                      <a:cubicBezTo>
                        <a:pt x="43339" y="45244"/>
                        <a:pt x="7144" y="110014"/>
                        <a:pt x="7144" y="182404"/>
                      </a:cubicBezTo>
                      <a:cubicBezTo>
                        <a:pt x="7144" y="300514"/>
                        <a:pt x="102394" y="395764"/>
                        <a:pt x="220504" y="395764"/>
                      </a:cubicBezTo>
                      <a:cubicBezTo>
                        <a:pt x="338614" y="395764"/>
                        <a:pt x="433864" y="301466"/>
                        <a:pt x="433864" y="18335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8831B3C4-8EE0-4116-A5F0-18E2E7FB697F}"/>
                    </a:ext>
                  </a:extLst>
                </p:cNvPr>
                <p:cNvSpPr/>
                <p:nvPr/>
              </p:nvSpPr>
              <p:spPr>
                <a:xfrm>
                  <a:off x="9704546" y="3185982"/>
                  <a:ext cx="209550" cy="381000"/>
                </a:xfrm>
                <a:custGeom>
                  <a:avLst/>
                  <a:gdLst>
                    <a:gd name="connsiteX0" fmla="*/ 105251 w 209550"/>
                    <a:gd name="connsiteY0" fmla="*/ 7144 h 381000"/>
                    <a:gd name="connsiteX1" fmla="*/ 7144 w 209550"/>
                    <a:gd name="connsiteY1" fmla="*/ 105251 h 381000"/>
                    <a:gd name="connsiteX2" fmla="*/ 77629 w 209550"/>
                    <a:gd name="connsiteY2" fmla="*/ 199549 h 381000"/>
                    <a:gd name="connsiteX3" fmla="*/ 77629 w 209550"/>
                    <a:gd name="connsiteY3" fmla="*/ 296704 h 381000"/>
                    <a:gd name="connsiteX4" fmla="*/ 31909 w 209550"/>
                    <a:gd name="connsiteY4" fmla="*/ 296704 h 381000"/>
                    <a:gd name="connsiteX5" fmla="*/ 31909 w 209550"/>
                    <a:gd name="connsiteY5" fmla="*/ 346234 h 381000"/>
                    <a:gd name="connsiteX6" fmla="*/ 77629 w 209550"/>
                    <a:gd name="connsiteY6" fmla="*/ 346234 h 381000"/>
                    <a:gd name="connsiteX7" fmla="*/ 77629 w 209550"/>
                    <a:gd name="connsiteY7" fmla="*/ 382429 h 381000"/>
                    <a:gd name="connsiteX8" fmla="*/ 131921 w 209550"/>
                    <a:gd name="connsiteY8" fmla="*/ 382429 h 381000"/>
                    <a:gd name="connsiteX9" fmla="*/ 131921 w 209550"/>
                    <a:gd name="connsiteY9" fmla="*/ 199549 h 381000"/>
                    <a:gd name="connsiteX10" fmla="*/ 202406 w 209550"/>
                    <a:gd name="connsiteY10" fmla="*/ 105251 h 381000"/>
                    <a:gd name="connsiteX11" fmla="*/ 105251 w 209550"/>
                    <a:gd name="connsiteY11" fmla="*/ 7144 h 381000"/>
                    <a:gd name="connsiteX12" fmla="*/ 105251 w 209550"/>
                    <a:gd name="connsiteY12" fmla="*/ 58579 h 381000"/>
                    <a:gd name="connsiteX13" fmla="*/ 151924 w 209550"/>
                    <a:gd name="connsiteY13" fmla="*/ 105251 h 381000"/>
                    <a:gd name="connsiteX14" fmla="*/ 105251 w 209550"/>
                    <a:gd name="connsiteY14" fmla="*/ 151924 h 381000"/>
                    <a:gd name="connsiteX15" fmla="*/ 58579 w 209550"/>
                    <a:gd name="connsiteY15" fmla="*/ 105251 h 381000"/>
                    <a:gd name="connsiteX16" fmla="*/ 105251 w 209550"/>
                    <a:gd name="connsiteY16" fmla="*/ 5857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81000">
                      <a:moveTo>
                        <a:pt x="105251" y="7144"/>
                      </a:moveTo>
                      <a:cubicBezTo>
                        <a:pt x="50959" y="7144"/>
                        <a:pt x="7144" y="50959"/>
                        <a:pt x="7144" y="105251"/>
                      </a:cubicBezTo>
                      <a:cubicBezTo>
                        <a:pt x="7144" y="150019"/>
                        <a:pt x="36671" y="187166"/>
                        <a:pt x="77629" y="199549"/>
                      </a:cubicBezTo>
                      <a:lnTo>
                        <a:pt x="77629" y="296704"/>
                      </a:lnTo>
                      <a:lnTo>
                        <a:pt x="31909" y="296704"/>
                      </a:lnTo>
                      <a:lnTo>
                        <a:pt x="31909" y="346234"/>
                      </a:lnTo>
                      <a:lnTo>
                        <a:pt x="77629" y="346234"/>
                      </a:lnTo>
                      <a:lnTo>
                        <a:pt x="77629" y="382429"/>
                      </a:lnTo>
                      <a:lnTo>
                        <a:pt x="131921" y="382429"/>
                      </a:lnTo>
                      <a:lnTo>
                        <a:pt x="131921" y="199549"/>
                      </a:lnTo>
                      <a:cubicBezTo>
                        <a:pt x="172879" y="188119"/>
                        <a:pt x="202406" y="150019"/>
                        <a:pt x="202406" y="105251"/>
                      </a:cubicBezTo>
                      <a:cubicBezTo>
                        <a:pt x="203359" y="50959"/>
                        <a:pt x="159544" y="7144"/>
                        <a:pt x="105251" y="7144"/>
                      </a:cubicBezTo>
                      <a:close/>
                      <a:moveTo>
                        <a:pt x="105251" y="58579"/>
                      </a:moveTo>
                      <a:cubicBezTo>
                        <a:pt x="130969" y="58579"/>
                        <a:pt x="151924" y="79534"/>
                        <a:pt x="151924" y="105251"/>
                      </a:cubicBezTo>
                      <a:cubicBezTo>
                        <a:pt x="151924" y="130969"/>
                        <a:pt x="130969" y="151924"/>
                        <a:pt x="105251" y="151924"/>
                      </a:cubicBezTo>
                      <a:cubicBezTo>
                        <a:pt x="79534" y="151924"/>
                        <a:pt x="58579" y="130969"/>
                        <a:pt x="58579" y="105251"/>
                      </a:cubicBezTo>
                      <a:cubicBezTo>
                        <a:pt x="58579" y="79534"/>
                        <a:pt x="79534" y="58579"/>
                        <a:pt x="105251"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84" name="Group 183">
              <a:extLst>
                <a:ext uri="{FF2B5EF4-FFF2-40B4-BE49-F238E27FC236}">
                  <a16:creationId xmlns:a16="http://schemas.microsoft.com/office/drawing/2014/main" id="{9306BFDC-BD86-4A79-AB56-603B41EBCF19}"/>
                </a:ext>
              </a:extLst>
            </p:cNvPr>
            <p:cNvGrpSpPr/>
            <p:nvPr/>
          </p:nvGrpSpPr>
          <p:grpSpPr>
            <a:xfrm>
              <a:off x="8411742" y="4320327"/>
              <a:ext cx="829460" cy="845318"/>
              <a:chOff x="7701244" y="5132116"/>
              <a:chExt cx="829460" cy="845318"/>
            </a:xfrm>
          </p:grpSpPr>
          <p:sp>
            <p:nvSpPr>
              <p:cNvPr id="185" name="Title 1">
                <a:extLst>
                  <a:ext uri="{FF2B5EF4-FFF2-40B4-BE49-F238E27FC236}">
                    <a16:creationId xmlns:a16="http://schemas.microsoft.com/office/drawing/2014/main" id="{A391255A-9922-4C11-B2E2-493FAC86A5AD}"/>
                  </a:ext>
                </a:extLst>
              </p:cNvPr>
              <p:cNvSpPr txBox="1">
                <a:spLocks/>
              </p:cNvSpPr>
              <p:nvPr/>
            </p:nvSpPr>
            <p:spPr>
              <a:xfrm>
                <a:off x="7726914" y="5132116"/>
                <a:ext cx="77811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Event Hub</a:t>
                </a:r>
              </a:p>
            </p:txBody>
          </p:sp>
          <p:sp>
            <p:nvSpPr>
              <p:cNvPr id="285" name="Rectangle: Rounded Corners 284">
                <a:extLst>
                  <a:ext uri="{FF2B5EF4-FFF2-40B4-BE49-F238E27FC236}">
                    <a16:creationId xmlns:a16="http://schemas.microsoft.com/office/drawing/2014/main" id="{AE036207-41FA-4FFF-B886-30D5CB2FDA9C}"/>
                  </a:ext>
                </a:extLst>
              </p:cNvPr>
              <p:cNvSpPr/>
              <p:nvPr/>
            </p:nvSpPr>
            <p:spPr bwMode="auto">
              <a:xfrm>
                <a:off x="7896211" y="5291220"/>
                <a:ext cx="4050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6" name="Title 1">
                <a:extLst>
                  <a:ext uri="{FF2B5EF4-FFF2-40B4-BE49-F238E27FC236}">
                    <a16:creationId xmlns:a16="http://schemas.microsoft.com/office/drawing/2014/main" id="{2222DA64-F232-4325-B435-605ED86630E7}"/>
                  </a:ext>
                </a:extLst>
              </p:cNvPr>
              <p:cNvSpPr txBox="1">
                <a:spLocks/>
              </p:cNvSpPr>
              <p:nvPr/>
            </p:nvSpPr>
            <p:spPr>
              <a:xfrm>
                <a:off x="7701244" y="5755835"/>
                <a:ext cx="829460" cy="221599"/>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Batch processing</a:t>
                </a:r>
              </a:p>
              <a:p>
                <a:pPr marL="0" marR="0" lvl="0" indent="0" algn="ctr" defTabSz="932742" rtl="0" eaLnBrk="1" fontAlgn="auto" latinLnBrk="0" hangingPunct="1">
                  <a:lnSpc>
                    <a:spcPct val="90000"/>
                  </a:lnSpc>
                  <a:spcBef>
                    <a:spcPct val="0"/>
                  </a:spcBef>
                  <a:spcAft>
                    <a:spcPts val="0"/>
                  </a:spcAft>
                  <a:buClrTx/>
                  <a:buSzTx/>
                  <a:buFontTx/>
                  <a:buNone/>
                  <a:tabLst/>
                  <a:defRPr/>
                </a:pPr>
                <a:r>
                  <a:rPr lang="en-US" sz="800" i="1" spc="0">
                    <a:solidFill>
                      <a:srgbClr val="000000"/>
                    </a:solidFill>
                    <a:latin typeface="Segoe UI"/>
                    <a:cs typeface="Segoe UI Semibold" panose="020B0702040204020203" pitchFamily="34" charset="0"/>
                  </a:rPr>
                  <a:t>Event Simulation</a:t>
                </a:r>
                <a:endPar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endParaRPr>
              </a:p>
            </p:txBody>
          </p:sp>
          <p:grpSp>
            <p:nvGrpSpPr>
              <p:cNvPr id="287" name="Group 286">
                <a:extLst>
                  <a:ext uri="{FF2B5EF4-FFF2-40B4-BE49-F238E27FC236}">
                    <a16:creationId xmlns:a16="http://schemas.microsoft.com/office/drawing/2014/main" id="{114B85AC-547F-4616-90F6-93928C57F2F7}"/>
                  </a:ext>
                </a:extLst>
              </p:cNvPr>
              <p:cNvGrpSpPr/>
              <p:nvPr/>
            </p:nvGrpSpPr>
            <p:grpSpPr>
              <a:xfrm>
                <a:off x="7971949" y="5364572"/>
                <a:ext cx="271982" cy="286226"/>
                <a:chOff x="5918359" y="3225641"/>
                <a:chExt cx="381952" cy="401955"/>
              </a:xfrm>
              <a:solidFill>
                <a:srgbClr val="0078D4"/>
              </a:solidFill>
            </p:grpSpPr>
            <p:sp>
              <p:nvSpPr>
                <p:cNvPr id="288" name="Freeform: Shape 287">
                  <a:extLst>
                    <a:ext uri="{FF2B5EF4-FFF2-40B4-BE49-F238E27FC236}">
                      <a16:creationId xmlns:a16="http://schemas.microsoft.com/office/drawing/2014/main" id="{1DF05870-B9B6-48D7-886B-4485F9546849}"/>
                    </a:ext>
                  </a:extLst>
                </p:cNvPr>
                <p:cNvSpPr/>
                <p:nvPr/>
              </p:nvSpPr>
              <p:spPr>
                <a:xfrm>
                  <a:off x="6087904" y="3356134"/>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0E34E9F4-84B1-4DAF-BD7A-3678C369D2E6}"/>
                    </a:ext>
                  </a:extLst>
                </p:cNvPr>
                <p:cNvSpPr/>
                <p:nvPr/>
              </p:nvSpPr>
              <p:spPr>
                <a:xfrm>
                  <a:off x="6178391" y="3395186"/>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0" name="Freeform: Shape 289">
                  <a:extLst>
                    <a:ext uri="{FF2B5EF4-FFF2-40B4-BE49-F238E27FC236}">
                      <a16:creationId xmlns:a16="http://schemas.microsoft.com/office/drawing/2014/main" id="{8DEE5128-B197-41C5-8DE3-F56BCD22991C}"/>
                    </a:ext>
                  </a:extLst>
                </p:cNvPr>
                <p:cNvSpPr/>
                <p:nvPr/>
              </p:nvSpPr>
              <p:spPr>
                <a:xfrm>
                  <a:off x="6087904" y="3433286"/>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Shape 290">
                  <a:extLst>
                    <a:ext uri="{FF2B5EF4-FFF2-40B4-BE49-F238E27FC236}">
                      <a16:creationId xmlns:a16="http://schemas.microsoft.com/office/drawing/2014/main" id="{60C502D9-1A4B-4821-844E-94C2C96AD34E}"/>
                    </a:ext>
                  </a:extLst>
                </p:cNvPr>
                <p:cNvSpPr/>
                <p:nvPr/>
              </p:nvSpPr>
              <p:spPr>
                <a:xfrm>
                  <a:off x="5996464" y="3315176"/>
                  <a:ext cx="76200" cy="66675"/>
                </a:xfrm>
                <a:custGeom>
                  <a:avLst/>
                  <a:gdLst>
                    <a:gd name="connsiteX0" fmla="*/ 71914 w 76200"/>
                    <a:gd name="connsiteY0" fmla="*/ 52864 h 66675"/>
                    <a:gd name="connsiteX1" fmla="*/ 65246 w 76200"/>
                    <a:gd name="connsiteY1" fmla="*/ 59531 h 66675"/>
                    <a:gd name="connsiteX2" fmla="*/ 13811 w 76200"/>
                    <a:gd name="connsiteY2" fmla="*/ 59531 h 66675"/>
                    <a:gd name="connsiteX3" fmla="*/ 7144 w 76200"/>
                    <a:gd name="connsiteY3" fmla="*/ 52864 h 66675"/>
                    <a:gd name="connsiteX4" fmla="*/ 7144 w 76200"/>
                    <a:gd name="connsiteY4" fmla="*/ 13811 h 66675"/>
                    <a:gd name="connsiteX5" fmla="*/ 13811 w 76200"/>
                    <a:gd name="connsiteY5" fmla="*/ 7144 h 66675"/>
                    <a:gd name="connsiteX6" fmla="*/ 64294 w 76200"/>
                    <a:gd name="connsiteY6" fmla="*/ 7144 h 66675"/>
                    <a:gd name="connsiteX7" fmla="*/ 71914 w 76200"/>
                    <a:gd name="connsiteY7" fmla="*/ 13811 h 66675"/>
                    <a:gd name="connsiteX8" fmla="*/ 71914 w 76200"/>
                    <a:gd name="connsiteY8" fmla="*/ 5286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66675">
                      <a:moveTo>
                        <a:pt x="71914" y="52864"/>
                      </a:moveTo>
                      <a:cubicBezTo>
                        <a:pt x="71914" y="56674"/>
                        <a:pt x="69056" y="59531"/>
                        <a:pt x="65246" y="59531"/>
                      </a:cubicBezTo>
                      <a:lnTo>
                        <a:pt x="13811" y="59531"/>
                      </a:lnTo>
                      <a:cubicBezTo>
                        <a:pt x="10001" y="59531"/>
                        <a:pt x="7144" y="56674"/>
                        <a:pt x="7144" y="52864"/>
                      </a:cubicBezTo>
                      <a:lnTo>
                        <a:pt x="7144" y="13811"/>
                      </a:lnTo>
                      <a:cubicBezTo>
                        <a:pt x="7144" y="10001"/>
                        <a:pt x="10001" y="7144"/>
                        <a:pt x="13811" y="7144"/>
                      </a:cubicBezTo>
                      <a:lnTo>
                        <a:pt x="64294" y="7144"/>
                      </a:lnTo>
                      <a:cubicBezTo>
                        <a:pt x="69056" y="7144"/>
                        <a:pt x="71914" y="10001"/>
                        <a:pt x="71914" y="13811"/>
                      </a:cubicBezTo>
                      <a:lnTo>
                        <a:pt x="71914" y="528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Shape 291">
                  <a:extLst>
                    <a:ext uri="{FF2B5EF4-FFF2-40B4-BE49-F238E27FC236}">
                      <a16:creationId xmlns:a16="http://schemas.microsoft.com/office/drawing/2014/main" id="{2412FC85-376E-415E-83AD-526EBC71B987}"/>
                    </a:ext>
                  </a:extLst>
                </p:cNvPr>
                <p:cNvSpPr/>
                <p:nvPr/>
              </p:nvSpPr>
              <p:spPr>
                <a:xfrm>
                  <a:off x="5918359" y="3225641"/>
                  <a:ext cx="381000" cy="104775"/>
                </a:xfrm>
                <a:custGeom>
                  <a:avLst/>
                  <a:gdLst>
                    <a:gd name="connsiteX0" fmla="*/ 375761 w 381000"/>
                    <a:gd name="connsiteY0" fmla="*/ 7144 h 104775"/>
                    <a:gd name="connsiteX1" fmla="*/ 374809 w 381000"/>
                    <a:gd name="connsiteY1" fmla="*/ 7144 h 104775"/>
                    <a:gd name="connsiteX2" fmla="*/ 337661 w 381000"/>
                    <a:gd name="connsiteY2" fmla="*/ 7144 h 104775"/>
                    <a:gd name="connsiteX3" fmla="*/ 51911 w 381000"/>
                    <a:gd name="connsiteY3" fmla="*/ 7144 h 104775"/>
                    <a:gd name="connsiteX4" fmla="*/ 27146 w 381000"/>
                    <a:gd name="connsiteY4" fmla="*/ 7144 h 104775"/>
                    <a:gd name="connsiteX5" fmla="*/ 13811 w 381000"/>
                    <a:gd name="connsiteY5" fmla="*/ 7144 h 104775"/>
                    <a:gd name="connsiteX6" fmla="*/ 7144 w 381000"/>
                    <a:gd name="connsiteY6" fmla="*/ 13811 h 104775"/>
                    <a:gd name="connsiteX7" fmla="*/ 7144 w 381000"/>
                    <a:gd name="connsiteY7" fmla="*/ 90964 h 104775"/>
                    <a:gd name="connsiteX8" fmla="*/ 13811 w 381000"/>
                    <a:gd name="connsiteY8" fmla="*/ 97631 h 104775"/>
                    <a:gd name="connsiteX9" fmla="*/ 52864 w 381000"/>
                    <a:gd name="connsiteY9" fmla="*/ 97631 h 104775"/>
                    <a:gd name="connsiteX10" fmla="*/ 59531 w 381000"/>
                    <a:gd name="connsiteY10" fmla="*/ 90964 h 104775"/>
                    <a:gd name="connsiteX11" fmla="*/ 59531 w 381000"/>
                    <a:gd name="connsiteY11" fmla="*/ 58579 h 104775"/>
                    <a:gd name="connsiteX12" fmla="*/ 330994 w 381000"/>
                    <a:gd name="connsiteY12" fmla="*/ 58579 h 104775"/>
                    <a:gd name="connsiteX13" fmla="*/ 330994 w 381000"/>
                    <a:gd name="connsiteY13" fmla="*/ 90964 h 104775"/>
                    <a:gd name="connsiteX14" fmla="*/ 338614 w 381000"/>
                    <a:gd name="connsiteY14" fmla="*/ 97631 h 104775"/>
                    <a:gd name="connsiteX15" fmla="*/ 375761 w 381000"/>
                    <a:gd name="connsiteY15" fmla="*/ 97631 h 104775"/>
                    <a:gd name="connsiteX16" fmla="*/ 382429 w 381000"/>
                    <a:gd name="connsiteY16" fmla="*/ 90964 h 104775"/>
                    <a:gd name="connsiteX17" fmla="*/ 382429 w 381000"/>
                    <a:gd name="connsiteY17" fmla="*/ 51911 h 104775"/>
                    <a:gd name="connsiteX18" fmla="*/ 382429 w 381000"/>
                    <a:gd name="connsiteY18" fmla="*/ 12859 h 104775"/>
                    <a:gd name="connsiteX19" fmla="*/ 375761 w 381000"/>
                    <a:gd name="connsiteY19"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104775">
                      <a:moveTo>
                        <a:pt x="375761" y="7144"/>
                      </a:moveTo>
                      <a:lnTo>
                        <a:pt x="374809" y="7144"/>
                      </a:lnTo>
                      <a:lnTo>
                        <a:pt x="337661" y="7144"/>
                      </a:lnTo>
                      <a:lnTo>
                        <a:pt x="51911" y="7144"/>
                      </a:lnTo>
                      <a:lnTo>
                        <a:pt x="27146" y="7144"/>
                      </a:lnTo>
                      <a:lnTo>
                        <a:pt x="13811" y="7144"/>
                      </a:lnTo>
                      <a:cubicBezTo>
                        <a:pt x="10001" y="7144"/>
                        <a:pt x="7144" y="10001"/>
                        <a:pt x="7144" y="13811"/>
                      </a:cubicBezTo>
                      <a:lnTo>
                        <a:pt x="7144" y="90964"/>
                      </a:lnTo>
                      <a:cubicBezTo>
                        <a:pt x="7144" y="94774"/>
                        <a:pt x="10001" y="97631"/>
                        <a:pt x="13811" y="97631"/>
                      </a:cubicBezTo>
                      <a:lnTo>
                        <a:pt x="52864" y="97631"/>
                      </a:lnTo>
                      <a:cubicBezTo>
                        <a:pt x="56674" y="97631"/>
                        <a:pt x="59531" y="94774"/>
                        <a:pt x="59531" y="90964"/>
                      </a:cubicBezTo>
                      <a:lnTo>
                        <a:pt x="59531" y="58579"/>
                      </a:lnTo>
                      <a:lnTo>
                        <a:pt x="330994" y="58579"/>
                      </a:lnTo>
                      <a:lnTo>
                        <a:pt x="330994" y="90964"/>
                      </a:lnTo>
                      <a:cubicBezTo>
                        <a:pt x="330994" y="94774"/>
                        <a:pt x="333851" y="97631"/>
                        <a:pt x="338614" y="97631"/>
                      </a:cubicBezTo>
                      <a:lnTo>
                        <a:pt x="375761" y="97631"/>
                      </a:lnTo>
                      <a:cubicBezTo>
                        <a:pt x="379571" y="97631"/>
                        <a:pt x="382429" y="94774"/>
                        <a:pt x="382429" y="90964"/>
                      </a:cubicBezTo>
                      <a:lnTo>
                        <a:pt x="382429" y="51911"/>
                      </a:lnTo>
                      <a:lnTo>
                        <a:pt x="382429" y="12859"/>
                      </a:lnTo>
                      <a:cubicBezTo>
                        <a:pt x="382429" y="9049"/>
                        <a:pt x="379571" y="7144"/>
                        <a:pt x="375761"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3" name="Freeform: Shape 292">
                  <a:extLst>
                    <a:ext uri="{FF2B5EF4-FFF2-40B4-BE49-F238E27FC236}">
                      <a16:creationId xmlns:a16="http://schemas.microsoft.com/office/drawing/2014/main" id="{863C08E8-82E0-4CD2-8343-7B60620FF543}"/>
                    </a:ext>
                  </a:extLst>
                </p:cNvPr>
                <p:cNvSpPr/>
                <p:nvPr/>
              </p:nvSpPr>
              <p:spPr>
                <a:xfrm>
                  <a:off x="5919311" y="3522821"/>
                  <a:ext cx="381000" cy="104775"/>
                </a:xfrm>
                <a:custGeom>
                  <a:avLst/>
                  <a:gdLst>
                    <a:gd name="connsiteX0" fmla="*/ 374809 w 381000"/>
                    <a:gd name="connsiteY0" fmla="*/ 8096 h 104775"/>
                    <a:gd name="connsiteX1" fmla="*/ 337661 w 381000"/>
                    <a:gd name="connsiteY1" fmla="*/ 8096 h 104775"/>
                    <a:gd name="connsiteX2" fmla="*/ 330994 w 381000"/>
                    <a:gd name="connsiteY2" fmla="*/ 14764 h 104775"/>
                    <a:gd name="connsiteX3" fmla="*/ 330994 w 381000"/>
                    <a:gd name="connsiteY3" fmla="*/ 46196 h 104775"/>
                    <a:gd name="connsiteX4" fmla="*/ 58579 w 381000"/>
                    <a:gd name="connsiteY4" fmla="*/ 46196 h 104775"/>
                    <a:gd name="connsiteX5" fmla="*/ 58579 w 381000"/>
                    <a:gd name="connsiteY5" fmla="*/ 13811 h 104775"/>
                    <a:gd name="connsiteX6" fmla="*/ 50959 w 381000"/>
                    <a:gd name="connsiteY6" fmla="*/ 7144 h 104775"/>
                    <a:gd name="connsiteX7" fmla="*/ 13811 w 381000"/>
                    <a:gd name="connsiteY7" fmla="*/ 7144 h 104775"/>
                    <a:gd name="connsiteX8" fmla="*/ 7144 w 381000"/>
                    <a:gd name="connsiteY8" fmla="*/ 14764 h 104775"/>
                    <a:gd name="connsiteX9" fmla="*/ 7144 w 381000"/>
                    <a:gd name="connsiteY9" fmla="*/ 90964 h 104775"/>
                    <a:gd name="connsiteX10" fmla="*/ 13811 w 381000"/>
                    <a:gd name="connsiteY10" fmla="*/ 97631 h 104775"/>
                    <a:gd name="connsiteX11" fmla="*/ 27146 w 381000"/>
                    <a:gd name="connsiteY11" fmla="*/ 97631 h 104775"/>
                    <a:gd name="connsiteX12" fmla="*/ 52864 w 381000"/>
                    <a:gd name="connsiteY12" fmla="*/ 97631 h 104775"/>
                    <a:gd name="connsiteX13" fmla="*/ 338614 w 381000"/>
                    <a:gd name="connsiteY13" fmla="*/ 97631 h 104775"/>
                    <a:gd name="connsiteX14" fmla="*/ 374809 w 381000"/>
                    <a:gd name="connsiteY14" fmla="*/ 97631 h 104775"/>
                    <a:gd name="connsiteX15" fmla="*/ 375761 w 381000"/>
                    <a:gd name="connsiteY15" fmla="*/ 97631 h 104775"/>
                    <a:gd name="connsiteX16" fmla="*/ 382429 w 381000"/>
                    <a:gd name="connsiteY16" fmla="*/ 90964 h 104775"/>
                    <a:gd name="connsiteX17" fmla="*/ 382429 w 381000"/>
                    <a:gd name="connsiteY17" fmla="*/ 14764 h 104775"/>
                    <a:gd name="connsiteX18" fmla="*/ 374809 w 381000"/>
                    <a:gd name="connsiteY18" fmla="*/ 809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104775">
                      <a:moveTo>
                        <a:pt x="374809" y="8096"/>
                      </a:moveTo>
                      <a:lnTo>
                        <a:pt x="337661" y="8096"/>
                      </a:lnTo>
                      <a:cubicBezTo>
                        <a:pt x="333851" y="8096"/>
                        <a:pt x="330994" y="10954"/>
                        <a:pt x="330994" y="14764"/>
                      </a:cubicBezTo>
                      <a:lnTo>
                        <a:pt x="330994" y="46196"/>
                      </a:lnTo>
                      <a:lnTo>
                        <a:pt x="58579" y="46196"/>
                      </a:lnTo>
                      <a:lnTo>
                        <a:pt x="58579" y="13811"/>
                      </a:lnTo>
                      <a:cubicBezTo>
                        <a:pt x="58579" y="10001"/>
                        <a:pt x="55721" y="7144"/>
                        <a:pt x="50959" y="7144"/>
                      </a:cubicBezTo>
                      <a:lnTo>
                        <a:pt x="13811" y="7144"/>
                      </a:lnTo>
                      <a:cubicBezTo>
                        <a:pt x="10001" y="7144"/>
                        <a:pt x="7144" y="10001"/>
                        <a:pt x="7144" y="14764"/>
                      </a:cubicBezTo>
                      <a:lnTo>
                        <a:pt x="7144" y="90964"/>
                      </a:lnTo>
                      <a:cubicBezTo>
                        <a:pt x="7144" y="94774"/>
                        <a:pt x="10001" y="97631"/>
                        <a:pt x="13811" y="97631"/>
                      </a:cubicBezTo>
                      <a:lnTo>
                        <a:pt x="27146" y="97631"/>
                      </a:lnTo>
                      <a:lnTo>
                        <a:pt x="52864" y="97631"/>
                      </a:lnTo>
                      <a:lnTo>
                        <a:pt x="338614" y="97631"/>
                      </a:lnTo>
                      <a:lnTo>
                        <a:pt x="374809" y="97631"/>
                      </a:lnTo>
                      <a:lnTo>
                        <a:pt x="375761" y="97631"/>
                      </a:lnTo>
                      <a:cubicBezTo>
                        <a:pt x="379571" y="97631"/>
                        <a:pt x="382429" y="94774"/>
                        <a:pt x="382429" y="90964"/>
                      </a:cubicBezTo>
                      <a:lnTo>
                        <a:pt x="382429" y="14764"/>
                      </a:lnTo>
                      <a:cubicBezTo>
                        <a:pt x="381476" y="10954"/>
                        <a:pt x="378619" y="8096"/>
                        <a:pt x="37480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9D96F68E-9D07-4746-BD7A-2D16CE4A7009}"/>
                    </a:ext>
                  </a:extLst>
                </p:cNvPr>
                <p:cNvSpPr/>
                <p:nvPr/>
              </p:nvSpPr>
              <p:spPr>
                <a:xfrm>
                  <a:off x="5996464" y="3394234"/>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5" name="Freeform: Shape 294">
                  <a:extLst>
                    <a:ext uri="{FF2B5EF4-FFF2-40B4-BE49-F238E27FC236}">
                      <a16:creationId xmlns:a16="http://schemas.microsoft.com/office/drawing/2014/main" id="{215C596E-BE08-4556-B6C4-5131266632D4}"/>
                    </a:ext>
                  </a:extLst>
                </p:cNvPr>
                <p:cNvSpPr/>
                <p:nvPr/>
              </p:nvSpPr>
              <p:spPr>
                <a:xfrm>
                  <a:off x="5996464" y="3471386"/>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6" name="Group 295">
              <a:extLst>
                <a:ext uri="{FF2B5EF4-FFF2-40B4-BE49-F238E27FC236}">
                  <a16:creationId xmlns:a16="http://schemas.microsoft.com/office/drawing/2014/main" id="{87E2B4DC-CE45-4F46-97F6-70A9B7EBFE76}"/>
                </a:ext>
              </a:extLst>
            </p:cNvPr>
            <p:cNvGrpSpPr/>
            <p:nvPr/>
          </p:nvGrpSpPr>
          <p:grpSpPr>
            <a:xfrm>
              <a:off x="8611375" y="2531449"/>
              <a:ext cx="432930" cy="724478"/>
              <a:chOff x="8179134" y="2263745"/>
              <a:chExt cx="432930" cy="724478"/>
            </a:xfrm>
          </p:grpSpPr>
          <p:sp>
            <p:nvSpPr>
              <p:cNvPr id="297" name="Rectangle: Rounded Corners 296">
                <a:extLst>
                  <a:ext uri="{FF2B5EF4-FFF2-40B4-BE49-F238E27FC236}">
                    <a16:creationId xmlns:a16="http://schemas.microsoft.com/office/drawing/2014/main" id="{8D434E81-915C-485E-935D-E836D6F53216}"/>
                  </a:ext>
                </a:extLst>
              </p:cNvPr>
              <p:cNvSpPr/>
              <p:nvPr/>
            </p:nvSpPr>
            <p:spPr bwMode="auto">
              <a:xfrm>
                <a:off x="8179134" y="255529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98" name="Graphic 246">
                <a:extLst>
                  <a:ext uri="{FF2B5EF4-FFF2-40B4-BE49-F238E27FC236}">
                    <a16:creationId xmlns:a16="http://schemas.microsoft.com/office/drawing/2014/main" id="{93C12207-2338-4BA7-A6D7-19DD9824DF14}"/>
                  </a:ext>
                </a:extLst>
              </p:cNvPr>
              <p:cNvGrpSpPr/>
              <p:nvPr/>
            </p:nvGrpSpPr>
            <p:grpSpPr>
              <a:xfrm>
                <a:off x="8247455" y="2624191"/>
                <a:ext cx="293408" cy="293983"/>
                <a:chOff x="7801451" y="2582704"/>
                <a:chExt cx="485775" cy="486727"/>
              </a:xfrm>
            </p:grpSpPr>
            <p:sp>
              <p:nvSpPr>
                <p:cNvPr id="300" name="Freeform: Shape 299">
                  <a:extLst>
                    <a:ext uri="{FF2B5EF4-FFF2-40B4-BE49-F238E27FC236}">
                      <a16:creationId xmlns:a16="http://schemas.microsoft.com/office/drawing/2014/main" id="{7C883908-C101-4AEE-8483-953928FFD610}"/>
                    </a:ext>
                  </a:extLst>
                </p:cNvPr>
                <p:cNvSpPr/>
                <p:nvPr/>
              </p:nvSpPr>
              <p:spPr>
                <a:xfrm>
                  <a:off x="7801451" y="2583656"/>
                  <a:ext cx="485775" cy="485775"/>
                </a:xfrm>
                <a:custGeom>
                  <a:avLst/>
                  <a:gdLst>
                    <a:gd name="connsiteX0" fmla="*/ 482441 w 485775"/>
                    <a:gd name="connsiteY0" fmla="*/ 286226 h 485775"/>
                    <a:gd name="connsiteX1" fmla="*/ 482441 w 485775"/>
                    <a:gd name="connsiteY1" fmla="*/ 286226 h 485775"/>
                    <a:gd name="connsiteX2" fmla="*/ 482441 w 485775"/>
                    <a:gd name="connsiteY2" fmla="*/ 170974 h 485775"/>
                    <a:gd name="connsiteX3" fmla="*/ 351949 w 485775"/>
                    <a:gd name="connsiteY3" fmla="*/ 284321 h 485775"/>
                    <a:gd name="connsiteX4" fmla="*/ 349091 w 485775"/>
                    <a:gd name="connsiteY4" fmla="*/ 284321 h 485775"/>
                    <a:gd name="connsiteX5" fmla="*/ 349091 w 485775"/>
                    <a:gd name="connsiteY5" fmla="*/ 170974 h 485775"/>
                    <a:gd name="connsiteX6" fmla="*/ 218599 w 485775"/>
                    <a:gd name="connsiteY6" fmla="*/ 284321 h 485775"/>
                    <a:gd name="connsiteX7" fmla="*/ 218599 w 485775"/>
                    <a:gd name="connsiteY7" fmla="*/ 284321 h 485775"/>
                    <a:gd name="connsiteX8" fmla="*/ 218599 w 485775"/>
                    <a:gd name="connsiteY8" fmla="*/ 47149 h 485775"/>
                    <a:gd name="connsiteX9" fmla="*/ 114776 w 485775"/>
                    <a:gd name="connsiteY9" fmla="*/ 7144 h 485775"/>
                    <a:gd name="connsiteX10" fmla="*/ 7144 w 485775"/>
                    <a:gd name="connsiteY10" fmla="*/ 47149 h 485775"/>
                    <a:gd name="connsiteX11" fmla="*/ 7144 w 485775"/>
                    <a:gd name="connsiteY11" fmla="*/ 481489 h 485775"/>
                    <a:gd name="connsiteX12" fmla="*/ 483394 w 485775"/>
                    <a:gd name="connsiteY12" fmla="*/ 481489 h 485775"/>
                    <a:gd name="connsiteX13" fmla="*/ 482441 w 485775"/>
                    <a:gd name="connsiteY13" fmla="*/ 286226 h 485775"/>
                    <a:gd name="connsiteX14" fmla="*/ 114776 w 485775"/>
                    <a:gd name="connsiteY14" fmla="*/ 66199 h 485775"/>
                    <a:gd name="connsiteX15" fmla="*/ 37624 w 485775"/>
                    <a:gd name="connsiteY15" fmla="*/ 44291 h 485775"/>
                    <a:gd name="connsiteX16" fmla="*/ 114776 w 485775"/>
                    <a:gd name="connsiteY16" fmla="*/ 22384 h 485775"/>
                    <a:gd name="connsiteX17" fmla="*/ 191929 w 485775"/>
                    <a:gd name="connsiteY17" fmla="*/ 44291 h 485775"/>
                    <a:gd name="connsiteX18" fmla="*/ 114776 w 485775"/>
                    <a:gd name="connsiteY18" fmla="*/ 66199 h 485775"/>
                    <a:gd name="connsiteX19" fmla="*/ 339566 w 485775"/>
                    <a:gd name="connsiteY19" fmla="*/ 404336 h 485775"/>
                    <a:gd name="connsiteX20" fmla="*/ 287179 w 485775"/>
                    <a:gd name="connsiteY20" fmla="*/ 404336 h 485775"/>
                    <a:gd name="connsiteX21" fmla="*/ 287179 w 485775"/>
                    <a:gd name="connsiteY21" fmla="*/ 351949 h 485775"/>
                    <a:gd name="connsiteX22" fmla="*/ 339566 w 485775"/>
                    <a:gd name="connsiteY22" fmla="*/ 351949 h 485775"/>
                    <a:gd name="connsiteX23" fmla="*/ 339566 w 485775"/>
                    <a:gd name="connsiteY23" fmla="*/ 404336 h 485775"/>
                    <a:gd name="connsiteX24" fmla="*/ 247174 w 485775"/>
                    <a:gd name="connsiteY24" fmla="*/ 404336 h 485775"/>
                    <a:gd name="connsiteX25" fmla="*/ 194786 w 485775"/>
                    <a:gd name="connsiteY25" fmla="*/ 404336 h 485775"/>
                    <a:gd name="connsiteX26" fmla="*/ 194786 w 485775"/>
                    <a:gd name="connsiteY26" fmla="*/ 351949 h 485775"/>
                    <a:gd name="connsiteX27" fmla="*/ 247174 w 485775"/>
                    <a:gd name="connsiteY27" fmla="*/ 351949 h 485775"/>
                    <a:gd name="connsiteX28" fmla="*/ 247174 w 485775"/>
                    <a:gd name="connsiteY28" fmla="*/ 404336 h 485775"/>
                    <a:gd name="connsiteX29" fmla="*/ 380524 w 485775"/>
                    <a:gd name="connsiteY29" fmla="*/ 404336 h 485775"/>
                    <a:gd name="connsiteX30" fmla="*/ 380524 w 485775"/>
                    <a:gd name="connsiteY30" fmla="*/ 351949 h 485775"/>
                    <a:gd name="connsiteX31" fmla="*/ 432911 w 485775"/>
                    <a:gd name="connsiteY31" fmla="*/ 351949 h 485775"/>
                    <a:gd name="connsiteX32" fmla="*/ 432911 w 485775"/>
                    <a:gd name="connsiteY32" fmla="*/ 404336 h 485775"/>
                    <a:gd name="connsiteX33" fmla="*/ 380524 w 485775"/>
                    <a:gd name="connsiteY33" fmla="*/ 404336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5775" h="485775">
                      <a:moveTo>
                        <a:pt x="482441" y="286226"/>
                      </a:moveTo>
                      <a:lnTo>
                        <a:pt x="482441" y="286226"/>
                      </a:lnTo>
                      <a:lnTo>
                        <a:pt x="482441" y="170974"/>
                      </a:lnTo>
                      <a:lnTo>
                        <a:pt x="351949" y="284321"/>
                      </a:lnTo>
                      <a:lnTo>
                        <a:pt x="349091" y="284321"/>
                      </a:lnTo>
                      <a:lnTo>
                        <a:pt x="349091" y="170974"/>
                      </a:lnTo>
                      <a:lnTo>
                        <a:pt x="218599" y="284321"/>
                      </a:lnTo>
                      <a:lnTo>
                        <a:pt x="218599" y="284321"/>
                      </a:lnTo>
                      <a:lnTo>
                        <a:pt x="218599" y="47149"/>
                      </a:lnTo>
                      <a:cubicBezTo>
                        <a:pt x="218599" y="27146"/>
                        <a:pt x="173831" y="7144"/>
                        <a:pt x="114776" y="7144"/>
                      </a:cubicBezTo>
                      <a:cubicBezTo>
                        <a:pt x="55721" y="7144"/>
                        <a:pt x="7144" y="26194"/>
                        <a:pt x="7144" y="47149"/>
                      </a:cubicBezTo>
                      <a:lnTo>
                        <a:pt x="7144" y="481489"/>
                      </a:lnTo>
                      <a:lnTo>
                        <a:pt x="483394" y="481489"/>
                      </a:lnTo>
                      <a:lnTo>
                        <a:pt x="482441" y="286226"/>
                      </a:lnTo>
                      <a:close/>
                      <a:moveTo>
                        <a:pt x="114776" y="66199"/>
                      </a:moveTo>
                      <a:cubicBezTo>
                        <a:pt x="71914" y="66199"/>
                        <a:pt x="37624" y="55721"/>
                        <a:pt x="37624" y="44291"/>
                      </a:cubicBezTo>
                      <a:cubicBezTo>
                        <a:pt x="37624" y="32861"/>
                        <a:pt x="71914" y="22384"/>
                        <a:pt x="114776" y="22384"/>
                      </a:cubicBezTo>
                      <a:cubicBezTo>
                        <a:pt x="157639" y="22384"/>
                        <a:pt x="191929" y="31909"/>
                        <a:pt x="191929" y="44291"/>
                      </a:cubicBezTo>
                      <a:cubicBezTo>
                        <a:pt x="190976" y="55721"/>
                        <a:pt x="156686" y="66199"/>
                        <a:pt x="114776" y="66199"/>
                      </a:cubicBezTo>
                      <a:close/>
                      <a:moveTo>
                        <a:pt x="339566" y="404336"/>
                      </a:moveTo>
                      <a:lnTo>
                        <a:pt x="287179" y="404336"/>
                      </a:lnTo>
                      <a:lnTo>
                        <a:pt x="287179" y="351949"/>
                      </a:lnTo>
                      <a:lnTo>
                        <a:pt x="339566" y="351949"/>
                      </a:lnTo>
                      <a:lnTo>
                        <a:pt x="339566" y="404336"/>
                      </a:lnTo>
                      <a:close/>
                      <a:moveTo>
                        <a:pt x="247174" y="404336"/>
                      </a:moveTo>
                      <a:lnTo>
                        <a:pt x="194786" y="404336"/>
                      </a:lnTo>
                      <a:lnTo>
                        <a:pt x="194786" y="351949"/>
                      </a:lnTo>
                      <a:lnTo>
                        <a:pt x="247174" y="351949"/>
                      </a:lnTo>
                      <a:lnTo>
                        <a:pt x="247174" y="404336"/>
                      </a:lnTo>
                      <a:close/>
                      <a:moveTo>
                        <a:pt x="380524" y="404336"/>
                      </a:moveTo>
                      <a:lnTo>
                        <a:pt x="380524" y="351949"/>
                      </a:lnTo>
                      <a:lnTo>
                        <a:pt x="432911" y="351949"/>
                      </a:lnTo>
                      <a:lnTo>
                        <a:pt x="432911" y="404336"/>
                      </a:lnTo>
                      <a:lnTo>
                        <a:pt x="380524" y="4043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Shape 300">
                  <a:extLst>
                    <a:ext uri="{FF2B5EF4-FFF2-40B4-BE49-F238E27FC236}">
                      <a16:creationId xmlns:a16="http://schemas.microsoft.com/office/drawing/2014/main" id="{2DD7AF4B-7C5E-4D48-81E4-74DB55AE4E26}"/>
                    </a:ext>
                  </a:extLst>
                </p:cNvPr>
                <p:cNvSpPr/>
                <p:nvPr/>
              </p:nvSpPr>
              <p:spPr>
                <a:xfrm>
                  <a:off x="7801451" y="2620804"/>
                  <a:ext cx="114300" cy="447675"/>
                </a:xfrm>
                <a:custGeom>
                  <a:avLst/>
                  <a:gdLst>
                    <a:gd name="connsiteX0" fmla="*/ 7144 w 114300"/>
                    <a:gd name="connsiteY0" fmla="*/ 7144 h 447675"/>
                    <a:gd name="connsiteX1" fmla="*/ 112871 w 114300"/>
                    <a:gd name="connsiteY1" fmla="*/ 7144 h 447675"/>
                    <a:gd name="connsiteX2" fmla="*/ 112871 w 114300"/>
                    <a:gd name="connsiteY2" fmla="*/ 444341 h 447675"/>
                    <a:gd name="connsiteX3" fmla="*/ 7144 w 114300"/>
                    <a:gd name="connsiteY3" fmla="*/ 444341 h 447675"/>
                  </a:gdLst>
                  <a:ahLst/>
                  <a:cxnLst>
                    <a:cxn ang="0">
                      <a:pos x="connsiteX0" y="connsiteY0"/>
                    </a:cxn>
                    <a:cxn ang="0">
                      <a:pos x="connsiteX1" y="connsiteY1"/>
                    </a:cxn>
                    <a:cxn ang="0">
                      <a:pos x="connsiteX2" y="connsiteY2"/>
                    </a:cxn>
                    <a:cxn ang="0">
                      <a:pos x="connsiteX3" y="connsiteY3"/>
                    </a:cxn>
                  </a:cxnLst>
                  <a:rect l="l" t="t" r="r" b="b"/>
                  <a:pathLst>
                    <a:path w="114300" h="447675">
                      <a:moveTo>
                        <a:pt x="7144" y="7144"/>
                      </a:moveTo>
                      <a:lnTo>
                        <a:pt x="112871" y="7144"/>
                      </a:lnTo>
                      <a:lnTo>
                        <a:pt x="112871" y="444341"/>
                      </a:lnTo>
                      <a:lnTo>
                        <a:pt x="7144" y="44434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Shape 301">
                  <a:extLst>
                    <a:ext uri="{FF2B5EF4-FFF2-40B4-BE49-F238E27FC236}">
                      <a16:creationId xmlns:a16="http://schemas.microsoft.com/office/drawing/2014/main" id="{C6C2142C-6DC2-468F-A4DB-CEB6B228BC24}"/>
                    </a:ext>
                  </a:extLst>
                </p:cNvPr>
                <p:cNvSpPr/>
                <p:nvPr/>
              </p:nvSpPr>
              <p:spPr>
                <a:xfrm>
                  <a:off x="7801451" y="2582704"/>
                  <a:ext cx="219075" cy="85725"/>
                </a:xfrm>
                <a:custGeom>
                  <a:avLst/>
                  <a:gdLst>
                    <a:gd name="connsiteX0" fmla="*/ 217646 w 219075"/>
                    <a:gd name="connsiteY0" fmla="*/ 45244 h 85725"/>
                    <a:gd name="connsiteX1" fmla="*/ 111919 w 219075"/>
                    <a:gd name="connsiteY1" fmla="*/ 83344 h 85725"/>
                    <a:gd name="connsiteX2" fmla="*/ 7144 w 219075"/>
                    <a:gd name="connsiteY2" fmla="*/ 45244 h 85725"/>
                    <a:gd name="connsiteX3" fmla="*/ 112871 w 219075"/>
                    <a:gd name="connsiteY3" fmla="*/ 7144 h 85725"/>
                    <a:gd name="connsiteX4" fmla="*/ 217646 w 21907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85725">
                      <a:moveTo>
                        <a:pt x="217646" y="45244"/>
                      </a:moveTo>
                      <a:cubicBezTo>
                        <a:pt x="217646" y="66199"/>
                        <a:pt x="170021" y="83344"/>
                        <a:pt x="111919" y="83344"/>
                      </a:cubicBezTo>
                      <a:cubicBezTo>
                        <a:pt x="53816" y="83344"/>
                        <a:pt x="7144" y="66199"/>
                        <a:pt x="7144" y="45244"/>
                      </a:cubicBezTo>
                      <a:cubicBezTo>
                        <a:pt x="7144" y="24289"/>
                        <a:pt x="54769" y="7144"/>
                        <a:pt x="112871" y="7144"/>
                      </a:cubicBezTo>
                      <a:cubicBezTo>
                        <a:pt x="170974" y="7144"/>
                        <a:pt x="217646" y="23336"/>
                        <a:pt x="217646" y="45244"/>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20C42A40-A4D5-452A-BCC6-E0E120E6AFE8}"/>
                    </a:ext>
                  </a:extLst>
                </p:cNvPr>
                <p:cNvSpPr/>
                <p:nvPr/>
              </p:nvSpPr>
              <p:spPr>
                <a:xfrm>
                  <a:off x="7823359" y="2593181"/>
                  <a:ext cx="180975" cy="57150"/>
                </a:xfrm>
                <a:custGeom>
                  <a:avLst/>
                  <a:gdLst>
                    <a:gd name="connsiteX0" fmla="*/ 174784 w 180975"/>
                    <a:gd name="connsiteY0" fmla="*/ 31909 h 57150"/>
                    <a:gd name="connsiteX1" fmla="*/ 90964 w 180975"/>
                    <a:gd name="connsiteY1" fmla="*/ 56674 h 57150"/>
                    <a:gd name="connsiteX2" fmla="*/ 7144 w 180975"/>
                    <a:gd name="connsiteY2" fmla="*/ 31909 h 57150"/>
                    <a:gd name="connsiteX3" fmla="*/ 90964 w 180975"/>
                    <a:gd name="connsiteY3" fmla="*/ 7144 h 57150"/>
                    <a:gd name="connsiteX4" fmla="*/ 174784 w 180975"/>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57150">
                      <a:moveTo>
                        <a:pt x="174784" y="31909"/>
                      </a:moveTo>
                      <a:cubicBezTo>
                        <a:pt x="174784" y="46196"/>
                        <a:pt x="137636" y="56674"/>
                        <a:pt x="90964" y="56674"/>
                      </a:cubicBezTo>
                      <a:cubicBezTo>
                        <a:pt x="44291" y="56674"/>
                        <a:pt x="7144" y="46196"/>
                        <a:pt x="7144" y="31909"/>
                      </a:cubicBezTo>
                      <a:cubicBezTo>
                        <a:pt x="7144" y="17621"/>
                        <a:pt x="44291" y="7144"/>
                        <a:pt x="90964" y="7144"/>
                      </a:cubicBezTo>
                      <a:cubicBezTo>
                        <a:pt x="137636" y="7144"/>
                        <a:pt x="174784" y="18574"/>
                        <a:pt x="174784" y="31909"/>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4B0D802A-73FE-48D4-BF06-287CAB24C4F1}"/>
                    </a:ext>
                  </a:extLst>
                </p:cNvPr>
                <p:cNvSpPr/>
                <p:nvPr/>
              </p:nvSpPr>
              <p:spPr>
                <a:xfrm>
                  <a:off x="7822406" y="2593181"/>
                  <a:ext cx="180975" cy="47625"/>
                </a:xfrm>
                <a:custGeom>
                  <a:avLst/>
                  <a:gdLst>
                    <a:gd name="connsiteX0" fmla="*/ 157639 w 180975"/>
                    <a:gd name="connsiteY0" fmla="*/ 47149 h 47625"/>
                    <a:gd name="connsiteX1" fmla="*/ 174784 w 180975"/>
                    <a:gd name="connsiteY1" fmla="*/ 31909 h 47625"/>
                    <a:gd name="connsiteX2" fmla="*/ 90964 w 180975"/>
                    <a:gd name="connsiteY2" fmla="*/ 7144 h 47625"/>
                    <a:gd name="connsiteX3" fmla="*/ 7144 w 180975"/>
                    <a:gd name="connsiteY3" fmla="*/ 31909 h 47625"/>
                    <a:gd name="connsiteX4" fmla="*/ 25241 w 180975"/>
                    <a:gd name="connsiteY4" fmla="*/ 47149 h 47625"/>
                    <a:gd name="connsiteX5" fmla="*/ 91916 w 180975"/>
                    <a:gd name="connsiteY5" fmla="*/ 37624 h 47625"/>
                    <a:gd name="connsiteX6" fmla="*/ 157639 w 180975"/>
                    <a:gd name="connsiteY6" fmla="*/ 4714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47625">
                      <a:moveTo>
                        <a:pt x="157639" y="47149"/>
                      </a:moveTo>
                      <a:cubicBezTo>
                        <a:pt x="169069" y="43339"/>
                        <a:pt x="174784" y="37624"/>
                        <a:pt x="174784" y="31909"/>
                      </a:cubicBezTo>
                      <a:cubicBezTo>
                        <a:pt x="174784" y="17621"/>
                        <a:pt x="137636" y="7144"/>
                        <a:pt x="90964" y="7144"/>
                      </a:cubicBezTo>
                      <a:cubicBezTo>
                        <a:pt x="44291" y="7144"/>
                        <a:pt x="7144" y="18574"/>
                        <a:pt x="7144" y="31909"/>
                      </a:cubicBezTo>
                      <a:cubicBezTo>
                        <a:pt x="8096" y="37624"/>
                        <a:pt x="14764" y="43339"/>
                        <a:pt x="25241" y="47149"/>
                      </a:cubicBezTo>
                      <a:cubicBezTo>
                        <a:pt x="40481" y="41434"/>
                        <a:pt x="64294" y="37624"/>
                        <a:pt x="91916" y="37624"/>
                      </a:cubicBezTo>
                      <a:cubicBezTo>
                        <a:pt x="118586" y="37624"/>
                        <a:pt x="142399" y="41434"/>
                        <a:pt x="157639" y="47149"/>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99" name="Title 1">
                <a:extLst>
                  <a:ext uri="{FF2B5EF4-FFF2-40B4-BE49-F238E27FC236}">
                    <a16:creationId xmlns:a16="http://schemas.microsoft.com/office/drawing/2014/main" id="{C314631E-6113-4098-AFE1-1953E05119C2}"/>
                  </a:ext>
                </a:extLst>
              </p:cNvPr>
              <p:cNvSpPr txBox="1">
                <a:spLocks/>
              </p:cNvSpPr>
              <p:nvPr/>
            </p:nvSpPr>
            <p:spPr>
              <a:xfrm>
                <a:off x="8179134" y="226374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Data Factory</a:t>
                </a:r>
              </a:p>
            </p:txBody>
          </p:sp>
        </p:grpSp>
        <p:cxnSp>
          <p:nvCxnSpPr>
            <p:cNvPr id="305" name="Straight Arrow Connector 304">
              <a:extLst>
                <a:ext uri="{FF2B5EF4-FFF2-40B4-BE49-F238E27FC236}">
                  <a16:creationId xmlns:a16="http://schemas.microsoft.com/office/drawing/2014/main" id="{2FD3CA53-EB60-49E9-BC75-32447622A1AE}"/>
                </a:ext>
              </a:extLst>
            </p:cNvPr>
            <p:cNvCxnSpPr>
              <a:cxnSpLocks/>
            </p:cNvCxnSpPr>
            <p:nvPr/>
          </p:nvCxnSpPr>
          <p:spPr>
            <a:xfrm>
              <a:off x="8827840" y="3255927"/>
              <a:ext cx="0" cy="16322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6" name="Group 305">
              <a:extLst>
                <a:ext uri="{FF2B5EF4-FFF2-40B4-BE49-F238E27FC236}">
                  <a16:creationId xmlns:a16="http://schemas.microsoft.com/office/drawing/2014/main" id="{259E818C-E3C2-4446-AC6F-8A2CE5695483}"/>
                </a:ext>
              </a:extLst>
            </p:cNvPr>
            <p:cNvGrpSpPr/>
            <p:nvPr/>
          </p:nvGrpSpPr>
          <p:grpSpPr>
            <a:xfrm>
              <a:off x="9357500" y="2408338"/>
              <a:ext cx="620696" cy="847589"/>
              <a:chOff x="9355154" y="2519886"/>
              <a:chExt cx="620696" cy="847589"/>
            </a:xfrm>
          </p:grpSpPr>
          <p:sp>
            <p:nvSpPr>
              <p:cNvPr id="307" name="Freeform: Shape 306">
                <a:extLst>
                  <a:ext uri="{FF2B5EF4-FFF2-40B4-BE49-F238E27FC236}">
                    <a16:creationId xmlns:a16="http://schemas.microsoft.com/office/drawing/2014/main" id="{2CBEB565-16C2-440E-B777-07168976AD81}"/>
                  </a:ext>
                </a:extLst>
              </p:cNvPr>
              <p:cNvSpPr/>
              <p:nvPr/>
            </p:nvSpPr>
            <p:spPr>
              <a:xfrm>
                <a:off x="9528286" y="3013794"/>
                <a:ext cx="274433" cy="274433"/>
              </a:xfrm>
              <a:custGeom>
                <a:avLst/>
                <a:gdLst>
                  <a:gd name="connsiteX0" fmla="*/ 1805464 w 3609975"/>
                  <a:gd name="connsiteY0" fmla="*/ 7144 h 3609975"/>
                  <a:gd name="connsiteX1" fmla="*/ 7144 w 3609975"/>
                  <a:gd name="connsiteY1" fmla="*/ 1805464 h 3609975"/>
                  <a:gd name="connsiteX2" fmla="*/ 1805464 w 3609975"/>
                  <a:gd name="connsiteY2" fmla="*/ 3603784 h 3609975"/>
                  <a:gd name="connsiteX3" fmla="*/ 3604736 w 3609975"/>
                  <a:gd name="connsiteY3" fmla="*/ 1805464 h 3609975"/>
                  <a:gd name="connsiteX4" fmla="*/ 1805464 w 3609975"/>
                  <a:gd name="connsiteY4" fmla="*/ 7144 h 3609975"/>
                  <a:gd name="connsiteX5" fmla="*/ 1642586 w 3609975"/>
                  <a:gd name="connsiteY5" fmla="*/ 824389 h 3609975"/>
                  <a:gd name="connsiteX6" fmla="*/ 1642586 w 3609975"/>
                  <a:gd name="connsiteY6" fmla="*/ 251936 h 3609975"/>
                  <a:gd name="connsiteX7" fmla="*/ 1969294 w 3609975"/>
                  <a:gd name="connsiteY7" fmla="*/ 251936 h 3609975"/>
                  <a:gd name="connsiteX8" fmla="*/ 1969294 w 3609975"/>
                  <a:gd name="connsiteY8" fmla="*/ 824389 h 3609975"/>
                  <a:gd name="connsiteX9" fmla="*/ 2133124 w 3609975"/>
                  <a:gd name="connsiteY9" fmla="*/ 824389 h 3609975"/>
                  <a:gd name="connsiteX10" fmla="*/ 1806416 w 3609975"/>
                  <a:gd name="connsiteY10" fmla="*/ 1486376 h 3609975"/>
                  <a:gd name="connsiteX11" fmla="*/ 1479709 w 3609975"/>
                  <a:gd name="connsiteY11" fmla="*/ 824389 h 3609975"/>
                  <a:gd name="connsiteX12" fmla="*/ 1642586 w 3609975"/>
                  <a:gd name="connsiteY12" fmla="*/ 824389 h 3609975"/>
                  <a:gd name="connsiteX13" fmla="*/ 906304 w 3609975"/>
                  <a:gd name="connsiteY13" fmla="*/ 2132172 h 3609975"/>
                  <a:gd name="connsiteX14" fmla="*/ 244316 w 3609975"/>
                  <a:gd name="connsiteY14" fmla="*/ 1805464 h 3609975"/>
                  <a:gd name="connsiteX15" fmla="*/ 906304 w 3609975"/>
                  <a:gd name="connsiteY15" fmla="*/ 1478756 h 3609975"/>
                  <a:gd name="connsiteX16" fmla="*/ 906304 w 3609975"/>
                  <a:gd name="connsiteY16" fmla="*/ 1642586 h 3609975"/>
                  <a:gd name="connsiteX17" fmla="*/ 1478756 w 3609975"/>
                  <a:gd name="connsiteY17" fmla="*/ 1642586 h 3609975"/>
                  <a:gd name="connsiteX18" fmla="*/ 1478756 w 3609975"/>
                  <a:gd name="connsiteY18" fmla="*/ 1969294 h 3609975"/>
                  <a:gd name="connsiteX19" fmla="*/ 906304 w 3609975"/>
                  <a:gd name="connsiteY19" fmla="*/ 1969294 h 3609975"/>
                  <a:gd name="connsiteX20" fmla="*/ 906304 w 3609975"/>
                  <a:gd name="connsiteY20" fmla="*/ 2132172 h 3609975"/>
                  <a:gd name="connsiteX21" fmla="*/ 1969294 w 3609975"/>
                  <a:gd name="connsiteY21" fmla="*/ 2704624 h 3609975"/>
                  <a:gd name="connsiteX22" fmla="*/ 1969294 w 3609975"/>
                  <a:gd name="connsiteY22" fmla="*/ 3277076 h 3609975"/>
                  <a:gd name="connsiteX23" fmla="*/ 1642586 w 3609975"/>
                  <a:gd name="connsiteY23" fmla="*/ 3277076 h 3609975"/>
                  <a:gd name="connsiteX24" fmla="*/ 1642586 w 3609975"/>
                  <a:gd name="connsiteY24" fmla="*/ 2704624 h 3609975"/>
                  <a:gd name="connsiteX25" fmla="*/ 1478756 w 3609975"/>
                  <a:gd name="connsiteY25" fmla="*/ 2704624 h 3609975"/>
                  <a:gd name="connsiteX26" fmla="*/ 1805464 w 3609975"/>
                  <a:gd name="connsiteY26" fmla="*/ 2042636 h 3609975"/>
                  <a:gd name="connsiteX27" fmla="*/ 2132171 w 3609975"/>
                  <a:gd name="connsiteY27" fmla="*/ 2704624 h 3609975"/>
                  <a:gd name="connsiteX28" fmla="*/ 1969294 w 3609975"/>
                  <a:gd name="connsiteY28" fmla="*/ 2704624 h 3609975"/>
                  <a:gd name="connsiteX29" fmla="*/ 2705576 w 3609975"/>
                  <a:gd name="connsiteY29" fmla="*/ 2132172 h 3609975"/>
                  <a:gd name="connsiteX30" fmla="*/ 2705576 w 3609975"/>
                  <a:gd name="connsiteY30" fmla="*/ 1968341 h 3609975"/>
                  <a:gd name="connsiteX31" fmla="*/ 2133124 w 3609975"/>
                  <a:gd name="connsiteY31" fmla="*/ 1968341 h 3609975"/>
                  <a:gd name="connsiteX32" fmla="*/ 2133124 w 3609975"/>
                  <a:gd name="connsiteY32" fmla="*/ 1641634 h 3609975"/>
                  <a:gd name="connsiteX33" fmla="*/ 2705576 w 3609975"/>
                  <a:gd name="connsiteY33" fmla="*/ 1641634 h 3609975"/>
                  <a:gd name="connsiteX34" fmla="*/ 2705576 w 3609975"/>
                  <a:gd name="connsiteY34" fmla="*/ 1477804 h 3609975"/>
                  <a:gd name="connsiteX35" fmla="*/ 3367564 w 3609975"/>
                  <a:gd name="connsiteY35" fmla="*/ 1804511 h 3609975"/>
                  <a:gd name="connsiteX36" fmla="*/ 2705576 w 3609975"/>
                  <a:gd name="connsiteY36" fmla="*/ 2132172 h 360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09975" h="3609975">
                    <a:moveTo>
                      <a:pt x="1805464" y="7144"/>
                    </a:moveTo>
                    <a:cubicBezTo>
                      <a:pt x="808196" y="7144"/>
                      <a:pt x="7144" y="816769"/>
                      <a:pt x="7144" y="1805464"/>
                    </a:cubicBezTo>
                    <a:cubicBezTo>
                      <a:pt x="7144" y="2794159"/>
                      <a:pt x="808196" y="3603784"/>
                      <a:pt x="1805464" y="3603784"/>
                    </a:cubicBezTo>
                    <a:cubicBezTo>
                      <a:pt x="2802731" y="3603784"/>
                      <a:pt x="3604736" y="2795111"/>
                      <a:pt x="3604736" y="1805464"/>
                    </a:cubicBezTo>
                    <a:cubicBezTo>
                      <a:pt x="3604736" y="815816"/>
                      <a:pt x="2803684" y="7144"/>
                      <a:pt x="1805464" y="7144"/>
                    </a:cubicBezTo>
                    <a:close/>
                    <a:moveTo>
                      <a:pt x="1642586" y="824389"/>
                    </a:moveTo>
                    <a:lnTo>
                      <a:pt x="1642586" y="251936"/>
                    </a:lnTo>
                    <a:lnTo>
                      <a:pt x="1969294" y="251936"/>
                    </a:lnTo>
                    <a:lnTo>
                      <a:pt x="1969294" y="824389"/>
                    </a:lnTo>
                    <a:lnTo>
                      <a:pt x="2133124" y="824389"/>
                    </a:lnTo>
                    <a:lnTo>
                      <a:pt x="1806416" y="1486376"/>
                    </a:lnTo>
                    <a:lnTo>
                      <a:pt x="1479709" y="824389"/>
                    </a:lnTo>
                    <a:lnTo>
                      <a:pt x="1642586" y="824389"/>
                    </a:lnTo>
                    <a:close/>
                    <a:moveTo>
                      <a:pt x="906304" y="2132172"/>
                    </a:moveTo>
                    <a:lnTo>
                      <a:pt x="244316" y="1805464"/>
                    </a:lnTo>
                    <a:lnTo>
                      <a:pt x="906304" y="1478756"/>
                    </a:lnTo>
                    <a:lnTo>
                      <a:pt x="906304" y="1642586"/>
                    </a:lnTo>
                    <a:lnTo>
                      <a:pt x="1478756" y="1642586"/>
                    </a:lnTo>
                    <a:lnTo>
                      <a:pt x="1478756" y="1969294"/>
                    </a:lnTo>
                    <a:lnTo>
                      <a:pt x="906304" y="1969294"/>
                    </a:lnTo>
                    <a:lnTo>
                      <a:pt x="906304" y="2132172"/>
                    </a:lnTo>
                    <a:close/>
                    <a:moveTo>
                      <a:pt x="1969294" y="2704624"/>
                    </a:moveTo>
                    <a:lnTo>
                      <a:pt x="1969294" y="3277076"/>
                    </a:lnTo>
                    <a:lnTo>
                      <a:pt x="1642586" y="3277076"/>
                    </a:lnTo>
                    <a:lnTo>
                      <a:pt x="1642586" y="2704624"/>
                    </a:lnTo>
                    <a:lnTo>
                      <a:pt x="1478756" y="2704624"/>
                    </a:lnTo>
                    <a:lnTo>
                      <a:pt x="1805464" y="2042636"/>
                    </a:lnTo>
                    <a:lnTo>
                      <a:pt x="2132171" y="2704624"/>
                    </a:lnTo>
                    <a:lnTo>
                      <a:pt x="1969294" y="2704624"/>
                    </a:lnTo>
                    <a:close/>
                    <a:moveTo>
                      <a:pt x="2705576" y="2132172"/>
                    </a:moveTo>
                    <a:lnTo>
                      <a:pt x="2705576" y="1968341"/>
                    </a:lnTo>
                    <a:lnTo>
                      <a:pt x="2133124" y="1968341"/>
                    </a:lnTo>
                    <a:lnTo>
                      <a:pt x="2133124" y="1641634"/>
                    </a:lnTo>
                    <a:lnTo>
                      <a:pt x="2705576" y="1641634"/>
                    </a:lnTo>
                    <a:lnTo>
                      <a:pt x="2705576" y="1477804"/>
                    </a:lnTo>
                    <a:lnTo>
                      <a:pt x="3367564" y="1804511"/>
                    </a:lnTo>
                    <a:lnTo>
                      <a:pt x="2705576" y="213217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8" name="Rectangle: Rounded Corners 307">
                <a:extLst>
                  <a:ext uri="{FF2B5EF4-FFF2-40B4-BE49-F238E27FC236}">
                    <a16:creationId xmlns:a16="http://schemas.microsoft.com/office/drawing/2014/main" id="{867D05F6-9DCC-4977-B606-EA7A915C3C4E}"/>
                  </a:ext>
                </a:extLst>
              </p:cNvPr>
              <p:cNvSpPr/>
              <p:nvPr/>
            </p:nvSpPr>
            <p:spPr bwMode="auto">
              <a:xfrm>
                <a:off x="9449037" y="293454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09" name="Title 1">
                <a:extLst>
                  <a:ext uri="{FF2B5EF4-FFF2-40B4-BE49-F238E27FC236}">
                    <a16:creationId xmlns:a16="http://schemas.microsoft.com/office/drawing/2014/main" id="{09A01AE9-8FE7-48F0-8D4B-61FAAE24BCEB}"/>
                  </a:ext>
                </a:extLst>
              </p:cNvPr>
              <p:cNvSpPr txBox="1">
                <a:spLocks/>
              </p:cNvSpPr>
              <p:nvPr/>
            </p:nvSpPr>
            <p:spPr>
              <a:xfrm>
                <a:off x="9355154" y="2519886"/>
                <a:ext cx="620696"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Data Management Gateway</a:t>
                </a:r>
              </a:p>
            </p:txBody>
          </p:sp>
        </p:grpSp>
        <p:cxnSp>
          <p:nvCxnSpPr>
            <p:cNvPr id="310" name="Straight Arrow Connector 309">
              <a:extLst>
                <a:ext uri="{FF2B5EF4-FFF2-40B4-BE49-F238E27FC236}">
                  <a16:creationId xmlns:a16="http://schemas.microsoft.com/office/drawing/2014/main" id="{CC354C9E-9E8E-49F2-811C-FE01EE857DF3}"/>
                </a:ext>
              </a:extLst>
            </p:cNvPr>
            <p:cNvCxnSpPr>
              <a:cxnSpLocks/>
            </p:cNvCxnSpPr>
            <p:nvPr/>
          </p:nvCxnSpPr>
          <p:spPr>
            <a:xfrm flipH="1">
              <a:off x="9044305" y="3047734"/>
              <a:ext cx="43293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11" name="Group 310">
              <a:extLst>
                <a:ext uri="{FF2B5EF4-FFF2-40B4-BE49-F238E27FC236}">
                  <a16:creationId xmlns:a16="http://schemas.microsoft.com/office/drawing/2014/main" id="{CB3B99BF-0D71-4686-9118-809E31FA8AF6}"/>
                </a:ext>
              </a:extLst>
            </p:cNvPr>
            <p:cNvGrpSpPr/>
            <p:nvPr/>
          </p:nvGrpSpPr>
          <p:grpSpPr>
            <a:xfrm>
              <a:off x="10883370" y="2531449"/>
              <a:ext cx="620696" cy="724478"/>
              <a:chOff x="10133029" y="2338197"/>
              <a:chExt cx="620696" cy="724478"/>
            </a:xfrm>
          </p:grpSpPr>
          <p:sp>
            <p:nvSpPr>
              <p:cNvPr id="312" name="Rectangle: Rounded Corners 311">
                <a:extLst>
                  <a:ext uri="{FF2B5EF4-FFF2-40B4-BE49-F238E27FC236}">
                    <a16:creationId xmlns:a16="http://schemas.microsoft.com/office/drawing/2014/main" id="{A064BB37-7F8E-4E50-BE56-7931CDED5FB1}"/>
                  </a:ext>
                </a:extLst>
              </p:cNvPr>
              <p:cNvSpPr/>
              <p:nvPr/>
            </p:nvSpPr>
            <p:spPr bwMode="auto">
              <a:xfrm>
                <a:off x="10226912" y="2629745"/>
                <a:ext cx="432930" cy="43293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13" name="Title 1">
                <a:extLst>
                  <a:ext uri="{FF2B5EF4-FFF2-40B4-BE49-F238E27FC236}">
                    <a16:creationId xmlns:a16="http://schemas.microsoft.com/office/drawing/2014/main" id="{C758C5DC-B556-44F7-AD57-2A7F67670668}"/>
                  </a:ext>
                </a:extLst>
              </p:cNvPr>
              <p:cNvSpPr txBox="1">
                <a:spLocks/>
              </p:cNvSpPr>
              <p:nvPr/>
            </p:nvSpPr>
            <p:spPr>
              <a:xfrm>
                <a:off x="10133029" y="2338197"/>
                <a:ext cx="62069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database</a:t>
                </a:r>
              </a:p>
            </p:txBody>
          </p:sp>
          <p:sp>
            <p:nvSpPr>
              <p:cNvPr id="314" name="Database_EFC7" title="Icon of a cylinder">
                <a:extLst>
                  <a:ext uri="{FF2B5EF4-FFF2-40B4-BE49-F238E27FC236}">
                    <a16:creationId xmlns:a16="http://schemas.microsoft.com/office/drawing/2014/main" id="{2E922006-A2F3-4D9A-AAFA-5C4B430F89C5}"/>
                  </a:ext>
                </a:extLst>
              </p:cNvPr>
              <p:cNvSpPr>
                <a:spLocks noChangeAspect="1" noEditPoints="1"/>
              </p:cNvSpPr>
              <p:nvPr/>
            </p:nvSpPr>
            <p:spPr bwMode="auto">
              <a:xfrm>
                <a:off x="10337111" y="2708081"/>
                <a:ext cx="212532" cy="2762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315" name="Straight Arrow Connector 314">
              <a:extLst>
                <a:ext uri="{FF2B5EF4-FFF2-40B4-BE49-F238E27FC236}">
                  <a16:creationId xmlns:a16="http://schemas.microsoft.com/office/drawing/2014/main" id="{F1CA0FF0-C471-41DA-B874-BA22FC66B2F8}"/>
                </a:ext>
              </a:extLst>
            </p:cNvPr>
            <p:cNvCxnSpPr>
              <a:cxnSpLocks/>
            </p:cNvCxnSpPr>
            <p:nvPr/>
          </p:nvCxnSpPr>
          <p:spPr>
            <a:xfrm flipH="1">
              <a:off x="9884313" y="3039462"/>
              <a:ext cx="109294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16" name="Group 315">
              <a:extLst>
                <a:ext uri="{FF2B5EF4-FFF2-40B4-BE49-F238E27FC236}">
                  <a16:creationId xmlns:a16="http://schemas.microsoft.com/office/drawing/2014/main" id="{3A48C3E5-8B7C-401B-9C43-B8E0D200C24E}"/>
                </a:ext>
              </a:extLst>
            </p:cNvPr>
            <p:cNvGrpSpPr/>
            <p:nvPr/>
          </p:nvGrpSpPr>
          <p:grpSpPr>
            <a:xfrm>
              <a:off x="10258367" y="2858129"/>
              <a:ext cx="580758" cy="519875"/>
              <a:chOff x="9044476" y="3871377"/>
              <a:chExt cx="580758" cy="519875"/>
            </a:xfrm>
          </p:grpSpPr>
          <p:sp>
            <p:nvSpPr>
              <p:cNvPr id="317" name="Rectangle 316">
                <a:extLst>
                  <a:ext uri="{FF2B5EF4-FFF2-40B4-BE49-F238E27FC236}">
                    <a16:creationId xmlns:a16="http://schemas.microsoft.com/office/drawing/2014/main" id="{ACC55C5B-185D-41E5-BE9A-BE9CB236595F}"/>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8" name="Group 317">
                <a:extLst>
                  <a:ext uri="{FF2B5EF4-FFF2-40B4-BE49-F238E27FC236}">
                    <a16:creationId xmlns:a16="http://schemas.microsoft.com/office/drawing/2014/main" id="{926DE677-CC64-4838-AD40-F60614FD8E21}"/>
                  </a:ext>
                </a:extLst>
              </p:cNvPr>
              <p:cNvGrpSpPr/>
              <p:nvPr/>
            </p:nvGrpSpPr>
            <p:grpSpPr>
              <a:xfrm>
                <a:off x="9044476" y="3871377"/>
                <a:ext cx="580758" cy="519875"/>
                <a:chOff x="9044476" y="3871377"/>
                <a:chExt cx="580758" cy="519875"/>
              </a:xfrm>
            </p:grpSpPr>
            <p:sp>
              <p:nvSpPr>
                <p:cNvPr id="319" name="Title 1">
                  <a:extLst>
                    <a:ext uri="{FF2B5EF4-FFF2-40B4-BE49-F238E27FC236}">
                      <a16:creationId xmlns:a16="http://schemas.microsoft.com/office/drawing/2014/main" id="{F95CFBE0-7A8B-4C38-9D85-D03E8937895A}"/>
                    </a:ext>
                  </a:extLst>
                </p:cNvPr>
                <p:cNvSpPr txBox="1">
                  <a:spLocks/>
                </p:cNvSpPr>
                <p:nvPr/>
              </p:nvSpPr>
              <p:spPr>
                <a:xfrm>
                  <a:off x="9044476" y="4114253"/>
                  <a:ext cx="580758" cy="27699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Express </a:t>
                  </a:r>
                  <a:b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Route </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20" name="Freeform: Shape 319">
                  <a:extLst>
                    <a:ext uri="{FF2B5EF4-FFF2-40B4-BE49-F238E27FC236}">
                      <a16:creationId xmlns:a16="http://schemas.microsoft.com/office/drawing/2014/main" id="{DD5B0192-8D8D-47FA-817B-04E16ECB1D4B}"/>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321" name="Oval 320">
              <a:extLst>
                <a:ext uri="{FF2B5EF4-FFF2-40B4-BE49-F238E27FC236}">
                  <a16:creationId xmlns:a16="http://schemas.microsoft.com/office/drawing/2014/main" id="{C3406D56-3CB7-459F-8A84-6BE1E13AB12A}"/>
                </a:ext>
              </a:extLst>
            </p:cNvPr>
            <p:cNvSpPr/>
            <p:nvPr/>
          </p:nvSpPr>
          <p:spPr bwMode="auto">
            <a:xfrm>
              <a:off x="5616151" y="290230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322" name="Oval 321">
              <a:extLst>
                <a:ext uri="{FF2B5EF4-FFF2-40B4-BE49-F238E27FC236}">
                  <a16:creationId xmlns:a16="http://schemas.microsoft.com/office/drawing/2014/main" id="{3DB7D78B-EA33-494A-B0B1-A4049AF9D3E1}"/>
                </a:ext>
              </a:extLst>
            </p:cNvPr>
            <p:cNvSpPr/>
            <p:nvPr/>
          </p:nvSpPr>
          <p:spPr bwMode="auto">
            <a:xfrm>
              <a:off x="5616151" y="452711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323" name="Oval 322">
              <a:extLst>
                <a:ext uri="{FF2B5EF4-FFF2-40B4-BE49-F238E27FC236}">
                  <a16:creationId xmlns:a16="http://schemas.microsoft.com/office/drawing/2014/main" id="{E9A3A439-A2F9-417F-895E-B4FA967B62E7}"/>
                </a:ext>
              </a:extLst>
            </p:cNvPr>
            <p:cNvSpPr/>
            <p:nvPr/>
          </p:nvSpPr>
          <p:spPr bwMode="auto">
            <a:xfrm>
              <a:off x="5617978" y="371711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324" name="Oval 323">
              <a:extLst>
                <a:ext uri="{FF2B5EF4-FFF2-40B4-BE49-F238E27FC236}">
                  <a16:creationId xmlns:a16="http://schemas.microsoft.com/office/drawing/2014/main" id="{53725B50-6537-414B-A832-5DB1DEAD0592}"/>
                </a:ext>
              </a:extLst>
            </p:cNvPr>
            <p:cNvSpPr/>
            <p:nvPr/>
          </p:nvSpPr>
          <p:spPr bwMode="auto">
            <a:xfrm>
              <a:off x="7394908" y="290230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cxnSp>
          <p:nvCxnSpPr>
            <p:cNvPr id="325" name="Straight Connector 324">
              <a:extLst>
                <a:ext uri="{FF2B5EF4-FFF2-40B4-BE49-F238E27FC236}">
                  <a16:creationId xmlns:a16="http://schemas.microsoft.com/office/drawing/2014/main" id="{EF43A66B-464D-47F6-9AC6-DF888C9A4FD2}"/>
                </a:ext>
              </a:extLst>
            </p:cNvPr>
            <p:cNvCxnSpPr>
              <a:cxnSpLocks/>
            </p:cNvCxnSpPr>
            <p:nvPr/>
          </p:nvCxnSpPr>
          <p:spPr>
            <a:xfrm>
              <a:off x="6394968" y="4647900"/>
              <a:ext cx="243957"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Connector: Elbow 325">
              <a:extLst>
                <a:ext uri="{FF2B5EF4-FFF2-40B4-BE49-F238E27FC236}">
                  <a16:creationId xmlns:a16="http://schemas.microsoft.com/office/drawing/2014/main" id="{6933FC76-8057-48B9-B7AA-2F485055B343}"/>
                </a:ext>
              </a:extLst>
            </p:cNvPr>
            <p:cNvCxnSpPr>
              <a:cxnSpLocks/>
            </p:cNvCxnSpPr>
            <p:nvPr/>
          </p:nvCxnSpPr>
          <p:spPr>
            <a:xfrm rot="5400000" flipH="1">
              <a:off x="7643183" y="3982357"/>
              <a:ext cx="648249" cy="1718329"/>
            </a:xfrm>
            <a:prstGeom prst="bentConnector3">
              <a:avLst>
                <a:gd name="adj1" fmla="val -35264"/>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67C7D584-036C-4FED-87F9-3C0EF0E11DE0}"/>
                </a:ext>
              </a:extLst>
            </p:cNvPr>
            <p:cNvCxnSpPr>
              <a:cxnSpLocks/>
            </p:cNvCxnSpPr>
            <p:nvPr/>
          </p:nvCxnSpPr>
          <p:spPr>
            <a:xfrm flipV="1">
              <a:off x="7109139" y="3262880"/>
              <a:ext cx="0" cy="28239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8" name="Group 327">
              <a:extLst>
                <a:ext uri="{FF2B5EF4-FFF2-40B4-BE49-F238E27FC236}">
                  <a16:creationId xmlns:a16="http://schemas.microsoft.com/office/drawing/2014/main" id="{E788CAEB-4F89-43FB-A639-09E5965D0F20}"/>
                </a:ext>
              </a:extLst>
            </p:cNvPr>
            <p:cNvGrpSpPr/>
            <p:nvPr/>
          </p:nvGrpSpPr>
          <p:grpSpPr>
            <a:xfrm>
              <a:off x="9148736" y="4990239"/>
              <a:ext cx="829460" cy="773242"/>
              <a:chOff x="8121897" y="5106014"/>
              <a:chExt cx="829460" cy="773242"/>
            </a:xfrm>
          </p:grpSpPr>
          <p:sp>
            <p:nvSpPr>
              <p:cNvPr id="329" name="Title 1">
                <a:extLst>
                  <a:ext uri="{FF2B5EF4-FFF2-40B4-BE49-F238E27FC236}">
                    <a16:creationId xmlns:a16="http://schemas.microsoft.com/office/drawing/2014/main" id="{67439988-C6CB-419C-9BE3-6E3805E64984}"/>
                  </a:ext>
                </a:extLst>
              </p:cNvPr>
              <p:cNvSpPr txBox="1">
                <a:spLocks/>
              </p:cNvSpPr>
              <p:nvPr/>
            </p:nvSpPr>
            <p:spPr>
              <a:xfrm>
                <a:off x="8137720" y="5106014"/>
                <a:ext cx="77811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 Bus </a:t>
                </a:r>
              </a:p>
            </p:txBody>
          </p:sp>
          <p:sp>
            <p:nvSpPr>
              <p:cNvPr id="330" name="Rectangle: Rounded Corners 125">
                <a:extLst>
                  <a:ext uri="{FF2B5EF4-FFF2-40B4-BE49-F238E27FC236}">
                    <a16:creationId xmlns:a16="http://schemas.microsoft.com/office/drawing/2014/main" id="{40999B0E-181D-47B9-B332-8C08F7BD1F18}"/>
                  </a:ext>
                </a:extLst>
              </p:cNvPr>
              <p:cNvSpPr/>
              <p:nvPr/>
            </p:nvSpPr>
            <p:spPr bwMode="auto">
              <a:xfrm>
                <a:off x="8308013" y="5291220"/>
                <a:ext cx="447734"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1" name="Title 1">
                <a:extLst>
                  <a:ext uri="{FF2B5EF4-FFF2-40B4-BE49-F238E27FC236}">
                    <a16:creationId xmlns:a16="http://schemas.microsoft.com/office/drawing/2014/main" id="{52281A11-47AA-4F5A-88C5-52EE62FDC367}"/>
                  </a:ext>
                </a:extLst>
              </p:cNvPr>
              <p:cNvSpPr txBox="1">
                <a:spLocks/>
              </p:cNvSpPr>
              <p:nvPr/>
            </p:nvSpPr>
            <p:spPr>
              <a:xfrm>
                <a:off x="8121897" y="5768456"/>
                <a:ext cx="829460" cy="110800"/>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Internal Queuing</a:t>
                </a:r>
              </a:p>
            </p:txBody>
          </p:sp>
          <p:pic>
            <p:nvPicPr>
              <p:cNvPr id="332" name="Graphic 331">
                <a:extLst>
                  <a:ext uri="{FF2B5EF4-FFF2-40B4-BE49-F238E27FC236}">
                    <a16:creationId xmlns:a16="http://schemas.microsoft.com/office/drawing/2014/main" id="{5BC56D0F-92C9-431C-B859-3C21303797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82000" y="5362905"/>
                <a:ext cx="289560" cy="289560"/>
              </a:xfrm>
              <a:prstGeom prst="rect">
                <a:avLst/>
              </a:prstGeom>
            </p:spPr>
          </p:pic>
        </p:grpSp>
        <p:cxnSp>
          <p:nvCxnSpPr>
            <p:cNvPr id="333" name="Straight Arrow Connector 332">
              <a:extLst>
                <a:ext uri="{FF2B5EF4-FFF2-40B4-BE49-F238E27FC236}">
                  <a16:creationId xmlns:a16="http://schemas.microsoft.com/office/drawing/2014/main" id="{8B073D93-A58E-4DEA-8922-0F3F20D46BC5}"/>
                </a:ext>
              </a:extLst>
            </p:cNvPr>
            <p:cNvCxnSpPr>
              <a:cxnSpLocks/>
            </p:cNvCxnSpPr>
            <p:nvPr/>
          </p:nvCxnSpPr>
          <p:spPr>
            <a:xfrm flipH="1">
              <a:off x="8806023" y="4119947"/>
              <a:ext cx="3201" cy="22700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4" name="Group 333">
              <a:extLst>
                <a:ext uri="{FF2B5EF4-FFF2-40B4-BE49-F238E27FC236}">
                  <a16:creationId xmlns:a16="http://schemas.microsoft.com/office/drawing/2014/main" id="{1148AB91-C120-460F-BF1E-563FEE06A302}"/>
                </a:ext>
              </a:extLst>
            </p:cNvPr>
            <p:cNvGrpSpPr/>
            <p:nvPr/>
          </p:nvGrpSpPr>
          <p:grpSpPr>
            <a:xfrm>
              <a:off x="8611375" y="3419150"/>
              <a:ext cx="432930" cy="724478"/>
              <a:chOff x="7019297" y="4118061"/>
              <a:chExt cx="432930" cy="724478"/>
            </a:xfrm>
          </p:grpSpPr>
          <p:sp>
            <p:nvSpPr>
              <p:cNvPr id="335" name="Rectangle: Rounded Corners 177">
                <a:extLst>
                  <a:ext uri="{FF2B5EF4-FFF2-40B4-BE49-F238E27FC236}">
                    <a16:creationId xmlns:a16="http://schemas.microsoft.com/office/drawing/2014/main" id="{853ACAE1-AFD3-4948-82D0-0A621AEB7381}"/>
                  </a:ext>
                </a:extLst>
              </p:cNvPr>
              <p:cNvSpPr/>
              <p:nvPr/>
            </p:nvSpPr>
            <p:spPr bwMode="auto">
              <a:xfrm>
                <a:off x="7019297" y="4409609"/>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6" name="Title 1">
                <a:extLst>
                  <a:ext uri="{FF2B5EF4-FFF2-40B4-BE49-F238E27FC236}">
                    <a16:creationId xmlns:a16="http://schemas.microsoft.com/office/drawing/2014/main" id="{06860998-F772-4FD5-A04C-0B8616FE9E6E}"/>
                  </a:ext>
                </a:extLst>
              </p:cNvPr>
              <p:cNvSpPr txBox="1">
                <a:spLocks/>
              </p:cNvSpPr>
              <p:nvPr/>
            </p:nvSpPr>
            <p:spPr>
              <a:xfrm>
                <a:off x="7019297" y="4118061"/>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Database</a:t>
                </a:r>
              </a:p>
            </p:txBody>
          </p:sp>
          <p:grpSp>
            <p:nvGrpSpPr>
              <p:cNvPr id="337" name="Group 336">
                <a:extLst>
                  <a:ext uri="{FF2B5EF4-FFF2-40B4-BE49-F238E27FC236}">
                    <a16:creationId xmlns:a16="http://schemas.microsoft.com/office/drawing/2014/main" id="{98C9FD30-E1C3-45DD-B2F5-FDE018328472}"/>
                  </a:ext>
                </a:extLst>
              </p:cNvPr>
              <p:cNvGrpSpPr/>
              <p:nvPr/>
            </p:nvGrpSpPr>
            <p:grpSpPr>
              <a:xfrm>
                <a:off x="7125788" y="4480947"/>
                <a:ext cx="219948" cy="290254"/>
                <a:chOff x="10305105" y="2133716"/>
                <a:chExt cx="263317" cy="347486"/>
              </a:xfrm>
            </p:grpSpPr>
            <p:sp>
              <p:nvSpPr>
                <p:cNvPr id="338" name="Freeform: Shape 201">
                  <a:extLst>
                    <a:ext uri="{FF2B5EF4-FFF2-40B4-BE49-F238E27FC236}">
                      <a16:creationId xmlns:a16="http://schemas.microsoft.com/office/drawing/2014/main" id="{B200712A-4E67-4739-AA1E-D1330E043D13}"/>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9" name="Freeform: Shape 202">
                  <a:extLst>
                    <a:ext uri="{FF2B5EF4-FFF2-40B4-BE49-F238E27FC236}">
                      <a16:creationId xmlns:a16="http://schemas.microsoft.com/office/drawing/2014/main" id="{2B385369-D304-40E7-93F7-9D639BE9C6A6}"/>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0" name="Freeform: Shape 203">
                  <a:extLst>
                    <a:ext uri="{FF2B5EF4-FFF2-40B4-BE49-F238E27FC236}">
                      <a16:creationId xmlns:a16="http://schemas.microsoft.com/office/drawing/2014/main" id="{47C82934-4162-4493-BB1C-307F4CEDF97C}"/>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1" name="Freeform: Shape 204">
                  <a:extLst>
                    <a:ext uri="{FF2B5EF4-FFF2-40B4-BE49-F238E27FC236}">
                      <a16:creationId xmlns:a16="http://schemas.microsoft.com/office/drawing/2014/main" id="{95BD3861-9041-4139-BFDE-F66FAA49C7BC}"/>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2" name="Freeform: Shape 205">
                  <a:extLst>
                    <a:ext uri="{FF2B5EF4-FFF2-40B4-BE49-F238E27FC236}">
                      <a16:creationId xmlns:a16="http://schemas.microsoft.com/office/drawing/2014/main" id="{F5E75535-B618-416B-B258-010768533F28}"/>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3" name="Freeform: Shape 207">
                  <a:extLst>
                    <a:ext uri="{FF2B5EF4-FFF2-40B4-BE49-F238E27FC236}">
                      <a16:creationId xmlns:a16="http://schemas.microsoft.com/office/drawing/2014/main" id="{9FA25657-2CA5-4597-A55A-2E85277F2AA6}"/>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Shape 208">
                  <a:extLst>
                    <a:ext uri="{FF2B5EF4-FFF2-40B4-BE49-F238E27FC236}">
                      <a16:creationId xmlns:a16="http://schemas.microsoft.com/office/drawing/2014/main" id="{B6415A5E-EF8E-41E9-83AD-C3F9A26A387D}"/>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5" name="Freeform: Shape 209">
                  <a:extLst>
                    <a:ext uri="{FF2B5EF4-FFF2-40B4-BE49-F238E27FC236}">
                      <a16:creationId xmlns:a16="http://schemas.microsoft.com/office/drawing/2014/main" id="{D8FDC1A7-FAD5-4E4B-9A6B-CE10A316C29F}"/>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Freeform: Shape 210">
                  <a:extLst>
                    <a:ext uri="{FF2B5EF4-FFF2-40B4-BE49-F238E27FC236}">
                      <a16:creationId xmlns:a16="http://schemas.microsoft.com/office/drawing/2014/main" id="{7AA988A4-4B48-4C68-BDB5-E1B833A87D19}"/>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5EA01ACD-5633-4543-B5B3-A3D11136A7D2}"/>
                </a:ext>
              </a:extLst>
            </p:cNvPr>
            <p:cNvGrpSpPr/>
            <p:nvPr/>
          </p:nvGrpSpPr>
          <p:grpSpPr>
            <a:xfrm>
              <a:off x="5962038" y="2531449"/>
              <a:ext cx="432930" cy="724478"/>
              <a:chOff x="5684947" y="3044067"/>
              <a:chExt cx="432930" cy="724478"/>
            </a:xfrm>
          </p:grpSpPr>
          <p:sp>
            <p:nvSpPr>
              <p:cNvPr id="146" name="Rectangle: Rounded Corners 145">
                <a:extLst>
                  <a:ext uri="{FF2B5EF4-FFF2-40B4-BE49-F238E27FC236}">
                    <a16:creationId xmlns:a16="http://schemas.microsoft.com/office/drawing/2014/main" id="{35DFCD94-DCD6-48A9-AD36-05A9D4656C1D}"/>
                  </a:ext>
                </a:extLst>
              </p:cNvPr>
              <p:cNvSpPr/>
              <p:nvPr/>
            </p:nvSpPr>
            <p:spPr bwMode="auto">
              <a:xfrm>
                <a:off x="5684947" y="333561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7" name="Title 1">
                <a:extLst>
                  <a:ext uri="{FF2B5EF4-FFF2-40B4-BE49-F238E27FC236}">
                    <a16:creationId xmlns:a16="http://schemas.microsoft.com/office/drawing/2014/main" id="{21D541F3-96DF-41F5-A536-7456B5427B0F}"/>
                  </a:ext>
                </a:extLst>
              </p:cNvPr>
              <p:cNvSpPr txBox="1">
                <a:spLocks/>
              </p:cNvSpPr>
              <p:nvPr/>
            </p:nvSpPr>
            <p:spPr>
              <a:xfrm>
                <a:off x="5684947" y="3044067"/>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Pipelines</a:t>
                </a:r>
              </a:p>
            </p:txBody>
          </p:sp>
          <p:sp>
            <p:nvSpPr>
              <p:cNvPr id="186" name="Freeform: Shape 185">
                <a:extLst>
                  <a:ext uri="{FF2B5EF4-FFF2-40B4-BE49-F238E27FC236}">
                    <a16:creationId xmlns:a16="http://schemas.microsoft.com/office/drawing/2014/main" id="{770ABF19-AA99-405A-869C-6E815E886A73}"/>
                  </a:ext>
                </a:extLst>
              </p:cNvPr>
              <p:cNvSpPr>
                <a:spLocks noChangeAspect="1"/>
              </p:cNvSpPr>
              <p:nvPr/>
            </p:nvSpPr>
            <p:spPr bwMode="auto">
              <a:xfrm>
                <a:off x="5776536" y="3427244"/>
                <a:ext cx="249753" cy="249673"/>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spTree>
    <p:extLst>
      <p:ext uri="{BB962C8B-B14F-4D97-AF65-F5344CB8AC3E}">
        <p14:creationId xmlns:p14="http://schemas.microsoft.com/office/powerpoint/2010/main" val="260933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7911399" cy="411162"/>
          </a:xfrm>
        </p:spPr>
        <p:txBody>
          <a:bodyPr/>
          <a:lstStyle/>
          <a:p>
            <a:r>
              <a:rPr lang="en-US" dirty="0"/>
              <a:t>Xerox moves to containers in Azure for faster demo environment releases</a:t>
            </a:r>
          </a:p>
        </p:txBody>
      </p:sp>
      <p:graphicFrame>
        <p:nvGraphicFramePr>
          <p:cNvPr id="17" name="Table 16">
            <a:extLst>
              <a:ext uri="{FF2B5EF4-FFF2-40B4-BE49-F238E27FC236}">
                <a16:creationId xmlns:a16="http://schemas.microsoft.com/office/drawing/2014/main" id="{82AF5614-8617-4EB4-84AD-6529A18A46BD}"/>
              </a:ext>
            </a:extLst>
          </p:cNvPr>
          <p:cNvGraphicFramePr>
            <a:graphicFrameLocks noGrp="1"/>
          </p:cNvGraphicFramePr>
          <p:nvPr/>
        </p:nvGraphicFramePr>
        <p:xfrm>
          <a:off x="465138" y="2679584"/>
          <a:ext cx="7496297" cy="1293602"/>
        </p:xfrm>
        <a:graphic>
          <a:graphicData uri="http://schemas.openxmlformats.org/drawingml/2006/table">
            <a:tbl>
              <a:tblPr firstRow="1" bandRow="1">
                <a:tableStyleId>{5C22544A-7EE6-4342-B048-85BDC9FD1C3A}</a:tableStyleId>
              </a:tblPr>
              <a:tblGrid>
                <a:gridCol w="1842278">
                  <a:extLst>
                    <a:ext uri="{9D8B030D-6E8A-4147-A177-3AD203B41FA5}">
                      <a16:colId xmlns:a16="http://schemas.microsoft.com/office/drawing/2014/main" val="493828438"/>
                    </a:ext>
                  </a:extLst>
                </a:gridCol>
                <a:gridCol w="5654019">
                  <a:extLst>
                    <a:ext uri="{9D8B030D-6E8A-4147-A177-3AD203B41FA5}">
                      <a16:colId xmlns:a16="http://schemas.microsoft.com/office/drawing/2014/main" val="108782897"/>
                    </a:ext>
                  </a:extLst>
                </a:gridCol>
              </a:tblGrid>
              <a:tr h="1234440">
                <a:tc>
                  <a:txBody>
                    <a:bodyPr/>
                    <a:lstStyle/>
                    <a:p>
                      <a:pPr marL="0" indent="0">
                        <a:spcAft>
                          <a:spcPts val="600"/>
                        </a:spcAft>
                        <a:buFont typeface="Arial" panose="020B0604020202020204" pitchFamily="34" charset="0"/>
                        <a:buNone/>
                      </a:pPr>
                      <a:r>
                        <a:rPr lang="en-US" sz="1600" b="0">
                          <a:solidFill>
                            <a:srgbClr val="0078D4"/>
                          </a:solidFill>
                          <a:latin typeface="Segoe UI Semibold" panose="020B0702040204020203" pitchFamily="34" charset="0"/>
                          <a:cs typeface="Segoe UI Semibold" panose="020B0702040204020203" pitchFamily="34" charset="0"/>
                        </a:rPr>
                        <a:t>Benefits: </a:t>
                      </a:r>
                    </a:p>
                  </a:txBody>
                  <a:tcPr marL="0" marR="0" marT="89642" marB="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indent="-228600">
                        <a:spcAft>
                          <a:spcPts val="600"/>
                        </a:spcAft>
                        <a:buFont typeface="Arial" panose="020B0604020202020204" pitchFamily="34" charset="0"/>
                        <a:buChar char="•"/>
                      </a:pPr>
                      <a:r>
                        <a:rPr lang="en-US" sz="1600" b="0" dirty="0">
                          <a:solidFill>
                            <a:srgbClr val="000000"/>
                          </a:solidFill>
                        </a:rPr>
                        <a:t>Onboard prospective customers faster through automation</a:t>
                      </a:r>
                    </a:p>
                    <a:p>
                      <a:pPr marL="228600" indent="-228600">
                        <a:spcAft>
                          <a:spcPts val="600"/>
                        </a:spcAft>
                        <a:buFont typeface="Arial" panose="020B0604020202020204" pitchFamily="34" charset="0"/>
                        <a:buChar char="•"/>
                      </a:pPr>
                      <a:r>
                        <a:rPr lang="en-US" sz="1600" b="0" dirty="0">
                          <a:solidFill>
                            <a:srgbClr val="000000"/>
                          </a:solidFill>
                        </a:rPr>
                        <a:t>Enable self-service demo environments for large partners</a:t>
                      </a:r>
                    </a:p>
                    <a:p>
                      <a:pPr marL="228600" indent="-228600">
                        <a:spcAft>
                          <a:spcPts val="600"/>
                        </a:spcAft>
                        <a:buFont typeface="Arial" panose="020B0604020202020204" pitchFamily="34" charset="0"/>
                        <a:buChar char="•"/>
                      </a:pPr>
                      <a:r>
                        <a:rPr lang="en-US" sz="1600" b="0" dirty="0">
                          <a:solidFill>
                            <a:srgbClr val="000000"/>
                          </a:solidFill>
                        </a:rPr>
                        <a:t>Reduce administrative overhead for small Ops team</a:t>
                      </a:r>
                    </a:p>
                    <a:p>
                      <a:pPr marL="228600" indent="-228600">
                        <a:spcAft>
                          <a:spcPts val="600"/>
                        </a:spcAft>
                        <a:buFont typeface="Arial" panose="020B0604020202020204" pitchFamily="34" charset="0"/>
                        <a:buChar char="•"/>
                      </a:pPr>
                      <a:r>
                        <a:rPr lang="en-US" sz="1600" b="0" dirty="0">
                          <a:solidFill>
                            <a:srgbClr val="000000"/>
                          </a:solidFill>
                        </a:rPr>
                        <a:t>No code modification required</a:t>
                      </a:r>
                    </a:p>
                  </a:txBody>
                  <a:tcPr marL="0" marR="0" marT="89642" marB="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67262127"/>
                  </a:ext>
                </a:extLst>
              </a:tr>
            </a:tbl>
          </a:graphicData>
        </a:graphic>
      </p:graphicFrame>
      <p:grpSp>
        <p:nvGrpSpPr>
          <p:cNvPr id="3" name="Group 2">
            <a:extLst>
              <a:ext uri="{FF2B5EF4-FFF2-40B4-BE49-F238E27FC236}">
                <a16:creationId xmlns:a16="http://schemas.microsoft.com/office/drawing/2014/main" id="{E0E4390D-B651-422F-A61A-6A3CD51D3E05}"/>
              </a:ext>
              <a:ext uri="{C183D7F6-B498-43B3-948B-1728B52AA6E4}">
                <adec:decorative xmlns:adec="http://schemas.microsoft.com/office/drawing/2017/decorative" val="1"/>
              </a:ext>
            </a:extLst>
          </p:cNvPr>
          <p:cNvGrpSpPr/>
          <p:nvPr/>
        </p:nvGrpSpPr>
        <p:grpSpPr>
          <a:xfrm>
            <a:off x="8295716" y="-1"/>
            <a:ext cx="4140760" cy="6994525"/>
            <a:chOff x="8132063" y="0"/>
            <a:chExt cx="4059937" cy="6858000"/>
          </a:xfrm>
        </p:grpSpPr>
        <p:pic>
          <p:nvPicPr>
            <p:cNvPr id="85" name="Picture 84" descr="A person standing in a room&#10;&#10;Description generated with very high confidence">
              <a:extLst>
                <a:ext uri="{FF2B5EF4-FFF2-40B4-BE49-F238E27FC236}">
                  <a16:creationId xmlns:a16="http://schemas.microsoft.com/office/drawing/2014/main" id="{B12DDEC7-BF00-4034-B2FC-9089876DE263}"/>
                </a:ext>
              </a:extLst>
            </p:cNvPr>
            <p:cNvPicPr>
              <a:picLocks noChangeAspect="1"/>
            </p:cNvPicPr>
            <p:nvPr/>
          </p:nvPicPr>
          <p:blipFill>
            <a:blip r:embed="rId3" cstate="print">
              <a:extLst>
                <a:ext uri="{28A0092B-C50C-407E-A947-70E740481C1C}">
                  <a14:useLocalDpi xmlns:a14="http://schemas.microsoft.com/office/drawing/2010/main"/>
                </a:ext>
              </a:extLst>
            </a:blip>
            <a:srcRect l="41836" r="27630" b="22631"/>
            <a:stretch>
              <a:fillRect/>
            </a:stretch>
          </p:blipFill>
          <p:spPr>
            <a:xfrm>
              <a:off x="8132063" y="0"/>
              <a:ext cx="4059936" cy="6858000"/>
            </a:xfrm>
            <a:custGeom>
              <a:avLst/>
              <a:gdLst>
                <a:gd name="connsiteX0" fmla="*/ 0 w 4059936"/>
                <a:gd name="connsiteY0" fmla="*/ 0 h 6858000"/>
                <a:gd name="connsiteX1" fmla="*/ 4059936 w 4059936"/>
                <a:gd name="connsiteY1" fmla="*/ 0 h 6858000"/>
                <a:gd name="connsiteX2" fmla="*/ 4059936 w 4059936"/>
                <a:gd name="connsiteY2" fmla="*/ 6858000 h 6858000"/>
                <a:gd name="connsiteX3" fmla="*/ 0 w 40599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59936" h="6858000">
                  <a:moveTo>
                    <a:pt x="0" y="0"/>
                  </a:moveTo>
                  <a:lnTo>
                    <a:pt x="4059936" y="0"/>
                  </a:lnTo>
                  <a:lnTo>
                    <a:pt x="4059936" y="6858000"/>
                  </a:lnTo>
                  <a:lnTo>
                    <a:pt x="0" y="6858000"/>
                  </a:lnTo>
                  <a:close/>
                </a:path>
              </a:pathLst>
            </a:custGeom>
          </p:spPr>
        </p:pic>
        <p:sp>
          <p:nvSpPr>
            <p:cNvPr id="86" name="Rectangle 85">
              <a:extLst>
                <a:ext uri="{FF2B5EF4-FFF2-40B4-BE49-F238E27FC236}">
                  <a16:creationId xmlns:a16="http://schemas.microsoft.com/office/drawing/2014/main" id="{0471A7B5-1549-4019-B911-753A0E777B43}"/>
                </a:ext>
              </a:extLst>
            </p:cNvPr>
            <p:cNvSpPr/>
            <p:nvPr/>
          </p:nvSpPr>
          <p:spPr bwMode="auto">
            <a:xfrm>
              <a:off x="8132064" y="0"/>
              <a:ext cx="4059936" cy="3429000"/>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72" name="Picture 2">
            <a:extLst>
              <a:ext uri="{FF2B5EF4-FFF2-40B4-BE49-F238E27FC236}">
                <a16:creationId xmlns:a16="http://schemas.microsoft.com/office/drawing/2014/main" id="{EC7025A5-29B5-4F62-B7A3-433B6E0BB899}"/>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49937" y="276066"/>
            <a:ext cx="1160353" cy="3643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047">
            <a:extLst>
              <a:ext uri="{FF2B5EF4-FFF2-40B4-BE49-F238E27FC236}">
                <a16:creationId xmlns:a16="http://schemas.microsoft.com/office/drawing/2014/main" id="{806C37E1-E191-4C59-8171-73ACA6B1B0F5}"/>
              </a:ext>
            </a:extLst>
          </p:cNvPr>
          <p:cNvSpPr txBox="1">
            <a:spLocks/>
          </p:cNvSpPr>
          <p:nvPr/>
        </p:nvSpPr>
        <p:spPr>
          <a:xfrm>
            <a:off x="8462443" y="757547"/>
            <a:ext cx="3777692" cy="144962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Thanks to Azure Kubernetes Service, we can now spin up new demo environments in 10 minutes instead of 24 hours.  Moving </a:t>
            </a:r>
            <a:r>
              <a:rPr lang="en-US" sz="1400" err="1">
                <a:solidFill>
                  <a:schemeClr val="bg1"/>
                </a:solidFill>
                <a:latin typeface="+mn-lt"/>
              </a:rPr>
              <a:t>Docushare</a:t>
            </a:r>
            <a:r>
              <a:rPr lang="en-US" sz="1400">
                <a:solidFill>
                  <a:schemeClr val="bg1"/>
                </a:solidFill>
                <a:latin typeface="+mn-lt"/>
              </a:rPr>
              <a:t> Flex from virtual machines to containers in Azure allows us to provision environments faster, empowering our sales and partner network.”</a:t>
            </a:r>
          </a:p>
        </p:txBody>
      </p:sp>
      <p:sp>
        <p:nvSpPr>
          <p:cNvPr id="14" name="Rectangle 13">
            <a:extLst>
              <a:ext uri="{FF2B5EF4-FFF2-40B4-BE49-F238E27FC236}">
                <a16:creationId xmlns:a16="http://schemas.microsoft.com/office/drawing/2014/main" id="{A2AA72C4-ECE7-42A2-83B5-279E70CF1D65}"/>
              </a:ext>
            </a:extLst>
          </p:cNvPr>
          <p:cNvSpPr/>
          <p:nvPr/>
        </p:nvSpPr>
        <p:spPr>
          <a:xfrm>
            <a:off x="8462443" y="2276082"/>
            <a:ext cx="3859501" cy="523220"/>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Robert Bingham, Director of </a:t>
            </a:r>
            <a:r>
              <a:rPr lang="en-US" sz="1400" i="1" err="1">
                <a:solidFill>
                  <a:schemeClr val="bg1"/>
                </a:solidFill>
              </a:rPr>
              <a:t>DocuShare</a:t>
            </a:r>
            <a:r>
              <a:rPr lang="en-US" sz="1400" i="1">
                <a:solidFill>
                  <a:schemeClr val="bg1"/>
                </a:solidFill>
              </a:rPr>
              <a:t> Cloud Operations, Xerox</a:t>
            </a:r>
          </a:p>
        </p:txBody>
      </p:sp>
      <p:sp>
        <p:nvSpPr>
          <p:cNvPr id="2" name="TextBox 1">
            <a:extLst>
              <a:ext uri="{FF2B5EF4-FFF2-40B4-BE49-F238E27FC236}">
                <a16:creationId xmlns:a16="http://schemas.microsoft.com/office/drawing/2014/main" id="{8CD6B3E6-4450-41CB-870F-7AED657D8B8D}"/>
              </a:ext>
              <a:ext uri="{C183D7F6-B498-43B3-948B-1728B52AA6E4}">
                <adec:decorative xmlns:adec="http://schemas.microsoft.com/office/drawing/2017/decorative" val="1"/>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Tree>
    <p:extLst>
      <p:ext uri="{BB962C8B-B14F-4D97-AF65-F5344CB8AC3E}">
        <p14:creationId xmlns:p14="http://schemas.microsoft.com/office/powerpoint/2010/main" val="299468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533187" cy="411162"/>
          </a:xfrm>
        </p:spPr>
        <p:txBody>
          <a:bodyPr/>
          <a:lstStyle/>
          <a:p>
            <a:r>
              <a:rPr lang="en-US"/>
              <a:t>Xerox </a:t>
            </a:r>
            <a:r>
              <a:rPr lang="en-US" err="1"/>
              <a:t>Docushare</a:t>
            </a:r>
            <a:r>
              <a:rPr lang="en-US"/>
              <a:t> Flex—</a:t>
            </a:r>
            <a:r>
              <a:rPr lang="en-US">
                <a:solidFill>
                  <a:srgbClr val="0F78D4"/>
                </a:solidFill>
              </a:rPr>
              <a:t>Before</a:t>
            </a:r>
          </a:p>
        </p:txBody>
      </p:sp>
      <p:sp>
        <p:nvSpPr>
          <p:cNvPr id="268" name="Rectangle 267">
            <a:extLst>
              <a:ext uri="{FF2B5EF4-FFF2-40B4-BE49-F238E27FC236}">
                <a16:creationId xmlns:a16="http://schemas.microsoft.com/office/drawing/2014/main" id="{FCA5E09F-B987-4EC8-8DEC-320972BFC8B7}"/>
              </a:ext>
            </a:extLst>
          </p:cNvPr>
          <p:cNvSpPr/>
          <p:nvPr/>
        </p:nvSpPr>
        <p:spPr>
          <a:xfrm>
            <a:off x="465138" y="2006209"/>
            <a:ext cx="3182108" cy="584775"/>
          </a:xfrm>
          <a:prstGeom prst="rect">
            <a:avLst/>
          </a:prstGeom>
        </p:spPr>
        <p:txBody>
          <a:bodyPr wrap="square">
            <a:spAutoFit/>
          </a:bodyPr>
          <a:lstStyle/>
          <a:p>
            <a:pPr lvl="0" algn="ctr">
              <a:spcAft>
                <a:spcPts val="600"/>
              </a:spcAft>
              <a:defRPr/>
            </a:pPr>
            <a:r>
              <a:rPr lang="en-US" sz="1600">
                <a:ln w="3175">
                  <a:noFill/>
                </a:ln>
                <a:solidFill>
                  <a:srgbClr val="000000"/>
                </a:solidFill>
                <a:latin typeface="Segoe UI Semibold"/>
                <a:cs typeface="Segoe UI" pitchFamily="34" charset="0"/>
              </a:rPr>
              <a:t>Typical 3-tier </a:t>
            </a:r>
            <a:br>
              <a:rPr lang="en-US" sz="1600">
                <a:ln w="3175">
                  <a:noFill/>
                </a:ln>
                <a:solidFill>
                  <a:srgbClr val="000000"/>
                </a:solidFill>
                <a:latin typeface="Segoe UI Semibold"/>
                <a:cs typeface="Segoe UI" pitchFamily="34" charset="0"/>
              </a:rPr>
            </a:br>
            <a:r>
              <a:rPr lang="en-US" sz="1600">
                <a:ln w="3175">
                  <a:noFill/>
                </a:ln>
                <a:solidFill>
                  <a:srgbClr val="000000"/>
                </a:solidFill>
                <a:latin typeface="Segoe UI Semibold"/>
                <a:cs typeface="Segoe UI" pitchFamily="34" charset="0"/>
              </a:rPr>
              <a:t>architecture using VMs</a:t>
            </a: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65138" y="2728105"/>
            <a:ext cx="3182112" cy="89255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spcAft>
                <a:spcPts val="1200"/>
              </a:spcAft>
              <a:buFont typeface="Arial" panose="020B0604020202020204" pitchFamily="34" charset="0"/>
              <a:buChar char="•"/>
              <a:defRPr/>
            </a:pPr>
            <a:r>
              <a:rPr lang="en-US" sz="1200" b="0" spc="0">
                <a:solidFill>
                  <a:srgbClr val="0078D4"/>
                </a:solidFill>
                <a:latin typeface="Segoe UI" panose="020B0502040204020203" pitchFamily="34" charset="0"/>
              </a:rPr>
              <a:t>Each customer instance assigned to dedicated Java and Postgres VMs</a:t>
            </a:r>
          </a:p>
          <a:p>
            <a:pPr marL="274320" indent="-274320">
              <a:spcAft>
                <a:spcPts val="1200"/>
              </a:spcAft>
              <a:buFont typeface="Arial" panose="020B0604020202020204" pitchFamily="34" charset="0"/>
              <a:buChar char="•"/>
              <a:defRPr/>
            </a:pPr>
            <a:r>
              <a:rPr lang="en-US" sz="1200" b="0" spc="0">
                <a:solidFill>
                  <a:srgbClr val="0078D4"/>
                </a:solidFill>
                <a:latin typeface="Segoe UI" panose="020B0502040204020203" pitchFamily="34" charset="0"/>
              </a:rPr>
              <a:t>Set of backing services for authentication, file sharing, common data sources</a:t>
            </a:r>
          </a:p>
        </p:txBody>
      </p:sp>
      <p:sp>
        <p:nvSpPr>
          <p:cNvPr id="269" name="Rectangle 268">
            <a:extLst>
              <a:ext uri="{FF2B5EF4-FFF2-40B4-BE49-F238E27FC236}">
                <a16:creationId xmlns:a16="http://schemas.microsoft.com/office/drawing/2014/main" id="{0696178C-A6E8-4AD6-8C76-9C4AE2E79E65}"/>
              </a:ext>
            </a:extLst>
          </p:cNvPr>
          <p:cNvSpPr/>
          <p:nvPr/>
        </p:nvSpPr>
        <p:spPr>
          <a:xfrm>
            <a:off x="465138" y="5126264"/>
            <a:ext cx="3375792" cy="1569660"/>
          </a:xfrm>
          <a:prstGeom prst="rect">
            <a:avLst/>
          </a:prstGeom>
        </p:spPr>
        <p:txBody>
          <a:bodyPr wrap="square" lIns="0">
            <a:spAutoFit/>
          </a:bodyPr>
          <a:lstStyle/>
          <a:p>
            <a:pPr>
              <a:spcAft>
                <a:spcPts val="600"/>
              </a:spcAft>
              <a:defRPr/>
            </a:pPr>
            <a:r>
              <a:rPr lang="en-US" sz="1600">
                <a:ln w="3175">
                  <a:noFill/>
                </a:ln>
                <a:solidFill>
                  <a:srgbClr val="000000"/>
                </a:solidFill>
                <a:latin typeface="Segoe UI Semibold"/>
                <a:cs typeface="Segoe UI" pitchFamily="34" charset="0"/>
              </a:rPr>
              <a:t>Problem: </a:t>
            </a:r>
            <a:r>
              <a:rPr lang="en-US" sz="1600">
                <a:solidFill>
                  <a:srgbClr val="000000"/>
                </a:solidFill>
                <a:latin typeface="Segoe UI" panose="020B0502040204020203" pitchFamily="34" charset="0"/>
              </a:rPr>
              <a:t>Due to overhead and management burden of VMs, adding a new customer takes 24 hours, slowing down customer onboarding through sales and partner network</a:t>
            </a:r>
          </a:p>
        </p:txBody>
      </p:sp>
      <p:grpSp>
        <p:nvGrpSpPr>
          <p:cNvPr id="186" name="Group 185" descr="Xerox Docushare Flex case study - original architecture">
            <a:extLst>
              <a:ext uri="{FF2B5EF4-FFF2-40B4-BE49-F238E27FC236}">
                <a16:creationId xmlns:a16="http://schemas.microsoft.com/office/drawing/2014/main" id="{2540AAD8-944D-4644-B466-9149FBA56449}"/>
              </a:ext>
            </a:extLst>
          </p:cNvPr>
          <p:cNvGrpSpPr/>
          <p:nvPr/>
        </p:nvGrpSpPr>
        <p:grpSpPr>
          <a:xfrm>
            <a:off x="5857821" y="1132037"/>
            <a:ext cx="4764947" cy="5524268"/>
            <a:chOff x="5478010" y="1027534"/>
            <a:chExt cx="4764947" cy="5524268"/>
          </a:xfrm>
        </p:grpSpPr>
        <p:grpSp>
          <p:nvGrpSpPr>
            <p:cNvPr id="187" name="Group 186">
              <a:extLst>
                <a:ext uri="{FF2B5EF4-FFF2-40B4-BE49-F238E27FC236}">
                  <a16:creationId xmlns:a16="http://schemas.microsoft.com/office/drawing/2014/main" id="{56DE37B1-0655-4118-BE7F-013A52375B30}"/>
                </a:ext>
              </a:extLst>
            </p:cNvPr>
            <p:cNvGrpSpPr/>
            <p:nvPr/>
          </p:nvGrpSpPr>
          <p:grpSpPr>
            <a:xfrm>
              <a:off x="5676900" y="2221286"/>
              <a:ext cx="1323975" cy="2750764"/>
              <a:chOff x="5019675" y="2297486"/>
              <a:chExt cx="1323975" cy="2750764"/>
            </a:xfrm>
          </p:grpSpPr>
          <p:sp>
            <p:nvSpPr>
              <p:cNvPr id="248" name="Rectangle: Rounded Corners 247">
                <a:extLst>
                  <a:ext uri="{FF2B5EF4-FFF2-40B4-BE49-F238E27FC236}">
                    <a16:creationId xmlns:a16="http://schemas.microsoft.com/office/drawing/2014/main" id="{5D433A20-0F3E-42D9-8414-91E167F1E29B}"/>
                  </a:ext>
                </a:extLst>
              </p:cNvPr>
              <p:cNvSpPr/>
              <p:nvPr/>
            </p:nvSpPr>
            <p:spPr bwMode="auto">
              <a:xfrm>
                <a:off x="5019675" y="2495550"/>
                <a:ext cx="1323975" cy="255270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49" name="Group 248">
                <a:extLst>
                  <a:ext uri="{FF2B5EF4-FFF2-40B4-BE49-F238E27FC236}">
                    <a16:creationId xmlns:a16="http://schemas.microsoft.com/office/drawing/2014/main" id="{6177C56C-A805-4DDB-AF1B-7794D96B118E}"/>
                  </a:ext>
                </a:extLst>
              </p:cNvPr>
              <p:cNvGrpSpPr/>
              <p:nvPr/>
            </p:nvGrpSpPr>
            <p:grpSpPr>
              <a:xfrm>
                <a:off x="5270182" y="3806246"/>
                <a:ext cx="822960" cy="1026717"/>
                <a:chOff x="5250751" y="3806246"/>
                <a:chExt cx="822960" cy="1026717"/>
              </a:xfrm>
            </p:grpSpPr>
            <p:pic>
              <p:nvPicPr>
                <p:cNvPr id="265" name="Picture 2" descr="Image result for postgres icon png black">
                  <a:extLst>
                    <a:ext uri="{FF2B5EF4-FFF2-40B4-BE49-F238E27FC236}">
                      <a16:creationId xmlns:a16="http://schemas.microsoft.com/office/drawing/2014/main" id="{AEBB2C87-CD4B-4612-A47D-F417BD8705C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71719" y="4130971"/>
                  <a:ext cx="581025" cy="581025"/>
                </a:xfrm>
                <a:prstGeom prst="rect">
                  <a:avLst/>
                </a:prstGeom>
                <a:noFill/>
                <a:extLst>
                  <a:ext uri="{909E8E84-426E-40DD-AFC4-6F175D3DCCD1}">
                    <a14:hiddenFill xmlns:a14="http://schemas.microsoft.com/office/drawing/2010/main">
                      <a:solidFill>
                        <a:srgbClr val="FFFFFF"/>
                      </a:solidFill>
                    </a14:hiddenFill>
                  </a:ext>
                </a:extLst>
              </p:spPr>
            </p:pic>
            <p:sp>
              <p:nvSpPr>
                <p:cNvPr id="266" name="Title 1">
                  <a:extLst>
                    <a:ext uri="{FF2B5EF4-FFF2-40B4-BE49-F238E27FC236}">
                      <a16:creationId xmlns:a16="http://schemas.microsoft.com/office/drawing/2014/main" id="{BCD6A7A3-A4D1-473A-B0BA-49C353BF641D}"/>
                    </a:ext>
                  </a:extLst>
                </p:cNvPr>
                <p:cNvSpPr txBox="1">
                  <a:spLocks/>
                </p:cNvSpPr>
                <p:nvPr/>
              </p:nvSpPr>
              <p:spPr>
                <a:xfrm>
                  <a:off x="5311296" y="38062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Postgres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267" name="Rectangle: Rounded Corners 266">
                  <a:extLst>
                    <a:ext uri="{FF2B5EF4-FFF2-40B4-BE49-F238E27FC236}">
                      <a16:creationId xmlns:a16="http://schemas.microsoft.com/office/drawing/2014/main" id="{3F62954B-865B-4E98-8B7E-3A47B1A3B044}"/>
                    </a:ext>
                  </a:extLst>
                </p:cNvPr>
                <p:cNvSpPr/>
                <p:nvPr/>
              </p:nvSpPr>
              <p:spPr bwMode="auto">
                <a:xfrm>
                  <a:off x="5250751" y="40100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250" name="Group 249">
                <a:extLst>
                  <a:ext uri="{FF2B5EF4-FFF2-40B4-BE49-F238E27FC236}">
                    <a16:creationId xmlns:a16="http://schemas.microsoft.com/office/drawing/2014/main" id="{24F82816-FEE1-4260-B7AA-77D2EC50851A}"/>
                  </a:ext>
                </a:extLst>
              </p:cNvPr>
              <p:cNvGrpSpPr/>
              <p:nvPr/>
            </p:nvGrpSpPr>
            <p:grpSpPr>
              <a:xfrm>
                <a:off x="5270182" y="2644196"/>
                <a:ext cx="822960" cy="1026717"/>
                <a:chOff x="6393751" y="986846"/>
                <a:chExt cx="822960" cy="1026717"/>
              </a:xfrm>
            </p:grpSpPr>
            <p:grpSp>
              <p:nvGrpSpPr>
                <p:cNvPr id="252" name="Graphic 4">
                  <a:extLst>
                    <a:ext uri="{FF2B5EF4-FFF2-40B4-BE49-F238E27FC236}">
                      <a16:creationId xmlns:a16="http://schemas.microsoft.com/office/drawing/2014/main" id="{C88E2D74-8C21-4071-957B-B9660EAA7575}"/>
                    </a:ext>
                  </a:extLst>
                </p:cNvPr>
                <p:cNvGrpSpPr/>
                <p:nvPr/>
              </p:nvGrpSpPr>
              <p:grpSpPr>
                <a:xfrm>
                  <a:off x="6575055" y="1297590"/>
                  <a:ext cx="460352" cy="608986"/>
                  <a:chOff x="7815262" y="2024062"/>
                  <a:chExt cx="2124075" cy="2809875"/>
                </a:xfrm>
                <a:solidFill>
                  <a:srgbClr val="000000"/>
                </a:solidFill>
              </p:grpSpPr>
              <p:sp>
                <p:nvSpPr>
                  <p:cNvPr id="255" name="Freeform: Shape 254">
                    <a:extLst>
                      <a:ext uri="{FF2B5EF4-FFF2-40B4-BE49-F238E27FC236}">
                        <a16:creationId xmlns:a16="http://schemas.microsoft.com/office/drawing/2014/main" id="{EB4B5A29-2713-44D9-BD12-589B5268EE95}"/>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E311592-762C-427B-B664-EFB924043A10}"/>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0C1529C-85B8-48DD-91FC-944FC1F9EEB5}"/>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285DDA5C-DF68-4CF0-8414-7EFE4DAF8D34}"/>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F0DBC606-BCB1-4085-9F3C-7CD05A531E57}"/>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36E3AD1F-DD8D-40C1-8B77-E9CE60B6EC20}"/>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A89947C-B103-4847-90DB-02558BBC4C9B}"/>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C7036703-249F-4865-B43C-9C8210051D37}"/>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FD478F42-CF35-45F7-B7AF-A7EA8CE7835B}"/>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9C073D80-77E5-4AA9-9F2A-085A214DD113}"/>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253" name="Title 1">
                  <a:extLst>
                    <a:ext uri="{FF2B5EF4-FFF2-40B4-BE49-F238E27FC236}">
                      <a16:creationId xmlns:a16="http://schemas.microsoft.com/office/drawing/2014/main" id="{F7CD0149-DC53-4329-85FC-5B2C4093A2E3}"/>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254" name="Rectangle: Rounded Corners 253">
                  <a:extLst>
                    <a:ext uri="{FF2B5EF4-FFF2-40B4-BE49-F238E27FC236}">
                      <a16:creationId xmlns:a16="http://schemas.microsoft.com/office/drawing/2014/main" id="{0E4CD5A6-ADEA-4C55-AAB2-A81FBB8E6E82}"/>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251" name="Title 1">
                <a:extLst>
                  <a:ext uri="{FF2B5EF4-FFF2-40B4-BE49-F238E27FC236}">
                    <a16:creationId xmlns:a16="http://schemas.microsoft.com/office/drawing/2014/main" id="{5237C868-DB8C-4523-8082-1FC3B4E6F2BC}"/>
                  </a:ext>
                </a:extLst>
              </p:cNvPr>
              <p:cNvSpPr txBox="1">
                <a:spLocks/>
              </p:cNvSpPr>
              <p:nvPr/>
            </p:nvSpPr>
            <p:spPr>
              <a:xfrm>
                <a:off x="5019675" y="229748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88" name="Group 187">
              <a:extLst>
                <a:ext uri="{FF2B5EF4-FFF2-40B4-BE49-F238E27FC236}">
                  <a16:creationId xmlns:a16="http://schemas.microsoft.com/office/drawing/2014/main" id="{051FD84B-FB5F-4B6B-9E72-5E35F5364EEC}"/>
                </a:ext>
              </a:extLst>
            </p:cNvPr>
            <p:cNvGrpSpPr/>
            <p:nvPr/>
          </p:nvGrpSpPr>
          <p:grpSpPr>
            <a:xfrm>
              <a:off x="7200900" y="2221286"/>
              <a:ext cx="1323975" cy="2750764"/>
              <a:chOff x="5019675" y="2297486"/>
              <a:chExt cx="1323975" cy="2750764"/>
            </a:xfrm>
          </p:grpSpPr>
          <p:sp>
            <p:nvSpPr>
              <p:cNvPr id="228" name="Rectangle: Rounded Corners 227">
                <a:extLst>
                  <a:ext uri="{FF2B5EF4-FFF2-40B4-BE49-F238E27FC236}">
                    <a16:creationId xmlns:a16="http://schemas.microsoft.com/office/drawing/2014/main" id="{FAE172B0-8759-46E0-9E5C-B1C2822A029F}"/>
                  </a:ext>
                </a:extLst>
              </p:cNvPr>
              <p:cNvSpPr/>
              <p:nvPr/>
            </p:nvSpPr>
            <p:spPr bwMode="auto">
              <a:xfrm>
                <a:off x="5019675" y="2495550"/>
                <a:ext cx="1323975" cy="255270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29" name="Group 228">
                <a:extLst>
                  <a:ext uri="{FF2B5EF4-FFF2-40B4-BE49-F238E27FC236}">
                    <a16:creationId xmlns:a16="http://schemas.microsoft.com/office/drawing/2014/main" id="{4D2CA5DB-D39D-483B-B7C2-9FDAD3E5A11F}"/>
                  </a:ext>
                </a:extLst>
              </p:cNvPr>
              <p:cNvGrpSpPr/>
              <p:nvPr/>
            </p:nvGrpSpPr>
            <p:grpSpPr>
              <a:xfrm>
                <a:off x="5270182" y="3806246"/>
                <a:ext cx="822960" cy="1026717"/>
                <a:chOff x="5250751" y="3806246"/>
                <a:chExt cx="822960" cy="1026717"/>
              </a:xfrm>
            </p:grpSpPr>
            <p:pic>
              <p:nvPicPr>
                <p:cNvPr id="245" name="Picture 2" descr="Image result for postgres icon png black">
                  <a:extLst>
                    <a:ext uri="{FF2B5EF4-FFF2-40B4-BE49-F238E27FC236}">
                      <a16:creationId xmlns:a16="http://schemas.microsoft.com/office/drawing/2014/main" id="{5382CDCE-0A6E-4C72-9917-FD003B0C1C1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71719" y="4130971"/>
                  <a:ext cx="581025" cy="581025"/>
                </a:xfrm>
                <a:prstGeom prst="rect">
                  <a:avLst/>
                </a:prstGeom>
                <a:noFill/>
                <a:extLst>
                  <a:ext uri="{909E8E84-426E-40DD-AFC4-6F175D3DCCD1}">
                    <a14:hiddenFill xmlns:a14="http://schemas.microsoft.com/office/drawing/2010/main">
                      <a:solidFill>
                        <a:srgbClr val="FFFFFF"/>
                      </a:solidFill>
                    </a14:hiddenFill>
                  </a:ext>
                </a:extLst>
              </p:spPr>
            </p:pic>
            <p:sp>
              <p:nvSpPr>
                <p:cNvPr id="246" name="Title 1">
                  <a:extLst>
                    <a:ext uri="{FF2B5EF4-FFF2-40B4-BE49-F238E27FC236}">
                      <a16:creationId xmlns:a16="http://schemas.microsoft.com/office/drawing/2014/main" id="{AFA1DE75-1336-49BE-AC64-7416393DD72D}"/>
                    </a:ext>
                  </a:extLst>
                </p:cNvPr>
                <p:cNvSpPr txBox="1">
                  <a:spLocks/>
                </p:cNvSpPr>
                <p:nvPr/>
              </p:nvSpPr>
              <p:spPr>
                <a:xfrm>
                  <a:off x="5311296" y="38062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Postgres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247" name="Rectangle: Rounded Corners 246">
                  <a:extLst>
                    <a:ext uri="{FF2B5EF4-FFF2-40B4-BE49-F238E27FC236}">
                      <a16:creationId xmlns:a16="http://schemas.microsoft.com/office/drawing/2014/main" id="{C0B9694C-D7FB-46BE-803C-95A279ACAD38}"/>
                    </a:ext>
                  </a:extLst>
                </p:cNvPr>
                <p:cNvSpPr/>
                <p:nvPr/>
              </p:nvSpPr>
              <p:spPr bwMode="auto">
                <a:xfrm>
                  <a:off x="5250751" y="40100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230" name="Group 229">
                <a:extLst>
                  <a:ext uri="{FF2B5EF4-FFF2-40B4-BE49-F238E27FC236}">
                    <a16:creationId xmlns:a16="http://schemas.microsoft.com/office/drawing/2014/main" id="{E1B1062C-1870-4742-9D41-D6F0971BE3B9}"/>
                  </a:ext>
                </a:extLst>
              </p:cNvPr>
              <p:cNvGrpSpPr/>
              <p:nvPr/>
            </p:nvGrpSpPr>
            <p:grpSpPr>
              <a:xfrm>
                <a:off x="5270182" y="2644196"/>
                <a:ext cx="822960" cy="1026717"/>
                <a:chOff x="6393751" y="986846"/>
                <a:chExt cx="822960" cy="1026717"/>
              </a:xfrm>
            </p:grpSpPr>
            <p:grpSp>
              <p:nvGrpSpPr>
                <p:cNvPr id="232" name="Graphic 4">
                  <a:extLst>
                    <a:ext uri="{FF2B5EF4-FFF2-40B4-BE49-F238E27FC236}">
                      <a16:creationId xmlns:a16="http://schemas.microsoft.com/office/drawing/2014/main" id="{B020A53E-C212-40D6-8FE9-3CAA4208363F}"/>
                    </a:ext>
                  </a:extLst>
                </p:cNvPr>
                <p:cNvGrpSpPr/>
                <p:nvPr/>
              </p:nvGrpSpPr>
              <p:grpSpPr>
                <a:xfrm>
                  <a:off x="6575055" y="1297590"/>
                  <a:ext cx="460352" cy="608986"/>
                  <a:chOff x="7815262" y="2024062"/>
                  <a:chExt cx="2124075" cy="2809875"/>
                </a:xfrm>
                <a:solidFill>
                  <a:srgbClr val="000000"/>
                </a:solidFill>
              </p:grpSpPr>
              <p:sp>
                <p:nvSpPr>
                  <p:cNvPr id="235" name="Freeform: Shape 234">
                    <a:extLst>
                      <a:ext uri="{FF2B5EF4-FFF2-40B4-BE49-F238E27FC236}">
                        <a16:creationId xmlns:a16="http://schemas.microsoft.com/office/drawing/2014/main" id="{CA4FDD9E-1949-40B6-9488-4DAB53127A0B}"/>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1A484BB9-7E22-455F-A9DF-3478CD2B2D5C}"/>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27052B90-13A3-4359-99F2-E121921CC3A4}"/>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EDABA78C-BB8F-4993-9365-9DD4C5EAE85E}"/>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3FEE6AE-3E0B-4289-A955-33BFBB85005E}"/>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9514E64B-4C8B-40AF-979C-51928610955C}"/>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159FD9A6-59A7-442E-B0F0-7A3E55601267}"/>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227B148D-0A9A-425E-97EE-60413ADF58FF}"/>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622FBEC4-76D5-427A-AD24-6FA7892E2677}"/>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DDBA94E9-A9A7-44C5-9217-9B316A893E55}"/>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233" name="Title 1">
                  <a:extLst>
                    <a:ext uri="{FF2B5EF4-FFF2-40B4-BE49-F238E27FC236}">
                      <a16:creationId xmlns:a16="http://schemas.microsoft.com/office/drawing/2014/main" id="{C3529666-57F6-4E9F-8911-9652267D3071}"/>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234" name="Rectangle: Rounded Corners 233">
                  <a:extLst>
                    <a:ext uri="{FF2B5EF4-FFF2-40B4-BE49-F238E27FC236}">
                      <a16:creationId xmlns:a16="http://schemas.microsoft.com/office/drawing/2014/main" id="{D9FD8B5D-3210-4AF7-9592-788F1DBBDD1C}"/>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231" name="Title 1">
                <a:extLst>
                  <a:ext uri="{FF2B5EF4-FFF2-40B4-BE49-F238E27FC236}">
                    <a16:creationId xmlns:a16="http://schemas.microsoft.com/office/drawing/2014/main" id="{72074AE5-9CEA-4598-B32A-120D5BFBC938}"/>
                  </a:ext>
                </a:extLst>
              </p:cNvPr>
              <p:cNvSpPr txBox="1">
                <a:spLocks/>
              </p:cNvSpPr>
              <p:nvPr/>
            </p:nvSpPr>
            <p:spPr>
              <a:xfrm>
                <a:off x="5019675" y="229748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B</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89" name="Group 188">
              <a:extLst>
                <a:ext uri="{FF2B5EF4-FFF2-40B4-BE49-F238E27FC236}">
                  <a16:creationId xmlns:a16="http://schemas.microsoft.com/office/drawing/2014/main" id="{C177533E-F6B8-4B91-861A-52742923769E}"/>
                </a:ext>
              </a:extLst>
            </p:cNvPr>
            <p:cNvGrpSpPr/>
            <p:nvPr/>
          </p:nvGrpSpPr>
          <p:grpSpPr>
            <a:xfrm>
              <a:off x="8724900" y="2221286"/>
              <a:ext cx="1323975" cy="2750764"/>
              <a:chOff x="5019675" y="2297486"/>
              <a:chExt cx="1323975" cy="2750764"/>
            </a:xfrm>
          </p:grpSpPr>
          <p:sp>
            <p:nvSpPr>
              <p:cNvPr id="208" name="Rectangle: Rounded Corners 207">
                <a:extLst>
                  <a:ext uri="{FF2B5EF4-FFF2-40B4-BE49-F238E27FC236}">
                    <a16:creationId xmlns:a16="http://schemas.microsoft.com/office/drawing/2014/main" id="{50FAB60C-1762-4DDB-B1AB-0991F8B93C77}"/>
                  </a:ext>
                </a:extLst>
              </p:cNvPr>
              <p:cNvSpPr/>
              <p:nvPr/>
            </p:nvSpPr>
            <p:spPr bwMode="auto">
              <a:xfrm>
                <a:off x="5019675" y="2495550"/>
                <a:ext cx="1323975" cy="255270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09" name="Group 208">
                <a:extLst>
                  <a:ext uri="{FF2B5EF4-FFF2-40B4-BE49-F238E27FC236}">
                    <a16:creationId xmlns:a16="http://schemas.microsoft.com/office/drawing/2014/main" id="{28F572BD-D1B9-4917-8288-34435DDEEBB6}"/>
                  </a:ext>
                </a:extLst>
              </p:cNvPr>
              <p:cNvGrpSpPr/>
              <p:nvPr/>
            </p:nvGrpSpPr>
            <p:grpSpPr>
              <a:xfrm>
                <a:off x="5270182" y="3806246"/>
                <a:ext cx="822960" cy="1026717"/>
                <a:chOff x="5250751" y="3806246"/>
                <a:chExt cx="822960" cy="1026717"/>
              </a:xfrm>
            </p:grpSpPr>
            <p:pic>
              <p:nvPicPr>
                <p:cNvPr id="225" name="Picture 2" descr="Image result for postgres icon png black">
                  <a:extLst>
                    <a:ext uri="{FF2B5EF4-FFF2-40B4-BE49-F238E27FC236}">
                      <a16:creationId xmlns:a16="http://schemas.microsoft.com/office/drawing/2014/main" id="{D0EC47C8-4551-42D8-9DC3-60D59CFC904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71719" y="4130971"/>
                  <a:ext cx="581025" cy="581025"/>
                </a:xfrm>
                <a:prstGeom prst="rect">
                  <a:avLst/>
                </a:prstGeom>
                <a:noFill/>
                <a:extLst>
                  <a:ext uri="{909E8E84-426E-40DD-AFC4-6F175D3DCCD1}">
                    <a14:hiddenFill xmlns:a14="http://schemas.microsoft.com/office/drawing/2010/main">
                      <a:solidFill>
                        <a:srgbClr val="FFFFFF"/>
                      </a:solidFill>
                    </a14:hiddenFill>
                  </a:ext>
                </a:extLst>
              </p:spPr>
            </p:pic>
            <p:sp>
              <p:nvSpPr>
                <p:cNvPr id="226" name="Title 1">
                  <a:extLst>
                    <a:ext uri="{FF2B5EF4-FFF2-40B4-BE49-F238E27FC236}">
                      <a16:creationId xmlns:a16="http://schemas.microsoft.com/office/drawing/2014/main" id="{26014B0F-109B-483E-A432-E10A5808A29F}"/>
                    </a:ext>
                  </a:extLst>
                </p:cNvPr>
                <p:cNvSpPr txBox="1">
                  <a:spLocks/>
                </p:cNvSpPr>
                <p:nvPr/>
              </p:nvSpPr>
              <p:spPr>
                <a:xfrm>
                  <a:off x="5311296" y="38062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Postgres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227" name="Rectangle: Rounded Corners 226">
                  <a:extLst>
                    <a:ext uri="{FF2B5EF4-FFF2-40B4-BE49-F238E27FC236}">
                      <a16:creationId xmlns:a16="http://schemas.microsoft.com/office/drawing/2014/main" id="{7B58FC8E-A2DC-4A55-A1D5-664F9EA7405A}"/>
                    </a:ext>
                  </a:extLst>
                </p:cNvPr>
                <p:cNvSpPr/>
                <p:nvPr/>
              </p:nvSpPr>
              <p:spPr bwMode="auto">
                <a:xfrm>
                  <a:off x="5250751" y="40100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210" name="Group 209">
                <a:extLst>
                  <a:ext uri="{FF2B5EF4-FFF2-40B4-BE49-F238E27FC236}">
                    <a16:creationId xmlns:a16="http://schemas.microsoft.com/office/drawing/2014/main" id="{CDF2D1E5-80F0-4DD8-9C52-BE5C8C3D4158}"/>
                  </a:ext>
                </a:extLst>
              </p:cNvPr>
              <p:cNvGrpSpPr/>
              <p:nvPr/>
            </p:nvGrpSpPr>
            <p:grpSpPr>
              <a:xfrm>
                <a:off x="5270182" y="2644196"/>
                <a:ext cx="822960" cy="1026717"/>
                <a:chOff x="6393751" y="986846"/>
                <a:chExt cx="822960" cy="1026717"/>
              </a:xfrm>
            </p:grpSpPr>
            <p:grpSp>
              <p:nvGrpSpPr>
                <p:cNvPr id="212" name="Graphic 4">
                  <a:extLst>
                    <a:ext uri="{FF2B5EF4-FFF2-40B4-BE49-F238E27FC236}">
                      <a16:creationId xmlns:a16="http://schemas.microsoft.com/office/drawing/2014/main" id="{0C1C3261-3424-46AE-B53C-264DBD4F7ACF}"/>
                    </a:ext>
                  </a:extLst>
                </p:cNvPr>
                <p:cNvGrpSpPr/>
                <p:nvPr/>
              </p:nvGrpSpPr>
              <p:grpSpPr>
                <a:xfrm>
                  <a:off x="6575055" y="1297590"/>
                  <a:ext cx="460352" cy="608986"/>
                  <a:chOff x="7815262" y="2024062"/>
                  <a:chExt cx="2124075" cy="2809875"/>
                </a:xfrm>
                <a:solidFill>
                  <a:srgbClr val="000000"/>
                </a:solidFill>
              </p:grpSpPr>
              <p:sp>
                <p:nvSpPr>
                  <p:cNvPr id="215" name="Freeform: Shape 214">
                    <a:extLst>
                      <a:ext uri="{FF2B5EF4-FFF2-40B4-BE49-F238E27FC236}">
                        <a16:creationId xmlns:a16="http://schemas.microsoft.com/office/drawing/2014/main" id="{6D9D316D-438B-4A15-B653-1055DEA7720F}"/>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44B14BEB-7C51-4A62-BE93-0F9385354F5A}"/>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BDA7F549-23E7-4E86-83FD-DD146D29D9CA}"/>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A228520F-D83B-4AE3-869A-F9A5F9B9FE96}"/>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F068DC1E-081E-4F9F-A665-8E4E84730E55}"/>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F4DCB567-3B02-47FB-AF15-119191E0FD73}"/>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44ED8DC5-086D-4473-A8F4-022F853DE4AA}"/>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56997159-BFE8-4EE8-BE5F-F885E248D873}"/>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DB4973D4-AB32-445D-8072-874429EAA27E}"/>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845AEFAE-07BF-4D4A-A3C4-AD37F6D5A3CE}"/>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213" name="Title 1">
                  <a:extLst>
                    <a:ext uri="{FF2B5EF4-FFF2-40B4-BE49-F238E27FC236}">
                      <a16:creationId xmlns:a16="http://schemas.microsoft.com/office/drawing/2014/main" id="{44E91DE8-5A9D-4771-A102-EE3C7CF2C09E}"/>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214" name="Rectangle: Rounded Corners 213">
                  <a:extLst>
                    <a:ext uri="{FF2B5EF4-FFF2-40B4-BE49-F238E27FC236}">
                      <a16:creationId xmlns:a16="http://schemas.microsoft.com/office/drawing/2014/main" id="{6ECA7646-708C-4953-A85A-01C03888B9CB}"/>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211" name="Title 1">
                <a:extLst>
                  <a:ext uri="{FF2B5EF4-FFF2-40B4-BE49-F238E27FC236}">
                    <a16:creationId xmlns:a16="http://schemas.microsoft.com/office/drawing/2014/main" id="{70660E06-A1C4-4D0C-A7ED-73AAF60AF639}"/>
                  </a:ext>
                </a:extLst>
              </p:cNvPr>
              <p:cNvSpPr txBox="1">
                <a:spLocks/>
              </p:cNvSpPr>
              <p:nvPr/>
            </p:nvSpPr>
            <p:spPr>
              <a:xfrm>
                <a:off x="5019675" y="229748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C</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90" name="Title 1">
              <a:extLst>
                <a:ext uri="{FF2B5EF4-FFF2-40B4-BE49-F238E27FC236}">
                  <a16:creationId xmlns:a16="http://schemas.microsoft.com/office/drawing/2014/main" id="{0E39C389-3DC0-474F-8CCC-5A89D593B5F7}"/>
                </a:ext>
              </a:extLst>
            </p:cNvPr>
            <p:cNvSpPr txBox="1">
              <a:spLocks/>
            </p:cNvSpPr>
            <p:nvPr/>
          </p:nvSpPr>
          <p:spPr>
            <a:xfrm>
              <a:off x="5478010" y="1811738"/>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Virtual Machines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91" name="Rectangle: Rounded Corners 190">
              <a:extLst>
                <a:ext uri="{FF2B5EF4-FFF2-40B4-BE49-F238E27FC236}">
                  <a16:creationId xmlns:a16="http://schemas.microsoft.com/office/drawing/2014/main" id="{40E7026C-D6B2-46CA-B841-A340AF1A22BD}"/>
                </a:ext>
              </a:extLst>
            </p:cNvPr>
            <p:cNvSpPr/>
            <p:nvPr/>
          </p:nvSpPr>
          <p:spPr bwMode="auto">
            <a:xfrm>
              <a:off x="5478010" y="2013358"/>
              <a:ext cx="4764947" cy="3229761"/>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92" name="Group 191">
              <a:extLst>
                <a:ext uri="{FF2B5EF4-FFF2-40B4-BE49-F238E27FC236}">
                  <a16:creationId xmlns:a16="http://schemas.microsoft.com/office/drawing/2014/main" id="{A996EDA5-4977-46CA-A93D-645E5D6A49ED}"/>
                </a:ext>
              </a:extLst>
            </p:cNvPr>
            <p:cNvGrpSpPr/>
            <p:nvPr/>
          </p:nvGrpSpPr>
          <p:grpSpPr>
            <a:xfrm>
              <a:off x="6141439" y="5495903"/>
              <a:ext cx="3438089" cy="1055899"/>
              <a:chOff x="5546520" y="5529459"/>
              <a:chExt cx="3438089" cy="1055899"/>
            </a:xfrm>
          </p:grpSpPr>
          <p:sp>
            <p:nvSpPr>
              <p:cNvPr id="196" name="Title 1">
                <a:extLst>
                  <a:ext uri="{FF2B5EF4-FFF2-40B4-BE49-F238E27FC236}">
                    <a16:creationId xmlns:a16="http://schemas.microsoft.com/office/drawing/2014/main" id="{861C2582-B5FD-429A-A125-7341E6591C21}"/>
                  </a:ext>
                </a:extLst>
              </p:cNvPr>
              <p:cNvSpPr txBox="1">
                <a:spLocks/>
              </p:cNvSpPr>
              <p:nvPr/>
            </p:nvSpPr>
            <p:spPr>
              <a:xfrm>
                <a:off x="5546520" y="5529459"/>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Backing Services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97" name="Rectangle: Rounded Corners 196">
                <a:extLst>
                  <a:ext uri="{FF2B5EF4-FFF2-40B4-BE49-F238E27FC236}">
                    <a16:creationId xmlns:a16="http://schemas.microsoft.com/office/drawing/2014/main" id="{B742F0EA-C7AF-431D-8507-BDD10C606064}"/>
                  </a:ext>
                </a:extLst>
              </p:cNvPr>
              <p:cNvSpPr/>
              <p:nvPr/>
            </p:nvSpPr>
            <p:spPr bwMode="auto">
              <a:xfrm>
                <a:off x="5546520" y="5731079"/>
                <a:ext cx="3438089" cy="85427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98" name="Group 197">
                <a:extLst>
                  <a:ext uri="{FF2B5EF4-FFF2-40B4-BE49-F238E27FC236}">
                    <a16:creationId xmlns:a16="http://schemas.microsoft.com/office/drawing/2014/main" id="{67D16B32-370D-48B0-9070-81E9ABFF37C2}"/>
                  </a:ext>
                </a:extLst>
              </p:cNvPr>
              <p:cNvGrpSpPr/>
              <p:nvPr/>
            </p:nvGrpSpPr>
            <p:grpSpPr>
              <a:xfrm>
                <a:off x="5909025" y="5896100"/>
                <a:ext cx="2713079" cy="524237"/>
                <a:chOff x="5790362" y="5896100"/>
                <a:chExt cx="2713079" cy="524237"/>
              </a:xfrm>
            </p:grpSpPr>
            <p:grpSp>
              <p:nvGrpSpPr>
                <p:cNvPr id="199" name="Group 198">
                  <a:extLst>
                    <a:ext uri="{FF2B5EF4-FFF2-40B4-BE49-F238E27FC236}">
                      <a16:creationId xmlns:a16="http://schemas.microsoft.com/office/drawing/2014/main" id="{52DACDFC-2772-4294-B01D-65A9DDC84649}"/>
                    </a:ext>
                  </a:extLst>
                </p:cNvPr>
                <p:cNvGrpSpPr/>
                <p:nvPr/>
              </p:nvGrpSpPr>
              <p:grpSpPr>
                <a:xfrm>
                  <a:off x="5790362" y="5896100"/>
                  <a:ext cx="755648" cy="524237"/>
                  <a:chOff x="5790362" y="5905404"/>
                  <a:chExt cx="755648" cy="524237"/>
                </a:xfrm>
              </p:grpSpPr>
              <p:sp>
                <p:nvSpPr>
                  <p:cNvPr id="206" name="Database_EFC7" title="Icon of a cylinder">
                    <a:extLst>
                      <a:ext uri="{FF2B5EF4-FFF2-40B4-BE49-F238E27FC236}">
                        <a16:creationId xmlns:a16="http://schemas.microsoft.com/office/drawing/2014/main" id="{52807045-973A-4C76-B7F8-8D1411D90713}"/>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Title 1">
                    <a:extLst>
                      <a:ext uri="{FF2B5EF4-FFF2-40B4-BE49-F238E27FC236}">
                        <a16:creationId xmlns:a16="http://schemas.microsoft.com/office/drawing/2014/main" id="{363A203C-1C17-40A5-8526-39D1D685D403}"/>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LDAP</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00" name="Group 199">
                  <a:extLst>
                    <a:ext uri="{FF2B5EF4-FFF2-40B4-BE49-F238E27FC236}">
                      <a16:creationId xmlns:a16="http://schemas.microsoft.com/office/drawing/2014/main" id="{4ED3C1CE-0585-4764-AA80-8AE5B49C96B6}"/>
                    </a:ext>
                  </a:extLst>
                </p:cNvPr>
                <p:cNvGrpSpPr/>
                <p:nvPr/>
              </p:nvGrpSpPr>
              <p:grpSpPr>
                <a:xfrm>
                  <a:off x="6769078" y="5896100"/>
                  <a:ext cx="755648" cy="524237"/>
                  <a:chOff x="5790362" y="5905404"/>
                  <a:chExt cx="755648" cy="524237"/>
                </a:xfrm>
              </p:grpSpPr>
              <p:sp>
                <p:nvSpPr>
                  <p:cNvPr id="204" name="Database_EFC7" title="Icon of a cylinder">
                    <a:extLst>
                      <a:ext uri="{FF2B5EF4-FFF2-40B4-BE49-F238E27FC236}">
                        <a16:creationId xmlns:a16="http://schemas.microsoft.com/office/drawing/2014/main" id="{BDFE0581-2B2A-41E7-AECB-FE467F43A8FF}"/>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Title 1">
                    <a:extLst>
                      <a:ext uri="{FF2B5EF4-FFF2-40B4-BE49-F238E27FC236}">
                        <a16:creationId xmlns:a16="http://schemas.microsoft.com/office/drawing/2014/main" id="{155A152A-18A4-452E-A5A2-D738AD1E0EE7}"/>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SFTP</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01" name="Group 200">
                  <a:extLst>
                    <a:ext uri="{FF2B5EF4-FFF2-40B4-BE49-F238E27FC236}">
                      <a16:creationId xmlns:a16="http://schemas.microsoft.com/office/drawing/2014/main" id="{737BF5D8-0F05-43D4-BB79-888F31446FF8}"/>
                    </a:ext>
                  </a:extLst>
                </p:cNvPr>
                <p:cNvGrpSpPr/>
                <p:nvPr/>
              </p:nvGrpSpPr>
              <p:grpSpPr>
                <a:xfrm>
                  <a:off x="7747793" y="5896100"/>
                  <a:ext cx="755648" cy="524237"/>
                  <a:chOff x="5790362" y="5905404"/>
                  <a:chExt cx="755648" cy="524237"/>
                </a:xfrm>
              </p:grpSpPr>
              <p:sp>
                <p:nvSpPr>
                  <p:cNvPr id="202" name="Database_EFC7" title="Icon of a cylinder">
                    <a:extLst>
                      <a:ext uri="{FF2B5EF4-FFF2-40B4-BE49-F238E27FC236}">
                        <a16:creationId xmlns:a16="http://schemas.microsoft.com/office/drawing/2014/main" id="{BE893776-48D7-4BFA-B684-7AEC04C2381D}"/>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Title 1">
                    <a:extLst>
                      <a:ext uri="{FF2B5EF4-FFF2-40B4-BE49-F238E27FC236}">
                        <a16:creationId xmlns:a16="http://schemas.microsoft.com/office/drawing/2014/main" id="{3D2F2FF1-44E8-4E35-A905-F4D29E8B234D}"/>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PRIZM</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grpSp>
        <p:grpSp>
          <p:nvGrpSpPr>
            <p:cNvPr id="193" name="Group 192">
              <a:extLst>
                <a:ext uri="{FF2B5EF4-FFF2-40B4-BE49-F238E27FC236}">
                  <a16:creationId xmlns:a16="http://schemas.microsoft.com/office/drawing/2014/main" id="{A18CFE29-AF60-4CEF-9058-6FF4B124D79B}"/>
                </a:ext>
              </a:extLst>
            </p:cNvPr>
            <p:cNvGrpSpPr/>
            <p:nvPr/>
          </p:nvGrpSpPr>
          <p:grpSpPr>
            <a:xfrm>
              <a:off x="7354439" y="1027534"/>
              <a:ext cx="1012088" cy="671840"/>
              <a:chOff x="7241795" y="983989"/>
              <a:chExt cx="1012088" cy="671840"/>
            </a:xfrm>
          </p:grpSpPr>
          <p:sp>
            <p:nvSpPr>
              <p:cNvPr id="194" name="globe_2" title="Icon of a sphere made of lines">
                <a:extLst>
                  <a:ext uri="{FF2B5EF4-FFF2-40B4-BE49-F238E27FC236}">
                    <a16:creationId xmlns:a16="http://schemas.microsoft.com/office/drawing/2014/main" id="{5EA0E822-4EB7-4C08-82CB-4A8A1CC2F266}"/>
                  </a:ext>
                </a:extLst>
              </p:cNvPr>
              <p:cNvSpPr>
                <a:spLocks noChangeAspect="1" noEditPoints="1"/>
              </p:cNvSpPr>
              <p:nvPr/>
            </p:nvSpPr>
            <p:spPr bwMode="auto">
              <a:xfrm>
                <a:off x="7515985" y="1192120"/>
                <a:ext cx="463709" cy="46370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Title 1">
                <a:extLst>
                  <a:ext uri="{FF2B5EF4-FFF2-40B4-BE49-F238E27FC236}">
                    <a16:creationId xmlns:a16="http://schemas.microsoft.com/office/drawing/2014/main" id="{B6925640-F140-4559-9239-D7F0D6501532}"/>
                  </a:ext>
                </a:extLst>
              </p:cNvPr>
              <p:cNvSpPr txBox="1">
                <a:spLocks/>
              </p:cNvSpPr>
              <p:nvPr/>
            </p:nvSpPr>
            <p:spPr>
              <a:xfrm>
                <a:off x="7241795" y="983989"/>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Internet</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spTree>
    <p:extLst>
      <p:ext uri="{BB962C8B-B14F-4D97-AF65-F5344CB8AC3E}">
        <p14:creationId xmlns:p14="http://schemas.microsoft.com/office/powerpoint/2010/main" val="14990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30B8619-42F8-45E8-861B-9B31B6CA07B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95717" y="0"/>
            <a:ext cx="4140759" cy="6994524"/>
          </a:xfrm>
          <a:custGeom>
            <a:avLst/>
            <a:gdLst>
              <a:gd name="connsiteX0" fmla="*/ 0 w 4140759"/>
              <a:gd name="connsiteY0" fmla="*/ 0 h 6994524"/>
              <a:gd name="connsiteX1" fmla="*/ 4140759 w 4140759"/>
              <a:gd name="connsiteY1" fmla="*/ 0 h 6994524"/>
              <a:gd name="connsiteX2" fmla="*/ 4140759 w 4140759"/>
              <a:gd name="connsiteY2" fmla="*/ 6994524 h 6994524"/>
              <a:gd name="connsiteX3" fmla="*/ 0 w 4140759"/>
              <a:gd name="connsiteY3" fmla="*/ 6994524 h 6994524"/>
            </a:gdLst>
            <a:ahLst/>
            <a:cxnLst>
              <a:cxn ang="0">
                <a:pos x="connsiteX0" y="connsiteY0"/>
              </a:cxn>
              <a:cxn ang="0">
                <a:pos x="connsiteX1" y="connsiteY1"/>
              </a:cxn>
              <a:cxn ang="0">
                <a:pos x="connsiteX2" y="connsiteY2"/>
              </a:cxn>
              <a:cxn ang="0">
                <a:pos x="connsiteX3" y="connsiteY3"/>
              </a:cxn>
            </a:cxnLst>
            <a:rect l="l" t="t" r="r" b="b"/>
            <a:pathLst>
              <a:path w="4140759" h="6994524">
                <a:moveTo>
                  <a:pt x="0" y="0"/>
                </a:moveTo>
                <a:lnTo>
                  <a:pt x="4140759" y="0"/>
                </a:lnTo>
                <a:lnTo>
                  <a:pt x="4140759" y="6994524"/>
                </a:lnTo>
                <a:lnTo>
                  <a:pt x="0" y="6994524"/>
                </a:lnTo>
                <a:close/>
              </a:path>
            </a:pathLst>
          </a:custGeom>
        </p:spPr>
      </p:pic>
      <p:pic>
        <p:nvPicPr>
          <p:cNvPr id="2" name="Picture 1">
            <a:extLst>
              <a:ext uri="{FF2B5EF4-FFF2-40B4-BE49-F238E27FC236}">
                <a16:creationId xmlns:a16="http://schemas.microsoft.com/office/drawing/2014/main" id="{6D9663F7-A9A7-4602-9795-4CB728E9FB33}"/>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1055" y="258975"/>
            <a:ext cx="1947097" cy="352982"/>
          </a:xfrm>
          <a:prstGeom prst="rect">
            <a:avLst/>
          </a:prstGeom>
        </p:spPr>
      </p:pic>
      <p:sp>
        <p:nvSpPr>
          <p:cNvPr id="11" name="Rectangle 10">
            <a:extLst>
              <a:ext uri="{FF2B5EF4-FFF2-40B4-BE49-F238E27FC236}">
                <a16:creationId xmlns:a16="http://schemas.microsoft.com/office/drawing/2014/main" id="{5E37AD68-5DBC-4739-8BAF-AA4834F3E3B9}"/>
              </a:ext>
              <a:ext uri="{C183D7F6-B498-43B3-948B-1728B52AA6E4}">
                <adec:decorative xmlns:adec="http://schemas.microsoft.com/office/drawing/2017/decorative" val="1"/>
              </a:ext>
            </a:extLst>
          </p:cNvPr>
          <p:cNvSpPr/>
          <p:nvPr/>
        </p:nvSpPr>
        <p:spPr bwMode="auto">
          <a:xfrm>
            <a:off x="8295716" y="-1"/>
            <a:ext cx="4140759" cy="5105446"/>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9" y="632779"/>
            <a:ext cx="6997980" cy="820738"/>
          </a:xfrm>
        </p:spPr>
        <p:txBody>
          <a:bodyPr/>
          <a:lstStyle/>
          <a:p>
            <a:r>
              <a:rPr lang="en-US" spc="-70" dirty="0"/>
              <a:t>Mercedes-Benz R&amp;D creates container-driven cars powered by Microsoft Azure</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nvGraphicFramePr>
        <p:xfrm>
          <a:off x="465139" y="1713954"/>
          <a:ext cx="7253474" cy="5303520"/>
        </p:xfrm>
        <a:graphic>
          <a:graphicData uri="http://schemas.openxmlformats.org/drawingml/2006/table">
            <a:tbl>
              <a:tblPr firstRow="1" bandRow="1">
                <a:tableStyleId>{5C22544A-7EE6-4342-B048-85BDC9FD1C3A}</a:tableStyleId>
              </a:tblPr>
              <a:tblGrid>
                <a:gridCol w="1782603">
                  <a:extLst>
                    <a:ext uri="{9D8B030D-6E8A-4147-A177-3AD203B41FA5}">
                      <a16:colId xmlns:a16="http://schemas.microsoft.com/office/drawing/2014/main" val="493828438"/>
                    </a:ext>
                  </a:extLst>
                </a:gridCol>
                <a:gridCol w="5470871">
                  <a:extLst>
                    <a:ext uri="{9D8B030D-6E8A-4147-A177-3AD203B41FA5}">
                      <a16:colId xmlns:a16="http://schemas.microsoft.com/office/drawing/2014/main" val="108782897"/>
                    </a:ext>
                  </a:extLst>
                </a:gridCol>
              </a:tblGrid>
              <a:tr h="219456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rgbClr val="000000"/>
                          </a:solidFill>
                        </a:rPr>
                        <a:t>The infotainment system in a car runs software that was flashed as a monolith when a vehicle rolled off the factory line. Developing an app for such system requires a deep understanding of the hardware architecture and the low-</a:t>
                      </a:r>
                      <a:br>
                        <a:rPr lang="en-US" sz="1600" b="0" dirty="0">
                          <a:solidFill>
                            <a:srgbClr val="000000"/>
                          </a:solidFill>
                        </a:rPr>
                      </a:br>
                      <a:r>
                        <a:rPr lang="en-US" sz="1600" b="0" dirty="0">
                          <a:solidFill>
                            <a:srgbClr val="000000"/>
                          </a:solidFill>
                        </a:rPr>
                        <a:t>level functionality and coordination across multiple teams. Additionally, software updates would only be possible at authorized Mercedes-Benz service locations once or twice per year.</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64592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rgbClr val="000000"/>
                          </a:solidFill>
                        </a:rPr>
                        <a:t>Using containers, developers can build, test and run apps on emulators. After these automated tests are run in simulated vehicles in the cloud, apps can run on a test car. The test car’s head unit connects to the cloud during vehicle ignition, locates the newly assigned app, retrieves its metadata, pulls the described container image, and starts the app.</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46304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By containerizing the head unit apps and using Azure application services, the team can keep the software inside </a:t>
                      </a:r>
                      <a:br>
                        <a:rPr lang="en-US" sz="1600" b="0" dirty="0">
                          <a:solidFill>
                            <a:srgbClr val="000000"/>
                          </a:solidFill>
                        </a:rPr>
                      </a:br>
                      <a:r>
                        <a:rPr lang="en-US" sz="1600" b="0" dirty="0">
                          <a:solidFill>
                            <a:srgbClr val="000000"/>
                          </a:solidFill>
                        </a:rPr>
                        <a:t>of the cars updated and release new features in weeks instead of months, while preserving quality and security of vehicle and driver data.</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462442" y="757547"/>
            <a:ext cx="3892715" cy="1061829"/>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dirty="0">
                <a:solidFill>
                  <a:schemeClr val="bg1"/>
                </a:solidFill>
                <a:latin typeface="+mn-lt"/>
              </a:rPr>
              <a:t>Azure provides the global datacenter footprint and geo-replicated services needed to ensure operational efficiency, minimal latency, and smooth deployment of updates across the world.”</a:t>
            </a:r>
          </a:p>
        </p:txBody>
      </p:sp>
      <p:sp>
        <p:nvSpPr>
          <p:cNvPr id="14" name="Rectangle 13">
            <a:extLst>
              <a:ext uri="{FF2B5EF4-FFF2-40B4-BE49-F238E27FC236}">
                <a16:creationId xmlns:a16="http://schemas.microsoft.com/office/drawing/2014/main" id="{C92B9A04-3745-4B40-9D8F-B40B62363DB4}"/>
              </a:ext>
            </a:extLst>
          </p:cNvPr>
          <p:cNvSpPr/>
          <p:nvPr/>
        </p:nvSpPr>
        <p:spPr>
          <a:xfrm>
            <a:off x="8462443" y="1878685"/>
            <a:ext cx="3859501" cy="523220"/>
          </a:xfrm>
          <a:prstGeom prst="rect">
            <a:avLst/>
          </a:prstGeom>
        </p:spPr>
        <p:txBody>
          <a:bodyPr wrap="square">
            <a:spAutoFit/>
          </a:bodyPr>
          <a:lstStyle/>
          <a:p>
            <a:pPr marL="285750" indent="-285750">
              <a:buFont typeface="Segoe UI" panose="020B0502040204020203" pitchFamily="34" charset="0"/>
              <a:buChar char="—"/>
            </a:pPr>
            <a:r>
              <a:rPr lang="en-US" sz="1400" i="1" dirty="0">
                <a:solidFill>
                  <a:schemeClr val="bg1"/>
                </a:solidFill>
              </a:rPr>
              <a:t>Thomas </a:t>
            </a:r>
            <a:r>
              <a:rPr lang="en-US" sz="1400" i="1" dirty="0" err="1">
                <a:solidFill>
                  <a:schemeClr val="bg1"/>
                </a:solidFill>
              </a:rPr>
              <a:t>Spatzier</a:t>
            </a:r>
            <a:r>
              <a:rPr lang="en-US" sz="1400" i="1" dirty="0">
                <a:solidFill>
                  <a:schemeClr val="bg1"/>
                </a:solidFill>
              </a:rPr>
              <a:t>, Cloud Architect, Mercedes-Benz Research &amp; Development </a:t>
            </a:r>
          </a:p>
        </p:txBody>
      </p:sp>
      <p:sp>
        <p:nvSpPr>
          <p:cNvPr id="15" name="TextBox 14">
            <a:extLst>
              <a:ext uri="{FF2B5EF4-FFF2-40B4-BE49-F238E27FC236}">
                <a16:creationId xmlns:a16="http://schemas.microsoft.com/office/drawing/2014/main" id="{17D5C344-11EB-4F6A-B0EF-BBE78C155968}"/>
              </a:ext>
              <a:ext uri="{C183D7F6-B498-43B3-948B-1728B52AA6E4}">
                <adec:decorative xmlns:adec="http://schemas.microsoft.com/office/drawing/2017/decorative" val="1"/>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solidFill>
                  <a:schemeClr val="bg1"/>
                </a:solidFill>
                <a:latin typeface="Arial Black" panose="020B0A04020102020204" pitchFamily="34" charset="0"/>
              </a:rPr>
              <a:t>“</a:t>
            </a:r>
          </a:p>
        </p:txBody>
      </p:sp>
      <p:sp>
        <p:nvSpPr>
          <p:cNvPr id="16" name="globe_2" title="Icon of a sphere made of lines">
            <a:hlinkClick r:id="rId5"/>
            <a:extLst>
              <a:ext uri="{FF2B5EF4-FFF2-40B4-BE49-F238E27FC236}">
                <a16:creationId xmlns:a16="http://schemas.microsoft.com/office/drawing/2014/main" id="{D7F314DF-A98F-4DAA-B125-DFD0E90A458D}"/>
              </a:ext>
            </a:extLst>
          </p:cNvPr>
          <p:cNvSpPr>
            <a:spLocks noChangeAspect="1" noEditPoints="1"/>
          </p:cNvSpPr>
          <p:nvPr/>
        </p:nvSpPr>
        <p:spPr bwMode="auto">
          <a:xfrm>
            <a:off x="8478290" y="6512074"/>
            <a:ext cx="279741" cy="27974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Rectangle 9">
            <a:extLst>
              <a:ext uri="{FF2B5EF4-FFF2-40B4-BE49-F238E27FC236}">
                <a16:creationId xmlns:a16="http://schemas.microsoft.com/office/drawing/2014/main" id="{3A468F74-E17B-4CF2-BBC8-54C91629D337}"/>
              </a:ext>
            </a:extLst>
          </p:cNvPr>
          <p:cNvSpPr/>
          <p:nvPr/>
        </p:nvSpPr>
        <p:spPr>
          <a:xfrm>
            <a:off x="8838354" y="6516174"/>
            <a:ext cx="2176422" cy="313859"/>
          </a:xfrm>
          <a:prstGeom prst="rect">
            <a:avLst/>
          </a:prstGeom>
        </p:spPr>
        <p:txBody>
          <a:bodyPr wrap="square">
            <a:spAutoFit/>
          </a:bodyPr>
          <a:lstStyle/>
          <a:p>
            <a:r>
              <a:rPr lang="en-US" sz="1399" dirty="0">
                <a:solidFill>
                  <a:schemeClr val="bg1"/>
                </a:solidFill>
              </a:rPr>
              <a:t>Click icon to learn more</a:t>
            </a:r>
          </a:p>
        </p:txBody>
      </p:sp>
    </p:spTree>
    <p:extLst>
      <p:ext uri="{BB962C8B-B14F-4D97-AF65-F5344CB8AC3E}">
        <p14:creationId xmlns:p14="http://schemas.microsoft.com/office/powerpoint/2010/main" val="73151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533187" cy="411162"/>
          </a:xfrm>
        </p:spPr>
        <p:txBody>
          <a:bodyPr/>
          <a:lstStyle/>
          <a:p>
            <a:r>
              <a:rPr lang="en-US"/>
              <a:t>Xerox </a:t>
            </a:r>
            <a:r>
              <a:rPr lang="en-US" err="1"/>
              <a:t>Docushare</a:t>
            </a:r>
            <a:r>
              <a:rPr lang="en-US"/>
              <a:t> Flex—</a:t>
            </a:r>
            <a:r>
              <a:rPr lang="en-US">
                <a:solidFill>
                  <a:srgbClr val="0F78D4"/>
                </a:solidFill>
              </a:rPr>
              <a:t>After</a:t>
            </a:r>
          </a:p>
        </p:txBody>
      </p:sp>
      <p:sp>
        <p:nvSpPr>
          <p:cNvPr id="90" name="Rectangle 89">
            <a:extLst>
              <a:ext uri="{FF2B5EF4-FFF2-40B4-BE49-F238E27FC236}">
                <a16:creationId xmlns:a16="http://schemas.microsoft.com/office/drawing/2014/main" id="{E8FE3AC5-29CB-468E-8B65-583F767890C1}"/>
              </a:ext>
            </a:extLst>
          </p:cNvPr>
          <p:cNvSpPr/>
          <p:nvPr/>
        </p:nvSpPr>
        <p:spPr>
          <a:xfrm>
            <a:off x="465138" y="2006209"/>
            <a:ext cx="3182108" cy="584775"/>
          </a:xfrm>
          <a:prstGeom prst="rect">
            <a:avLst/>
          </a:prstGeom>
        </p:spPr>
        <p:txBody>
          <a:bodyPr wrap="square">
            <a:spAutoFit/>
          </a:bodyPr>
          <a:lstStyle/>
          <a:p>
            <a:pPr lvl="0" algn="ctr">
              <a:spcAft>
                <a:spcPts val="600"/>
              </a:spcAft>
              <a:defRPr/>
            </a:pPr>
            <a:r>
              <a:rPr lang="en-US" sz="1600">
                <a:ln w="3175">
                  <a:noFill/>
                </a:ln>
                <a:solidFill>
                  <a:srgbClr val="000000"/>
                </a:solidFill>
                <a:latin typeface="Segoe UI Semibold"/>
                <a:cs typeface="Segoe UI" pitchFamily="34" charset="0"/>
              </a:rPr>
              <a:t>Typical 3-tier </a:t>
            </a:r>
            <a:br>
              <a:rPr lang="en-US" sz="1600">
                <a:ln w="3175">
                  <a:noFill/>
                </a:ln>
                <a:solidFill>
                  <a:srgbClr val="000000"/>
                </a:solidFill>
                <a:latin typeface="Segoe UI Semibold"/>
                <a:cs typeface="Segoe UI" pitchFamily="34" charset="0"/>
              </a:rPr>
            </a:br>
            <a:r>
              <a:rPr lang="en-US" sz="1600">
                <a:ln w="3175">
                  <a:noFill/>
                </a:ln>
                <a:solidFill>
                  <a:srgbClr val="000000"/>
                </a:solidFill>
                <a:latin typeface="Segoe UI Semibold"/>
                <a:cs typeface="Segoe UI" pitchFamily="34" charset="0"/>
              </a:rPr>
              <a:t>architecture using VMs</a:t>
            </a:r>
          </a:p>
        </p:txBody>
      </p:sp>
      <p:sp>
        <p:nvSpPr>
          <p:cNvPr id="89" name="Title 16">
            <a:extLst>
              <a:ext uri="{FF2B5EF4-FFF2-40B4-BE49-F238E27FC236}">
                <a16:creationId xmlns:a16="http://schemas.microsoft.com/office/drawing/2014/main" id="{C58AE026-6E8C-4F34-957B-06DCD6C682D6}"/>
              </a:ext>
            </a:extLst>
          </p:cNvPr>
          <p:cNvSpPr txBox="1">
            <a:spLocks/>
          </p:cNvSpPr>
          <p:nvPr/>
        </p:nvSpPr>
        <p:spPr>
          <a:xfrm>
            <a:off x="465138" y="2728105"/>
            <a:ext cx="3182112" cy="193899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spcAft>
                <a:spcPts val="1200"/>
              </a:spcAft>
              <a:buFont typeface="Arial" panose="020B0604020202020204" pitchFamily="34" charset="0"/>
              <a:buChar char="•"/>
              <a:defRPr/>
            </a:pPr>
            <a:r>
              <a:rPr lang="en-US" sz="1200" b="0" spc="0">
                <a:solidFill>
                  <a:srgbClr val="0078D4"/>
                </a:solidFill>
                <a:latin typeface="Segoe UI" panose="020B0502040204020203" pitchFamily="34" charset="0"/>
              </a:rPr>
              <a:t>Convert Postgres database to a shared backing service</a:t>
            </a:r>
          </a:p>
          <a:p>
            <a:pPr marL="274320" indent="-274320">
              <a:spcAft>
                <a:spcPts val="1200"/>
              </a:spcAft>
              <a:buFont typeface="Arial" panose="020B0604020202020204" pitchFamily="34" charset="0"/>
              <a:buChar char="•"/>
              <a:defRPr/>
            </a:pPr>
            <a:r>
              <a:rPr lang="en-US" sz="1200" b="0" spc="0">
                <a:solidFill>
                  <a:srgbClr val="0078D4"/>
                </a:solidFill>
                <a:latin typeface="Segoe UI" panose="020B0502040204020203" pitchFamily="34" charset="0"/>
              </a:rPr>
              <a:t>Run Java application in containers with no code modification</a:t>
            </a:r>
          </a:p>
          <a:p>
            <a:pPr marL="274320" indent="-274320">
              <a:spcAft>
                <a:spcPts val="1200"/>
              </a:spcAft>
              <a:buFont typeface="Arial" panose="020B0604020202020204" pitchFamily="34" charset="0"/>
              <a:buChar char="•"/>
              <a:defRPr/>
            </a:pPr>
            <a:r>
              <a:rPr lang="en-US" sz="1200" b="0" spc="0">
                <a:solidFill>
                  <a:srgbClr val="0078D4"/>
                </a:solidFill>
                <a:latin typeface="Segoe UI" panose="020B0502040204020203" pitchFamily="34" charset="0"/>
              </a:rPr>
              <a:t>Switch to NGINX-based web-tier with </a:t>
            </a:r>
            <a:r>
              <a:rPr lang="en-US" sz="1200" b="0" spc="0" err="1">
                <a:solidFill>
                  <a:srgbClr val="0078D4"/>
                </a:solidFill>
                <a:latin typeface="Segoe UI" panose="020B0502040204020203" pitchFamily="34" charset="0"/>
              </a:rPr>
              <a:t>LetsEncrypt</a:t>
            </a:r>
            <a:r>
              <a:rPr lang="en-US" sz="1200" b="0" spc="0">
                <a:solidFill>
                  <a:srgbClr val="0078D4"/>
                </a:solidFill>
                <a:latin typeface="Segoe UI" panose="020B0502040204020203" pitchFamily="34" charset="0"/>
              </a:rPr>
              <a:t> for free SSL/TLS</a:t>
            </a:r>
          </a:p>
          <a:p>
            <a:pPr marL="274320" indent="-274320">
              <a:spcAft>
                <a:spcPts val="1200"/>
              </a:spcAft>
              <a:buFont typeface="Arial" panose="020B0604020202020204" pitchFamily="34" charset="0"/>
              <a:buChar char="•"/>
              <a:defRPr/>
            </a:pPr>
            <a:r>
              <a:rPr lang="en-US" sz="1200" b="0" spc="0">
                <a:solidFill>
                  <a:srgbClr val="0078D4"/>
                </a:solidFill>
                <a:latin typeface="Segoe UI" panose="020B0502040204020203" pitchFamily="34" charset="0"/>
              </a:rPr>
              <a:t>New Helm chart created to automate customer onboarding to AKS</a:t>
            </a:r>
          </a:p>
        </p:txBody>
      </p:sp>
      <p:sp>
        <p:nvSpPr>
          <p:cNvPr id="269" name="Rectangle 268">
            <a:extLst>
              <a:ext uri="{FF2B5EF4-FFF2-40B4-BE49-F238E27FC236}">
                <a16:creationId xmlns:a16="http://schemas.microsoft.com/office/drawing/2014/main" id="{0696178C-A6E8-4AD6-8C76-9C4AE2E79E65}"/>
              </a:ext>
            </a:extLst>
          </p:cNvPr>
          <p:cNvSpPr/>
          <p:nvPr/>
        </p:nvSpPr>
        <p:spPr>
          <a:xfrm>
            <a:off x="465138" y="5126264"/>
            <a:ext cx="3375792" cy="1569660"/>
          </a:xfrm>
          <a:prstGeom prst="rect">
            <a:avLst/>
          </a:prstGeom>
        </p:spPr>
        <p:txBody>
          <a:bodyPr wrap="square" lIns="0">
            <a:spAutoFit/>
          </a:bodyPr>
          <a:lstStyle/>
          <a:p>
            <a:pPr>
              <a:spcAft>
                <a:spcPts val="600"/>
              </a:spcAft>
              <a:defRPr/>
            </a:pPr>
            <a:r>
              <a:rPr lang="en-US" sz="1600">
                <a:ln w="3175">
                  <a:noFill/>
                </a:ln>
                <a:solidFill>
                  <a:srgbClr val="000000"/>
                </a:solidFill>
                <a:latin typeface="Segoe UI Semibold"/>
                <a:cs typeface="Segoe UI" pitchFamily="34" charset="0"/>
              </a:rPr>
              <a:t>Outcome: </a:t>
            </a:r>
            <a:r>
              <a:rPr lang="en-US" sz="1600">
                <a:solidFill>
                  <a:srgbClr val="000000"/>
                </a:solidFill>
                <a:latin typeface="Segoe UI" panose="020B0502040204020203" pitchFamily="34" charset="0"/>
              </a:rPr>
              <a:t>Run the Java application in containers on AKS, decreasing provisioning time from 24 hours to 10 minutes, accelerating sales and customer onboarding with no code changes required</a:t>
            </a:r>
          </a:p>
        </p:txBody>
      </p:sp>
      <p:grpSp>
        <p:nvGrpSpPr>
          <p:cNvPr id="2" name="Group 1" descr="Xerox Docushare Flex case study - revised architecture after AKS adoption">
            <a:extLst>
              <a:ext uri="{FF2B5EF4-FFF2-40B4-BE49-F238E27FC236}">
                <a16:creationId xmlns:a16="http://schemas.microsoft.com/office/drawing/2014/main" id="{022CDF0E-8CAE-4E7B-A484-B8E10BA001F8}"/>
              </a:ext>
            </a:extLst>
          </p:cNvPr>
          <p:cNvGrpSpPr/>
          <p:nvPr/>
        </p:nvGrpSpPr>
        <p:grpSpPr>
          <a:xfrm>
            <a:off x="5181410" y="1597255"/>
            <a:ext cx="6002830" cy="4909928"/>
            <a:chOff x="5181410" y="1597255"/>
            <a:chExt cx="6002830" cy="4909928"/>
          </a:xfrm>
        </p:grpSpPr>
        <p:sp>
          <p:nvSpPr>
            <p:cNvPr id="165" name="Rectangle: Rounded Corners 164">
              <a:extLst>
                <a:ext uri="{FF2B5EF4-FFF2-40B4-BE49-F238E27FC236}">
                  <a16:creationId xmlns:a16="http://schemas.microsoft.com/office/drawing/2014/main" id="{D0276789-654F-43F7-97D6-C0D44B9905A1}"/>
                </a:ext>
              </a:extLst>
            </p:cNvPr>
            <p:cNvSpPr/>
            <p:nvPr/>
          </p:nvSpPr>
          <p:spPr bwMode="auto">
            <a:xfrm>
              <a:off x="5275974" y="3435031"/>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1" name="Rectangle: Rounded Corners 90">
              <a:extLst>
                <a:ext uri="{FF2B5EF4-FFF2-40B4-BE49-F238E27FC236}">
                  <a16:creationId xmlns:a16="http://schemas.microsoft.com/office/drawing/2014/main" id="{D8C71291-F7AB-417B-A3F7-7D352132E4F7}"/>
                </a:ext>
              </a:extLst>
            </p:cNvPr>
            <p:cNvSpPr/>
            <p:nvPr/>
          </p:nvSpPr>
          <p:spPr bwMode="auto">
            <a:xfrm>
              <a:off x="6419293" y="2583080"/>
              <a:ext cx="4764947" cy="262831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grpSp>
          <p:nvGrpSpPr>
            <p:cNvPr id="92" name="Group 91">
              <a:extLst>
                <a:ext uri="{FF2B5EF4-FFF2-40B4-BE49-F238E27FC236}">
                  <a16:creationId xmlns:a16="http://schemas.microsoft.com/office/drawing/2014/main" id="{2C2B4A54-BEBB-4920-9203-14BEBDD0740B}"/>
                </a:ext>
              </a:extLst>
            </p:cNvPr>
            <p:cNvGrpSpPr/>
            <p:nvPr/>
          </p:nvGrpSpPr>
          <p:grpSpPr>
            <a:xfrm>
              <a:off x="6618183" y="3409310"/>
              <a:ext cx="4371975" cy="1619194"/>
              <a:chOff x="5944417" y="2325789"/>
              <a:chExt cx="4371975" cy="1619194"/>
            </a:xfrm>
          </p:grpSpPr>
          <p:sp>
            <p:nvSpPr>
              <p:cNvPr id="93" name="Rectangle: Rounded Corners 92">
                <a:extLst>
                  <a:ext uri="{FF2B5EF4-FFF2-40B4-BE49-F238E27FC236}">
                    <a16:creationId xmlns:a16="http://schemas.microsoft.com/office/drawing/2014/main" id="{4FAB4F72-44A9-4A05-B56E-552CC319F030}"/>
                  </a:ext>
                </a:extLst>
              </p:cNvPr>
              <p:cNvSpPr/>
              <p:nvPr/>
            </p:nvSpPr>
            <p:spPr bwMode="auto">
              <a:xfrm>
                <a:off x="5944417" y="2523853"/>
                <a:ext cx="1323975" cy="142113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94" name="Group 93">
                <a:extLst>
                  <a:ext uri="{FF2B5EF4-FFF2-40B4-BE49-F238E27FC236}">
                    <a16:creationId xmlns:a16="http://schemas.microsoft.com/office/drawing/2014/main" id="{9695C5A6-9A1B-4173-B9BB-C3165708035B}"/>
                  </a:ext>
                </a:extLst>
              </p:cNvPr>
              <p:cNvGrpSpPr/>
              <p:nvPr/>
            </p:nvGrpSpPr>
            <p:grpSpPr>
              <a:xfrm>
                <a:off x="6194924" y="2672499"/>
                <a:ext cx="822960" cy="1026717"/>
                <a:chOff x="6393751" y="986846"/>
                <a:chExt cx="822960" cy="1026717"/>
              </a:xfrm>
            </p:grpSpPr>
            <p:grpSp>
              <p:nvGrpSpPr>
                <p:cNvPr id="128" name="Graphic 4">
                  <a:extLst>
                    <a:ext uri="{FF2B5EF4-FFF2-40B4-BE49-F238E27FC236}">
                      <a16:creationId xmlns:a16="http://schemas.microsoft.com/office/drawing/2014/main" id="{CBE28784-A2F2-4742-B69A-F853F66DAEDA}"/>
                    </a:ext>
                  </a:extLst>
                </p:cNvPr>
                <p:cNvGrpSpPr/>
                <p:nvPr/>
              </p:nvGrpSpPr>
              <p:grpSpPr>
                <a:xfrm>
                  <a:off x="6575055" y="1297590"/>
                  <a:ext cx="460352" cy="608986"/>
                  <a:chOff x="7815262" y="2024062"/>
                  <a:chExt cx="2124075" cy="2809875"/>
                </a:xfrm>
                <a:solidFill>
                  <a:srgbClr val="000000"/>
                </a:solidFill>
              </p:grpSpPr>
              <p:sp>
                <p:nvSpPr>
                  <p:cNvPr id="131" name="Freeform: Shape 130">
                    <a:extLst>
                      <a:ext uri="{FF2B5EF4-FFF2-40B4-BE49-F238E27FC236}">
                        <a16:creationId xmlns:a16="http://schemas.microsoft.com/office/drawing/2014/main" id="{CD42A7D4-97B4-4A20-B921-C57D59D251BF}"/>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7198CE1-A56E-4572-8257-A705EF6EE754}"/>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EC0DE9F-56D5-4609-90DA-B1F66D8BEE8C}"/>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8DE88562-E252-4893-82D3-801179DBA1F9}"/>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FCE4A916-EFFC-433F-A9A7-DEB80E0AD177}"/>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2EDBC66-B7F5-4ABE-A1B7-C427DE2F6E53}"/>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AFB012C-8259-44BC-9558-F852DCC1707A}"/>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2EF2A453-7F48-4F6A-B8DF-4AD0EC50313F}"/>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A188D614-FC3F-4402-A748-39D1A4E40F8B}"/>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0DEE05CC-AA25-4AA2-B7D6-BBA387015CC3}"/>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129" name="Title 1">
                  <a:extLst>
                    <a:ext uri="{FF2B5EF4-FFF2-40B4-BE49-F238E27FC236}">
                      <a16:creationId xmlns:a16="http://schemas.microsoft.com/office/drawing/2014/main" id="{EBEEEDE0-EDE6-4398-8294-0BC95789FAB5}"/>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30" name="Rectangle: Rounded Corners 129">
                  <a:extLst>
                    <a:ext uri="{FF2B5EF4-FFF2-40B4-BE49-F238E27FC236}">
                      <a16:creationId xmlns:a16="http://schemas.microsoft.com/office/drawing/2014/main" id="{B7A09C6C-9BB0-4801-AE16-09EE05D89D0C}"/>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95" name="Title 1">
                <a:extLst>
                  <a:ext uri="{FF2B5EF4-FFF2-40B4-BE49-F238E27FC236}">
                    <a16:creationId xmlns:a16="http://schemas.microsoft.com/office/drawing/2014/main" id="{C1763354-461D-49A7-B4F0-EE1E0730E5B5}"/>
                  </a:ext>
                </a:extLst>
              </p:cNvPr>
              <p:cNvSpPr txBox="1">
                <a:spLocks/>
              </p:cNvSpPr>
              <p:nvPr/>
            </p:nvSpPr>
            <p:spPr>
              <a:xfrm>
                <a:off x="5944417" y="2325789"/>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96" name="Rectangle: Rounded Corners 95">
                <a:extLst>
                  <a:ext uri="{FF2B5EF4-FFF2-40B4-BE49-F238E27FC236}">
                    <a16:creationId xmlns:a16="http://schemas.microsoft.com/office/drawing/2014/main" id="{935DB043-A660-493E-98BE-5E2C86CC556F}"/>
                  </a:ext>
                </a:extLst>
              </p:cNvPr>
              <p:cNvSpPr/>
              <p:nvPr/>
            </p:nvSpPr>
            <p:spPr bwMode="auto">
              <a:xfrm>
                <a:off x="7468417" y="2523853"/>
                <a:ext cx="1323975" cy="142113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97" name="Group 96">
                <a:extLst>
                  <a:ext uri="{FF2B5EF4-FFF2-40B4-BE49-F238E27FC236}">
                    <a16:creationId xmlns:a16="http://schemas.microsoft.com/office/drawing/2014/main" id="{93FBEB66-7771-4A85-8826-A35C9F6A3AE6}"/>
                  </a:ext>
                </a:extLst>
              </p:cNvPr>
              <p:cNvGrpSpPr/>
              <p:nvPr/>
            </p:nvGrpSpPr>
            <p:grpSpPr>
              <a:xfrm>
                <a:off x="7718924" y="2672499"/>
                <a:ext cx="822960" cy="1026717"/>
                <a:chOff x="6393751" y="986846"/>
                <a:chExt cx="822960" cy="1026717"/>
              </a:xfrm>
            </p:grpSpPr>
            <p:grpSp>
              <p:nvGrpSpPr>
                <p:cNvPr id="115" name="Graphic 4">
                  <a:extLst>
                    <a:ext uri="{FF2B5EF4-FFF2-40B4-BE49-F238E27FC236}">
                      <a16:creationId xmlns:a16="http://schemas.microsoft.com/office/drawing/2014/main" id="{B02C714B-4684-46FB-8EDB-A1218122C2EB}"/>
                    </a:ext>
                  </a:extLst>
                </p:cNvPr>
                <p:cNvGrpSpPr/>
                <p:nvPr/>
              </p:nvGrpSpPr>
              <p:grpSpPr>
                <a:xfrm>
                  <a:off x="6575055" y="1297590"/>
                  <a:ext cx="460352" cy="608986"/>
                  <a:chOff x="7815262" y="2024062"/>
                  <a:chExt cx="2124075" cy="2809875"/>
                </a:xfrm>
                <a:solidFill>
                  <a:srgbClr val="000000"/>
                </a:solidFill>
              </p:grpSpPr>
              <p:sp>
                <p:nvSpPr>
                  <p:cNvPr id="118" name="Freeform: Shape 117">
                    <a:extLst>
                      <a:ext uri="{FF2B5EF4-FFF2-40B4-BE49-F238E27FC236}">
                        <a16:creationId xmlns:a16="http://schemas.microsoft.com/office/drawing/2014/main" id="{1B34408C-6564-4F5E-A217-A42ACA1FFDB0}"/>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32AE7551-41E0-440A-82C3-2766E522B88B}"/>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CF87100-2C26-4D56-AFFF-07BB4D42F694}"/>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BA1EF31-8FB0-418F-98E6-29980F7D2C47}"/>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6EE4F3C-07F1-4297-A976-DE1D614CC57F}"/>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37B8CE2A-F71D-407A-B734-F59CBFC7912B}"/>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8295F39D-F726-407C-A827-9D7197B25D88}"/>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36E8ABE-379B-4531-9346-626749333341}"/>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E47387D-AFD1-47A3-96B3-ED7444E8ED62}"/>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4090045-2287-41FA-923E-8CF666E882CF}"/>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116" name="Title 1">
                  <a:extLst>
                    <a:ext uri="{FF2B5EF4-FFF2-40B4-BE49-F238E27FC236}">
                      <a16:creationId xmlns:a16="http://schemas.microsoft.com/office/drawing/2014/main" id="{106CD7D3-B136-4677-8DC1-0895E29066D5}"/>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17" name="Rectangle: Rounded Corners 116">
                  <a:extLst>
                    <a:ext uri="{FF2B5EF4-FFF2-40B4-BE49-F238E27FC236}">
                      <a16:creationId xmlns:a16="http://schemas.microsoft.com/office/drawing/2014/main" id="{0B0B953C-585A-43BD-92A1-D517FA5382C2}"/>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98" name="Title 1">
                <a:extLst>
                  <a:ext uri="{FF2B5EF4-FFF2-40B4-BE49-F238E27FC236}">
                    <a16:creationId xmlns:a16="http://schemas.microsoft.com/office/drawing/2014/main" id="{D5162E16-E375-4910-9738-37238E2427C0}"/>
                  </a:ext>
                </a:extLst>
              </p:cNvPr>
              <p:cNvSpPr txBox="1">
                <a:spLocks/>
              </p:cNvSpPr>
              <p:nvPr/>
            </p:nvSpPr>
            <p:spPr>
              <a:xfrm>
                <a:off x="7468417" y="2325789"/>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B</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99" name="Rectangle: Rounded Corners 98">
                <a:extLst>
                  <a:ext uri="{FF2B5EF4-FFF2-40B4-BE49-F238E27FC236}">
                    <a16:creationId xmlns:a16="http://schemas.microsoft.com/office/drawing/2014/main" id="{63362494-A83E-42A9-9A3B-1D707A7A7287}"/>
                  </a:ext>
                </a:extLst>
              </p:cNvPr>
              <p:cNvSpPr/>
              <p:nvPr/>
            </p:nvSpPr>
            <p:spPr bwMode="auto">
              <a:xfrm>
                <a:off x="8992417" y="2523853"/>
                <a:ext cx="1323975" cy="142113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00" name="Group 99">
                <a:extLst>
                  <a:ext uri="{FF2B5EF4-FFF2-40B4-BE49-F238E27FC236}">
                    <a16:creationId xmlns:a16="http://schemas.microsoft.com/office/drawing/2014/main" id="{8C0F4813-4F27-4612-B3D6-5E6CB57B750A}"/>
                  </a:ext>
                </a:extLst>
              </p:cNvPr>
              <p:cNvGrpSpPr/>
              <p:nvPr/>
            </p:nvGrpSpPr>
            <p:grpSpPr>
              <a:xfrm>
                <a:off x="9242924" y="2672499"/>
                <a:ext cx="822960" cy="1026717"/>
                <a:chOff x="6393751" y="986846"/>
                <a:chExt cx="822960" cy="1026717"/>
              </a:xfrm>
            </p:grpSpPr>
            <p:grpSp>
              <p:nvGrpSpPr>
                <p:cNvPr id="102" name="Graphic 4">
                  <a:extLst>
                    <a:ext uri="{FF2B5EF4-FFF2-40B4-BE49-F238E27FC236}">
                      <a16:creationId xmlns:a16="http://schemas.microsoft.com/office/drawing/2014/main" id="{9FC05309-9D22-4DE3-B4EB-0EFB4494CA59}"/>
                    </a:ext>
                  </a:extLst>
                </p:cNvPr>
                <p:cNvGrpSpPr/>
                <p:nvPr/>
              </p:nvGrpSpPr>
              <p:grpSpPr>
                <a:xfrm>
                  <a:off x="6575055" y="1297590"/>
                  <a:ext cx="460352" cy="608986"/>
                  <a:chOff x="7815262" y="2024062"/>
                  <a:chExt cx="2124075" cy="2809875"/>
                </a:xfrm>
                <a:solidFill>
                  <a:srgbClr val="000000"/>
                </a:solidFill>
              </p:grpSpPr>
              <p:sp>
                <p:nvSpPr>
                  <p:cNvPr id="105" name="Freeform: Shape 104">
                    <a:extLst>
                      <a:ext uri="{FF2B5EF4-FFF2-40B4-BE49-F238E27FC236}">
                        <a16:creationId xmlns:a16="http://schemas.microsoft.com/office/drawing/2014/main" id="{20C02E67-F06E-49E1-B075-2157390499EC}"/>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2243A23-1C3F-42D7-9798-FF0739D172E3}"/>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DBEB6CC-E1A1-49AD-B012-46F1754056E2}"/>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B9F840C-CC60-476E-B278-DA7A51EDE8C6}"/>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D3357AD-4596-48F7-BAA0-830D879B8CCD}"/>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CC132F7D-0E7C-40D1-8DF4-D0031A5A62BB}"/>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BD42938-9009-4BDE-AE76-69E8022D1750}"/>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D4963A5E-8D36-4491-94F6-800FC37386A6}"/>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67EC9514-284D-44F2-8309-09D29C4E45EB}"/>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3CE6022C-8A08-4C93-9B87-A681A97FA15F}"/>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103" name="Title 1">
                  <a:extLst>
                    <a:ext uri="{FF2B5EF4-FFF2-40B4-BE49-F238E27FC236}">
                      <a16:creationId xmlns:a16="http://schemas.microsoft.com/office/drawing/2014/main" id="{0BA45E6B-B08E-484F-B864-DA425027EC39}"/>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Rounded Corners 103">
                  <a:extLst>
                    <a:ext uri="{FF2B5EF4-FFF2-40B4-BE49-F238E27FC236}">
                      <a16:creationId xmlns:a16="http://schemas.microsoft.com/office/drawing/2014/main" id="{A652ECAE-A947-40C0-A8A6-AD9B7AA9596D}"/>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101" name="Title 1">
                <a:extLst>
                  <a:ext uri="{FF2B5EF4-FFF2-40B4-BE49-F238E27FC236}">
                    <a16:creationId xmlns:a16="http://schemas.microsoft.com/office/drawing/2014/main" id="{C33F56D6-FB46-427C-995D-8F3AA7852A57}"/>
                  </a:ext>
                </a:extLst>
              </p:cNvPr>
              <p:cNvSpPr txBox="1">
                <a:spLocks/>
              </p:cNvSpPr>
              <p:nvPr/>
            </p:nvSpPr>
            <p:spPr>
              <a:xfrm>
                <a:off x="8992417" y="2325789"/>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C</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41" name="Title 1">
              <a:extLst>
                <a:ext uri="{FF2B5EF4-FFF2-40B4-BE49-F238E27FC236}">
                  <a16:creationId xmlns:a16="http://schemas.microsoft.com/office/drawing/2014/main" id="{1118E583-6762-4D40-9382-B0CAF317E8DE}"/>
                </a:ext>
              </a:extLst>
            </p:cNvPr>
            <p:cNvSpPr txBox="1">
              <a:spLocks/>
            </p:cNvSpPr>
            <p:nvPr/>
          </p:nvSpPr>
          <p:spPr>
            <a:xfrm>
              <a:off x="6419293" y="2381459"/>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AKS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42" name="globe_2" title="Icon of a sphere made of lines">
              <a:extLst>
                <a:ext uri="{FF2B5EF4-FFF2-40B4-BE49-F238E27FC236}">
                  <a16:creationId xmlns:a16="http://schemas.microsoft.com/office/drawing/2014/main" id="{0AAD92A4-B915-441F-A258-DB2C8DC31C8A}"/>
                </a:ext>
              </a:extLst>
            </p:cNvPr>
            <p:cNvSpPr>
              <a:spLocks noChangeAspect="1" noEditPoints="1"/>
            </p:cNvSpPr>
            <p:nvPr/>
          </p:nvSpPr>
          <p:spPr bwMode="auto">
            <a:xfrm>
              <a:off x="8569912" y="1805386"/>
              <a:ext cx="463709" cy="46370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Title 1">
              <a:extLst>
                <a:ext uri="{FF2B5EF4-FFF2-40B4-BE49-F238E27FC236}">
                  <a16:creationId xmlns:a16="http://schemas.microsoft.com/office/drawing/2014/main" id="{E1529E94-44AD-4494-A2FE-F375897EA232}"/>
                </a:ext>
              </a:extLst>
            </p:cNvPr>
            <p:cNvSpPr txBox="1">
              <a:spLocks/>
            </p:cNvSpPr>
            <p:nvPr/>
          </p:nvSpPr>
          <p:spPr>
            <a:xfrm>
              <a:off x="8295722" y="1597255"/>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Internet</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44" name="Group 143">
              <a:extLst>
                <a:ext uri="{FF2B5EF4-FFF2-40B4-BE49-F238E27FC236}">
                  <a16:creationId xmlns:a16="http://schemas.microsoft.com/office/drawing/2014/main" id="{F685E146-E835-48B0-9428-0AA5F0745C93}"/>
                </a:ext>
              </a:extLst>
            </p:cNvPr>
            <p:cNvGrpSpPr/>
            <p:nvPr/>
          </p:nvGrpSpPr>
          <p:grpSpPr>
            <a:xfrm>
              <a:off x="7212452" y="2761736"/>
              <a:ext cx="3178628" cy="440890"/>
              <a:chOff x="47687" y="5295621"/>
              <a:chExt cx="3178628" cy="440890"/>
            </a:xfrm>
          </p:grpSpPr>
          <p:sp>
            <p:nvSpPr>
              <p:cNvPr id="145" name="Rectangle: Rounded Corners 144">
                <a:extLst>
                  <a:ext uri="{FF2B5EF4-FFF2-40B4-BE49-F238E27FC236}">
                    <a16:creationId xmlns:a16="http://schemas.microsoft.com/office/drawing/2014/main" id="{3EBCA167-D7C2-4342-AD97-239CD5563A29}"/>
                  </a:ext>
                </a:extLst>
              </p:cNvPr>
              <p:cNvSpPr/>
              <p:nvPr/>
            </p:nvSpPr>
            <p:spPr bwMode="auto">
              <a:xfrm>
                <a:off x="47687" y="5328832"/>
                <a:ext cx="3178628" cy="37446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6" name="TextBox 145">
                <a:extLst>
                  <a:ext uri="{FF2B5EF4-FFF2-40B4-BE49-F238E27FC236}">
                    <a16:creationId xmlns:a16="http://schemas.microsoft.com/office/drawing/2014/main" id="{D6488097-F3E8-40CC-96C4-786E7658EFC5}"/>
                  </a:ext>
                </a:extLst>
              </p:cNvPr>
              <p:cNvSpPr txBox="1"/>
              <p:nvPr/>
            </p:nvSpPr>
            <p:spPr>
              <a:xfrm>
                <a:off x="1042198" y="5295621"/>
                <a:ext cx="1189607" cy="440890"/>
              </a:xfrm>
              <a:prstGeom prst="rect">
                <a:avLst/>
              </a:prstGeom>
              <a:noFill/>
            </p:spPr>
            <p:txBody>
              <a:bodyPr wrap="square" lIns="182880" tIns="146304" rIns="182880" bIns="146304" rtlCol="0">
                <a:spAutoFit/>
              </a:bodyPr>
              <a:lstStyle/>
              <a:p>
                <a:pPr algn="ctr">
                  <a:lnSpc>
                    <a:spcPct val="90000"/>
                  </a:lnSpc>
                  <a:spcAft>
                    <a:spcPts val="600"/>
                  </a:spcAft>
                </a:pPr>
                <a:r>
                  <a:rPr lang="en-US" sz="1050">
                    <a:solidFill>
                      <a:srgbClr val="0078D4"/>
                    </a:solidFill>
                    <a:latin typeface="Segoe UI Semibold" panose="020B0702040204020203" pitchFamily="34" charset="0"/>
                    <a:cs typeface="Segoe UI Semibold" panose="020B0702040204020203" pitchFamily="34" charset="0"/>
                  </a:rPr>
                  <a:t>NGINX</a:t>
                </a:r>
              </a:p>
            </p:txBody>
          </p:sp>
        </p:grpSp>
        <p:grpSp>
          <p:nvGrpSpPr>
            <p:cNvPr id="147" name="Group 146">
              <a:extLst>
                <a:ext uri="{FF2B5EF4-FFF2-40B4-BE49-F238E27FC236}">
                  <a16:creationId xmlns:a16="http://schemas.microsoft.com/office/drawing/2014/main" id="{07612CDE-A331-487D-A6CA-0A532308E114}"/>
                </a:ext>
              </a:extLst>
            </p:cNvPr>
            <p:cNvGrpSpPr/>
            <p:nvPr/>
          </p:nvGrpSpPr>
          <p:grpSpPr>
            <a:xfrm>
              <a:off x="6720141" y="5451284"/>
              <a:ext cx="4163251" cy="1055899"/>
              <a:chOff x="6408956" y="4999515"/>
              <a:chExt cx="4163251" cy="1055899"/>
            </a:xfrm>
          </p:grpSpPr>
          <p:sp>
            <p:nvSpPr>
              <p:cNvPr id="148" name="Title 1">
                <a:extLst>
                  <a:ext uri="{FF2B5EF4-FFF2-40B4-BE49-F238E27FC236}">
                    <a16:creationId xmlns:a16="http://schemas.microsoft.com/office/drawing/2014/main" id="{F405C9EC-E377-4A33-B4B8-A8B780555BDF}"/>
                  </a:ext>
                </a:extLst>
              </p:cNvPr>
              <p:cNvSpPr txBox="1">
                <a:spLocks/>
              </p:cNvSpPr>
              <p:nvPr/>
            </p:nvSpPr>
            <p:spPr>
              <a:xfrm>
                <a:off x="6408956" y="4999515"/>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Backing Services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49" name="Rectangle: Rounded Corners 148">
                <a:extLst>
                  <a:ext uri="{FF2B5EF4-FFF2-40B4-BE49-F238E27FC236}">
                    <a16:creationId xmlns:a16="http://schemas.microsoft.com/office/drawing/2014/main" id="{77AE6ACB-9135-40D9-B838-2376EFF65CF9}"/>
                  </a:ext>
                </a:extLst>
              </p:cNvPr>
              <p:cNvSpPr/>
              <p:nvPr/>
            </p:nvSpPr>
            <p:spPr bwMode="auto">
              <a:xfrm>
                <a:off x="6408957" y="5201135"/>
                <a:ext cx="4163250" cy="85427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50" name="Group 149">
                <a:extLst>
                  <a:ext uri="{FF2B5EF4-FFF2-40B4-BE49-F238E27FC236}">
                    <a16:creationId xmlns:a16="http://schemas.microsoft.com/office/drawing/2014/main" id="{94294A55-5DD4-474B-A66B-5DAFA943EF57}"/>
                  </a:ext>
                </a:extLst>
              </p:cNvPr>
              <p:cNvGrpSpPr/>
              <p:nvPr/>
            </p:nvGrpSpPr>
            <p:grpSpPr>
              <a:xfrm>
                <a:off x="6644685" y="5366156"/>
                <a:ext cx="3852988" cy="524237"/>
                <a:chOff x="6771461" y="5366156"/>
                <a:chExt cx="3852988" cy="524237"/>
              </a:xfrm>
            </p:grpSpPr>
            <p:grpSp>
              <p:nvGrpSpPr>
                <p:cNvPr id="151" name="Group 150">
                  <a:extLst>
                    <a:ext uri="{FF2B5EF4-FFF2-40B4-BE49-F238E27FC236}">
                      <a16:creationId xmlns:a16="http://schemas.microsoft.com/office/drawing/2014/main" id="{1554DF0D-AC38-4706-9451-1B904105EA02}"/>
                    </a:ext>
                  </a:extLst>
                </p:cNvPr>
                <p:cNvGrpSpPr/>
                <p:nvPr/>
              </p:nvGrpSpPr>
              <p:grpSpPr>
                <a:xfrm>
                  <a:off x="6771461" y="5366156"/>
                  <a:ext cx="755648" cy="524237"/>
                  <a:chOff x="5790362" y="5905404"/>
                  <a:chExt cx="755648" cy="524237"/>
                </a:xfrm>
              </p:grpSpPr>
              <p:sp>
                <p:nvSpPr>
                  <p:cNvPr id="161" name="Database_EFC7" title="Icon of a cylinder">
                    <a:extLst>
                      <a:ext uri="{FF2B5EF4-FFF2-40B4-BE49-F238E27FC236}">
                        <a16:creationId xmlns:a16="http://schemas.microsoft.com/office/drawing/2014/main" id="{DB18208F-4B66-4F78-9DA8-E91680082B87}"/>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Title 1">
                    <a:extLst>
                      <a:ext uri="{FF2B5EF4-FFF2-40B4-BE49-F238E27FC236}">
                        <a16:creationId xmlns:a16="http://schemas.microsoft.com/office/drawing/2014/main" id="{40102E4A-3EC4-4BBA-B535-44CAFB01C8D8}"/>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LDAP</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52" name="Group 151">
                  <a:extLst>
                    <a:ext uri="{FF2B5EF4-FFF2-40B4-BE49-F238E27FC236}">
                      <a16:creationId xmlns:a16="http://schemas.microsoft.com/office/drawing/2014/main" id="{88238579-95CA-45D8-A4EC-53B2DE6F042C}"/>
                    </a:ext>
                  </a:extLst>
                </p:cNvPr>
                <p:cNvGrpSpPr/>
                <p:nvPr/>
              </p:nvGrpSpPr>
              <p:grpSpPr>
                <a:xfrm>
                  <a:off x="7750177" y="5366156"/>
                  <a:ext cx="755648" cy="524237"/>
                  <a:chOff x="5790362" y="5905404"/>
                  <a:chExt cx="755648" cy="524237"/>
                </a:xfrm>
              </p:grpSpPr>
              <p:sp>
                <p:nvSpPr>
                  <p:cNvPr id="159" name="Database_EFC7" title="Icon of a cylinder">
                    <a:extLst>
                      <a:ext uri="{FF2B5EF4-FFF2-40B4-BE49-F238E27FC236}">
                        <a16:creationId xmlns:a16="http://schemas.microsoft.com/office/drawing/2014/main" id="{8C0AF346-E635-41B5-A990-9AAD7BD08465}"/>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Title 1">
                    <a:extLst>
                      <a:ext uri="{FF2B5EF4-FFF2-40B4-BE49-F238E27FC236}">
                        <a16:creationId xmlns:a16="http://schemas.microsoft.com/office/drawing/2014/main" id="{98BDF296-09DF-4D59-8B3F-1B0EBE74BDDD}"/>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SFTP</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53" name="Group 152">
                  <a:extLst>
                    <a:ext uri="{FF2B5EF4-FFF2-40B4-BE49-F238E27FC236}">
                      <a16:creationId xmlns:a16="http://schemas.microsoft.com/office/drawing/2014/main" id="{543BA62F-DDB1-4D74-8184-A09956AAA324}"/>
                    </a:ext>
                  </a:extLst>
                </p:cNvPr>
                <p:cNvGrpSpPr/>
                <p:nvPr/>
              </p:nvGrpSpPr>
              <p:grpSpPr>
                <a:xfrm>
                  <a:off x="8728892" y="5366156"/>
                  <a:ext cx="755648" cy="524237"/>
                  <a:chOff x="5790362" y="5905404"/>
                  <a:chExt cx="755648" cy="524237"/>
                </a:xfrm>
              </p:grpSpPr>
              <p:sp>
                <p:nvSpPr>
                  <p:cNvPr id="157" name="Database_EFC7" title="Icon of a cylinder">
                    <a:extLst>
                      <a:ext uri="{FF2B5EF4-FFF2-40B4-BE49-F238E27FC236}">
                        <a16:creationId xmlns:a16="http://schemas.microsoft.com/office/drawing/2014/main" id="{8219A2D3-253E-4BC5-A9A3-9E0C03491512}"/>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Title 1">
                    <a:extLst>
                      <a:ext uri="{FF2B5EF4-FFF2-40B4-BE49-F238E27FC236}">
                        <a16:creationId xmlns:a16="http://schemas.microsoft.com/office/drawing/2014/main" id="{9C0DE12E-9A53-4E3E-8B91-BD251D3C63C9}"/>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PRIZM</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54" name="Group 153">
                  <a:extLst>
                    <a:ext uri="{FF2B5EF4-FFF2-40B4-BE49-F238E27FC236}">
                      <a16:creationId xmlns:a16="http://schemas.microsoft.com/office/drawing/2014/main" id="{8A897043-3529-432B-89E1-3C8AF71E4DE7}"/>
                    </a:ext>
                  </a:extLst>
                </p:cNvPr>
                <p:cNvGrpSpPr/>
                <p:nvPr/>
              </p:nvGrpSpPr>
              <p:grpSpPr>
                <a:xfrm>
                  <a:off x="9707607" y="5366156"/>
                  <a:ext cx="916842" cy="524237"/>
                  <a:chOff x="5790362" y="5905404"/>
                  <a:chExt cx="916842" cy="524237"/>
                </a:xfrm>
              </p:grpSpPr>
              <p:sp>
                <p:nvSpPr>
                  <p:cNvPr id="155" name="Database_EFC7" title="Icon of a cylinder">
                    <a:extLst>
                      <a:ext uri="{FF2B5EF4-FFF2-40B4-BE49-F238E27FC236}">
                        <a16:creationId xmlns:a16="http://schemas.microsoft.com/office/drawing/2014/main" id="{65434F9B-BF06-4F9C-A317-2449509EB039}"/>
                      </a:ext>
                    </a:extLst>
                  </p:cNvPr>
                  <p:cNvSpPr>
                    <a:spLocks noChangeAspect="1" noEditPoints="1"/>
                  </p:cNvSpPr>
                  <p:nvPr/>
                </p:nvSpPr>
                <p:spPr bwMode="auto">
                  <a:xfrm>
                    <a:off x="5790362" y="5905404"/>
                    <a:ext cx="916842"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Title 1">
                    <a:extLst>
                      <a:ext uri="{FF2B5EF4-FFF2-40B4-BE49-F238E27FC236}">
                        <a16:creationId xmlns:a16="http://schemas.microsoft.com/office/drawing/2014/main" id="{C457AE31-D285-4EF8-8505-09133E3E4469}"/>
                      </a:ext>
                    </a:extLst>
                  </p:cNvPr>
                  <p:cNvSpPr txBox="1">
                    <a:spLocks/>
                  </p:cNvSpPr>
                  <p:nvPr/>
                </p:nvSpPr>
                <p:spPr>
                  <a:xfrm>
                    <a:off x="5856257"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Postgres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grpSp>
        <p:pic>
          <p:nvPicPr>
            <p:cNvPr id="163" name="Picture 2" descr="Image result for postgres icon png black">
              <a:extLst>
                <a:ext uri="{FF2B5EF4-FFF2-40B4-BE49-F238E27FC236}">
                  <a16:creationId xmlns:a16="http://schemas.microsoft.com/office/drawing/2014/main" id="{54977F27-C859-4662-8942-8C4496345E7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503575" y="6027150"/>
              <a:ext cx="224922" cy="224922"/>
            </a:xfrm>
            <a:prstGeom prst="rect">
              <a:avLst/>
            </a:prstGeom>
            <a:noFill/>
            <a:extLst>
              <a:ext uri="{909E8E84-426E-40DD-AFC4-6F175D3DCCD1}">
                <a14:hiddenFill xmlns:a14="http://schemas.microsoft.com/office/drawing/2010/main">
                  <a:solidFill>
                    <a:srgbClr val="FFFFFF"/>
                  </a:solidFill>
                </a14:hiddenFill>
              </a:ext>
            </a:extLst>
          </p:spPr>
        </p:pic>
        <p:pic>
          <p:nvPicPr>
            <p:cNvPr id="164" name="Graphic 163">
              <a:extLst>
                <a:ext uri="{FF2B5EF4-FFF2-40B4-BE49-F238E27FC236}">
                  <a16:creationId xmlns:a16="http://schemas.microsoft.com/office/drawing/2014/main" id="{360B816E-68B8-4777-A4FE-EEF71E6DA54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59814" y="3518871"/>
              <a:ext cx="655280" cy="655280"/>
            </a:xfrm>
            <a:prstGeom prst="rect">
              <a:avLst/>
            </a:prstGeom>
          </p:spPr>
        </p:pic>
        <p:sp>
          <p:nvSpPr>
            <p:cNvPr id="166" name="TextBox 165">
              <a:extLst>
                <a:ext uri="{FF2B5EF4-FFF2-40B4-BE49-F238E27FC236}">
                  <a16:creationId xmlns:a16="http://schemas.microsoft.com/office/drawing/2014/main" id="{D5EA4AF8-0A85-4049-8175-BB089F36090F}"/>
                </a:ext>
              </a:extLst>
            </p:cNvPr>
            <p:cNvSpPr txBox="1"/>
            <p:nvPr/>
          </p:nvSpPr>
          <p:spPr>
            <a:xfrm>
              <a:off x="5181410" y="2848803"/>
              <a:ext cx="1012088" cy="553998"/>
            </a:xfrm>
            <a:prstGeom prst="rect">
              <a:avLst/>
            </a:prstGeom>
            <a:noFill/>
          </p:spPr>
          <p:txBody>
            <a:bodyPr wrap="square" lIns="45720" tIns="45720" rIns="45720" bIns="45720" rtlCol="0">
              <a:spAutoFit/>
            </a:bodyPr>
            <a:lstStyle/>
            <a:p>
              <a:pPr algn="ctr">
                <a:spcBef>
                  <a:spcPct val="0"/>
                </a:spcBef>
                <a:spcAft>
                  <a:spcPts val="600"/>
                </a:spcAft>
              </a:pPr>
              <a:r>
                <a:rPr lang="en-US" sz="1000">
                  <a:ln w="3175">
                    <a:noFill/>
                  </a:ln>
                  <a:solidFill>
                    <a:sysClr val="windowText" lastClr="000000"/>
                  </a:solidFill>
                  <a:latin typeface="Segoe UI Semibold" panose="020B0702040204020203" pitchFamily="34" charset="0"/>
                  <a:cs typeface="Segoe UI Semibold" panose="020B0702040204020203" pitchFamily="34" charset="0"/>
                </a:rPr>
                <a:t>Azure Container Registry</a:t>
              </a:r>
            </a:p>
          </p:txBody>
        </p:sp>
        <p:cxnSp>
          <p:nvCxnSpPr>
            <p:cNvPr id="167" name="Straight Arrow Connector 166">
              <a:extLst>
                <a:ext uri="{FF2B5EF4-FFF2-40B4-BE49-F238E27FC236}">
                  <a16:creationId xmlns:a16="http://schemas.microsoft.com/office/drawing/2014/main" id="{2430A23E-CD9F-4C1F-87F9-7D80871EBCB9}"/>
                </a:ext>
              </a:extLst>
            </p:cNvPr>
            <p:cNvCxnSpPr>
              <a:cxnSpLocks/>
            </p:cNvCxnSpPr>
            <p:nvPr/>
          </p:nvCxnSpPr>
          <p:spPr>
            <a:xfrm>
              <a:off x="6109259" y="3845548"/>
              <a:ext cx="46896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261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7A63D57-0942-47CA-923A-C0E2622D46F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295715" y="0"/>
            <a:ext cx="4140759" cy="6994524"/>
          </a:xfrm>
          <a:custGeom>
            <a:avLst/>
            <a:gdLst>
              <a:gd name="connsiteX0" fmla="*/ 0 w 4140759"/>
              <a:gd name="connsiteY0" fmla="*/ 0 h 6994524"/>
              <a:gd name="connsiteX1" fmla="*/ 4140759 w 4140759"/>
              <a:gd name="connsiteY1" fmla="*/ 0 h 6994524"/>
              <a:gd name="connsiteX2" fmla="*/ 4140759 w 4140759"/>
              <a:gd name="connsiteY2" fmla="*/ 6994524 h 6994524"/>
              <a:gd name="connsiteX3" fmla="*/ 0 w 4140759"/>
              <a:gd name="connsiteY3" fmla="*/ 6994524 h 6994524"/>
            </a:gdLst>
            <a:ahLst/>
            <a:cxnLst>
              <a:cxn ang="0">
                <a:pos x="connsiteX0" y="connsiteY0"/>
              </a:cxn>
              <a:cxn ang="0">
                <a:pos x="connsiteX1" y="connsiteY1"/>
              </a:cxn>
              <a:cxn ang="0">
                <a:pos x="connsiteX2" y="connsiteY2"/>
              </a:cxn>
              <a:cxn ang="0">
                <a:pos x="connsiteX3" y="connsiteY3"/>
              </a:cxn>
            </a:cxnLst>
            <a:rect l="l" t="t" r="r" b="b"/>
            <a:pathLst>
              <a:path w="4140759" h="6994524">
                <a:moveTo>
                  <a:pt x="0" y="0"/>
                </a:moveTo>
                <a:lnTo>
                  <a:pt x="4140759" y="0"/>
                </a:lnTo>
                <a:lnTo>
                  <a:pt x="4140759" y="6994524"/>
                </a:lnTo>
                <a:lnTo>
                  <a:pt x="0" y="6994524"/>
                </a:lnTo>
                <a:close/>
              </a:path>
            </a:pathLst>
          </a:custGeom>
        </p:spPr>
      </p:pic>
      <p:pic>
        <p:nvPicPr>
          <p:cNvPr id="2050" name="Picture 2">
            <a:extLst>
              <a:ext uri="{FF2B5EF4-FFF2-40B4-BE49-F238E27FC236}">
                <a16:creationId xmlns:a16="http://schemas.microsoft.com/office/drawing/2014/main" id="{0C44FA53-857F-4DDB-8160-E23F8C86520F}"/>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712" y="233273"/>
            <a:ext cx="1410596" cy="33060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E37AD68-5DBC-4739-8BAF-AA4834F3E3B9}"/>
              </a:ext>
              <a:ext uri="{C183D7F6-B498-43B3-948B-1728B52AA6E4}">
                <adec:decorative xmlns:adec="http://schemas.microsoft.com/office/drawing/2017/decorative" val="1"/>
              </a:ext>
            </a:extLst>
          </p:cNvPr>
          <p:cNvSpPr/>
          <p:nvPr/>
        </p:nvSpPr>
        <p:spPr bwMode="auto">
          <a:xfrm>
            <a:off x="8295716" y="-1"/>
            <a:ext cx="4140759" cy="5105446"/>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632779"/>
            <a:ext cx="7911399" cy="820738"/>
          </a:xfrm>
        </p:spPr>
        <p:txBody>
          <a:bodyPr/>
          <a:lstStyle/>
          <a:p>
            <a:r>
              <a:rPr lang="en-US"/>
              <a:t>Cloud computing supports value-based care development for medical technology provider</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nvGraphicFramePr>
        <p:xfrm>
          <a:off x="465138" y="1713954"/>
          <a:ext cx="7048484" cy="493776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146304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Siemens </a:t>
                      </a:r>
                      <a:r>
                        <a:rPr lang="en-US" sz="1600" b="0" err="1">
                          <a:solidFill>
                            <a:srgbClr val="000000"/>
                          </a:solidFill>
                        </a:rPr>
                        <a:t>Healthineers</a:t>
                      </a:r>
                      <a:r>
                        <a:rPr lang="en-US" sz="1600" b="0">
                          <a:solidFill>
                            <a:srgbClr val="000000"/>
                          </a:solidFill>
                        </a:rPr>
                        <a:t> wanted to develop more of its solutions in the cloud—on-premises systems were proving complicated for data aggregation and analytics—but strict compliance requirements were making that transition tricky.</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92024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rgbClr val="000000"/>
                          </a:solidFill>
                        </a:rPr>
                        <a:t>The company selected Microsoft Azure for its cloud development platform thanks in large part to the number of regulatory certifications Azure has earned worldwide. With that decision, the company now deploys its distributed applications in Docker containers, orchestrates those containers using Kubernetes, and monitors and manages the environment with AKS.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AKS enables developers to quickly and easily work </a:t>
                      </a:r>
                      <a:br>
                        <a:rPr lang="en-US" sz="1600" b="0" dirty="0">
                          <a:solidFill>
                            <a:srgbClr val="000000"/>
                          </a:solidFill>
                        </a:rPr>
                      </a:br>
                      <a:r>
                        <a:rPr lang="en-US" sz="1600" b="0" dirty="0">
                          <a:solidFill>
                            <a:srgbClr val="000000"/>
                          </a:solidFill>
                        </a:rPr>
                        <a:t>with their applications with minimal operations and maintenance overhead, leading to shorter release cycles and helping the company achieve its desired continuous delivery approach.</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462443" y="757547"/>
            <a:ext cx="3777692" cy="125572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Using Azure Kubernetes Service puts us into a position to not only deploy our business logic in Docker containers, including the orchestration, but also … to easily manage the exposure and control and meter the access.”</a:t>
            </a:r>
          </a:p>
        </p:txBody>
      </p:sp>
      <p:sp>
        <p:nvSpPr>
          <p:cNvPr id="14" name="Rectangle 13">
            <a:extLst>
              <a:ext uri="{FF2B5EF4-FFF2-40B4-BE49-F238E27FC236}">
                <a16:creationId xmlns:a16="http://schemas.microsoft.com/office/drawing/2014/main" id="{C92B9A04-3745-4B40-9D8F-B40B62363DB4}"/>
              </a:ext>
            </a:extLst>
          </p:cNvPr>
          <p:cNvSpPr/>
          <p:nvPr/>
        </p:nvSpPr>
        <p:spPr>
          <a:xfrm>
            <a:off x="8462443" y="2080718"/>
            <a:ext cx="3859501" cy="738664"/>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Thomas </a:t>
            </a:r>
            <a:r>
              <a:rPr lang="en-US" sz="1400" i="1" err="1">
                <a:solidFill>
                  <a:schemeClr val="bg1"/>
                </a:solidFill>
              </a:rPr>
              <a:t>Gossler</a:t>
            </a:r>
            <a:r>
              <a:rPr lang="en-US" sz="1400" i="1">
                <a:solidFill>
                  <a:schemeClr val="bg1"/>
                </a:solidFill>
              </a:rPr>
              <a:t>, Lead Architect, Digital Ecosystem Platform</a:t>
            </a:r>
            <a:br>
              <a:rPr lang="en-US" sz="1400" i="1">
                <a:solidFill>
                  <a:schemeClr val="bg1"/>
                </a:solidFill>
              </a:rPr>
            </a:br>
            <a:r>
              <a:rPr lang="en-US" sz="1400" i="1">
                <a:solidFill>
                  <a:schemeClr val="bg1"/>
                </a:solidFill>
              </a:rPr>
              <a:t>Siemens </a:t>
            </a:r>
            <a:r>
              <a:rPr lang="en-US" sz="1400" i="1" err="1">
                <a:solidFill>
                  <a:schemeClr val="bg1"/>
                </a:solidFill>
              </a:rPr>
              <a:t>Healthineers</a:t>
            </a:r>
            <a:endParaRPr lang="en-US" sz="1400" i="1">
              <a:solidFill>
                <a:schemeClr val="bg1"/>
              </a:solidFill>
            </a:endParaRPr>
          </a:p>
        </p:txBody>
      </p:sp>
      <p:sp>
        <p:nvSpPr>
          <p:cNvPr id="21" name="Rectangle 20">
            <a:extLst>
              <a:ext uri="{FF2B5EF4-FFF2-40B4-BE49-F238E27FC236}">
                <a16:creationId xmlns:a16="http://schemas.microsoft.com/office/drawing/2014/main" id="{FAA759A6-B6A2-4D03-A54C-DF035CCD9A69}"/>
              </a:ext>
              <a:ext uri="{C183D7F6-B498-43B3-948B-1728B52AA6E4}">
                <adec:decorative xmlns:adec="http://schemas.microsoft.com/office/drawing/2017/decorative" val="1"/>
              </a:ext>
            </a:extLst>
          </p:cNvPr>
          <p:cNvSpPr/>
          <p:nvPr/>
        </p:nvSpPr>
        <p:spPr bwMode="auto">
          <a:xfrm rot="10800000">
            <a:off x="8295716" y="6330397"/>
            <a:ext cx="4140759" cy="664127"/>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globe_2" title="Icon of a sphere made of lines">
            <a:hlinkClick r:id="rId5"/>
            <a:extLst>
              <a:ext uri="{FF2B5EF4-FFF2-40B4-BE49-F238E27FC236}">
                <a16:creationId xmlns:a16="http://schemas.microsoft.com/office/drawing/2014/main" id="{2F560DD6-7D3E-4C75-99C1-3ED357125902}"/>
              </a:ext>
            </a:extLst>
          </p:cNvPr>
          <p:cNvSpPr>
            <a:spLocks noChangeAspect="1" noEditPoints="1"/>
          </p:cNvSpPr>
          <p:nvPr/>
        </p:nvSpPr>
        <p:spPr bwMode="auto">
          <a:xfrm>
            <a:off x="8478610" y="6512501"/>
            <a:ext cx="279781" cy="27978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Rectangle 21">
            <a:extLst>
              <a:ext uri="{FF2B5EF4-FFF2-40B4-BE49-F238E27FC236}">
                <a16:creationId xmlns:a16="http://schemas.microsoft.com/office/drawing/2014/main" id="{149EC0ED-6106-4519-8464-D57059136357}"/>
              </a:ext>
            </a:extLst>
          </p:cNvPr>
          <p:cNvSpPr/>
          <p:nvPr/>
        </p:nvSpPr>
        <p:spPr>
          <a:xfrm>
            <a:off x="8838725" y="6516602"/>
            <a:ext cx="2176731" cy="313904"/>
          </a:xfrm>
          <a:prstGeom prst="rect">
            <a:avLst/>
          </a:prstGeom>
        </p:spPr>
        <p:txBody>
          <a:bodyPr wrap="square">
            <a:spAutoFit/>
          </a:bodyPr>
          <a:lstStyle/>
          <a:p>
            <a:r>
              <a:rPr lang="en-US" sz="1400">
                <a:solidFill>
                  <a:schemeClr val="bg1"/>
                </a:solidFill>
              </a:rPr>
              <a:t>Click icon to learn more</a:t>
            </a:r>
          </a:p>
        </p:txBody>
      </p:sp>
      <p:sp>
        <p:nvSpPr>
          <p:cNvPr id="15" name="TextBox 14">
            <a:extLst>
              <a:ext uri="{FF2B5EF4-FFF2-40B4-BE49-F238E27FC236}">
                <a16:creationId xmlns:a16="http://schemas.microsoft.com/office/drawing/2014/main" id="{17D5C344-11EB-4F6A-B0EF-BBE78C155968}"/>
              </a:ext>
              <a:ext uri="{C183D7F6-B498-43B3-948B-1728B52AA6E4}">
                <adec:decorative xmlns:adec="http://schemas.microsoft.com/office/drawing/2017/decorative" val="1"/>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Tree>
    <p:extLst>
      <p:ext uri="{BB962C8B-B14F-4D97-AF65-F5344CB8AC3E}">
        <p14:creationId xmlns:p14="http://schemas.microsoft.com/office/powerpoint/2010/main" val="2149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5B2B8B6-C2EC-46FA-A13B-069AF6CE3D0C}"/>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4199" y="254300"/>
            <a:ext cx="1917492" cy="362055"/>
          </a:xfrm>
          <a:prstGeom prst="rect">
            <a:avLst/>
          </a:prstGeom>
        </p:spPr>
      </p:pic>
      <p:sp>
        <p:nvSpPr>
          <p:cNvPr id="4" name="Title 3"/>
          <p:cNvSpPr>
            <a:spLocks noGrp="1"/>
          </p:cNvSpPr>
          <p:nvPr>
            <p:ph type="title"/>
          </p:nvPr>
        </p:nvSpPr>
        <p:spPr>
          <a:xfrm>
            <a:off x="465138" y="632779"/>
            <a:ext cx="7911399" cy="820738"/>
          </a:xfrm>
        </p:spPr>
        <p:txBody>
          <a:bodyPr/>
          <a:lstStyle/>
          <a:p>
            <a:r>
              <a:rPr lang="en-US"/>
              <a:t>Ambit Energy uses cloud to electrify pace of innovation and expansion </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nvGraphicFramePr>
        <p:xfrm>
          <a:off x="465138" y="1713954"/>
          <a:ext cx="7048484" cy="374904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96012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To meet aggressive growth goals, Ambit Energy needed to automate infrastructure provisioning to match their pace of new software creation.</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23444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To stand up infrastructure quickly, Ambit used Microsoft Azure services such as Azure Container Service, together with infrastructure as code and open source technologies, to completely automate infrastructure provisioning.</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By implementing Azure, Ambit can move dramatically faster to enhance its services and enter new markets. Infrastructure redundancy is flexible and worry-free. And costs are 22 percent lower, which helps Ambit compete in the crowded electricity market. </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pic>
        <p:nvPicPr>
          <p:cNvPr id="10" name="Picture Placeholder 5">
            <a:extLst>
              <a:ext uri="{FF2B5EF4-FFF2-40B4-BE49-F238E27FC236}">
                <a16:creationId xmlns:a16="http://schemas.microsoft.com/office/drawing/2014/main" id="{7AA9809F-005A-4D6F-9177-39C95EA2EE20}"/>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95716" y="-1"/>
            <a:ext cx="4140759" cy="6994525"/>
          </a:xfrm>
          <a:prstGeom prst="rect">
            <a:avLst/>
          </a:prstGeom>
        </p:spPr>
      </p:pic>
      <p:sp>
        <p:nvSpPr>
          <p:cNvPr id="11" name="Rectangle 10">
            <a:extLst>
              <a:ext uri="{FF2B5EF4-FFF2-40B4-BE49-F238E27FC236}">
                <a16:creationId xmlns:a16="http://schemas.microsoft.com/office/drawing/2014/main" id="{5E37AD68-5DBC-4739-8BAF-AA4834F3E3B9}"/>
              </a:ext>
              <a:ext uri="{C183D7F6-B498-43B3-948B-1728B52AA6E4}">
                <adec:decorative xmlns:adec="http://schemas.microsoft.com/office/drawing/2017/decorative" val="1"/>
              </a:ext>
            </a:extLst>
          </p:cNvPr>
          <p:cNvSpPr/>
          <p:nvPr/>
        </p:nvSpPr>
        <p:spPr bwMode="auto">
          <a:xfrm>
            <a:off x="8295716" y="-1"/>
            <a:ext cx="4140759" cy="5105446"/>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462443" y="757547"/>
            <a:ext cx="3777692" cy="1082967"/>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dirty="0">
                <a:solidFill>
                  <a:schemeClr val="bg1"/>
                </a:solidFill>
                <a:latin typeface="+mn-lt"/>
              </a:rPr>
              <a:t>Azure support for Docker, Kubernetes, Puppet, Terraform, Cassandra, and other open source tools has become very important to us and has really accelerated our move into Azure.”</a:t>
            </a:r>
          </a:p>
        </p:txBody>
      </p:sp>
      <p:sp>
        <p:nvSpPr>
          <p:cNvPr id="14" name="Rectangle 13">
            <a:extLst>
              <a:ext uri="{FF2B5EF4-FFF2-40B4-BE49-F238E27FC236}">
                <a16:creationId xmlns:a16="http://schemas.microsoft.com/office/drawing/2014/main" id="{C92B9A04-3745-4B40-9D8F-B40B62363DB4}"/>
              </a:ext>
            </a:extLst>
          </p:cNvPr>
          <p:cNvSpPr/>
          <p:nvPr/>
        </p:nvSpPr>
        <p:spPr>
          <a:xfrm>
            <a:off x="8462443" y="1889227"/>
            <a:ext cx="3859501" cy="523220"/>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Robert </a:t>
            </a:r>
            <a:r>
              <a:rPr lang="en-US" sz="1400" i="1" err="1">
                <a:solidFill>
                  <a:schemeClr val="bg1"/>
                </a:solidFill>
              </a:rPr>
              <a:t>Rudduck</a:t>
            </a:r>
            <a:r>
              <a:rPr lang="en-US" sz="1400" i="1">
                <a:solidFill>
                  <a:schemeClr val="bg1"/>
                </a:solidFill>
              </a:rPr>
              <a:t>, Director of Architecture and DevOps, Ambit Energy</a:t>
            </a:r>
          </a:p>
        </p:txBody>
      </p:sp>
      <p:sp>
        <p:nvSpPr>
          <p:cNvPr id="21" name="Rectangle 20">
            <a:extLst>
              <a:ext uri="{FF2B5EF4-FFF2-40B4-BE49-F238E27FC236}">
                <a16:creationId xmlns:a16="http://schemas.microsoft.com/office/drawing/2014/main" id="{FAA759A6-B6A2-4D03-A54C-DF035CCD9A69}"/>
              </a:ext>
              <a:ext uri="{C183D7F6-B498-43B3-948B-1728B52AA6E4}">
                <adec:decorative xmlns:adec="http://schemas.microsoft.com/office/drawing/2017/decorative" val="1"/>
              </a:ext>
            </a:extLst>
          </p:cNvPr>
          <p:cNvSpPr/>
          <p:nvPr/>
        </p:nvSpPr>
        <p:spPr bwMode="auto">
          <a:xfrm rot="10800000">
            <a:off x="8295716" y="6330397"/>
            <a:ext cx="4140759" cy="664127"/>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17D5C344-11EB-4F6A-B0EF-BBE78C155968}"/>
              </a:ext>
              <a:ext uri="{C183D7F6-B498-43B3-948B-1728B52AA6E4}">
                <adec:decorative xmlns:adec="http://schemas.microsoft.com/office/drawing/2017/decorative" val="1"/>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Tree>
    <p:extLst>
      <p:ext uri="{BB962C8B-B14F-4D97-AF65-F5344CB8AC3E}">
        <p14:creationId xmlns:p14="http://schemas.microsoft.com/office/powerpoint/2010/main" val="204705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9" y="632779"/>
            <a:ext cx="7109142" cy="820738"/>
          </a:xfrm>
        </p:spPr>
        <p:txBody>
          <a:bodyPr/>
          <a:lstStyle/>
          <a:p>
            <a:r>
              <a:rPr lang="en-US"/>
              <a:t>Altair Engineering uses cloud to democratize HPC access </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nvGraphicFramePr>
        <p:xfrm>
          <a:off x="465138" y="1713954"/>
          <a:ext cx="7048484" cy="374904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123444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Altair needed a specialized HPC architecture containing high-performance graphics processing units to deliver their latest topology optimization and analysis application to customers.</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96012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Altair used Kubernetes in Azure Container Service to handle back-end functions and increase the density of services running across compute nodes.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With Azure, Altair provides customers with a scalable, cost-effective back-end HPC infrastructure, eliminating the need for expensive engineering workstations.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pic>
        <p:nvPicPr>
          <p:cNvPr id="15" name="Picture Placeholder 11">
            <a:extLst>
              <a:ext uri="{FF2B5EF4-FFF2-40B4-BE49-F238E27FC236}">
                <a16:creationId xmlns:a16="http://schemas.microsoft.com/office/drawing/2014/main" id="{FA5E16E9-9501-47F4-852E-D267D6A933DA}"/>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295714" y="-1"/>
            <a:ext cx="4140761" cy="6994525"/>
          </a:xfrm>
          <a:prstGeom prst="rect">
            <a:avLst/>
          </a:prstGeom>
        </p:spPr>
      </p:pic>
      <p:sp>
        <p:nvSpPr>
          <p:cNvPr id="16" name="Rectangle 15">
            <a:extLst>
              <a:ext uri="{FF2B5EF4-FFF2-40B4-BE49-F238E27FC236}">
                <a16:creationId xmlns:a16="http://schemas.microsoft.com/office/drawing/2014/main" id="{5A49C7FB-1FD9-4B73-B6C0-E18A9AD22112}"/>
              </a:ext>
              <a:ext uri="{C183D7F6-B498-43B3-948B-1728B52AA6E4}">
                <adec:decorative xmlns:adec="http://schemas.microsoft.com/office/drawing/2017/decorative" val="1"/>
              </a:ext>
            </a:extLst>
          </p:cNvPr>
          <p:cNvSpPr/>
          <p:nvPr/>
        </p:nvSpPr>
        <p:spPr bwMode="auto">
          <a:xfrm>
            <a:off x="8295715" y="-1"/>
            <a:ext cx="4140759" cy="5083640"/>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2047">
            <a:extLst>
              <a:ext uri="{FF2B5EF4-FFF2-40B4-BE49-F238E27FC236}">
                <a16:creationId xmlns:a16="http://schemas.microsoft.com/office/drawing/2014/main" id="{D9E1ABB9-9B34-40FA-93F7-692D23F9F485}"/>
              </a:ext>
            </a:extLst>
          </p:cNvPr>
          <p:cNvSpPr txBox="1">
            <a:spLocks/>
          </p:cNvSpPr>
          <p:nvPr/>
        </p:nvSpPr>
        <p:spPr>
          <a:xfrm>
            <a:off x="8462442" y="757547"/>
            <a:ext cx="3777692" cy="88520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Customers are limited as to what they can do on workstations, but with Azure we can give them a scalable, cost-effective back-end HPC infrastructure.”</a:t>
            </a:r>
          </a:p>
        </p:txBody>
      </p:sp>
      <p:sp>
        <p:nvSpPr>
          <p:cNvPr id="18" name="Rectangle 17">
            <a:extLst>
              <a:ext uri="{FF2B5EF4-FFF2-40B4-BE49-F238E27FC236}">
                <a16:creationId xmlns:a16="http://schemas.microsoft.com/office/drawing/2014/main" id="{71AD8F61-99D8-4CEC-98F5-760C48893E50}"/>
              </a:ext>
            </a:extLst>
          </p:cNvPr>
          <p:cNvSpPr/>
          <p:nvPr/>
        </p:nvSpPr>
        <p:spPr>
          <a:xfrm>
            <a:off x="8462442" y="1698891"/>
            <a:ext cx="3859501" cy="738664"/>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Sam Mahalingam, Chief Technical Officer Cloud Computing and High-Performance Computing Strategy, Altair Engineering</a:t>
            </a:r>
          </a:p>
        </p:txBody>
      </p:sp>
      <p:sp>
        <p:nvSpPr>
          <p:cNvPr id="25" name="Rectangle 24">
            <a:extLst>
              <a:ext uri="{FF2B5EF4-FFF2-40B4-BE49-F238E27FC236}">
                <a16:creationId xmlns:a16="http://schemas.microsoft.com/office/drawing/2014/main" id="{63B3A448-FBCD-41E0-9452-5A1317177539}"/>
              </a:ext>
              <a:ext uri="{C183D7F6-B498-43B3-948B-1728B52AA6E4}">
                <adec:decorative xmlns:adec="http://schemas.microsoft.com/office/drawing/2017/decorative" val="1"/>
              </a:ext>
            </a:extLst>
          </p:cNvPr>
          <p:cNvSpPr/>
          <p:nvPr/>
        </p:nvSpPr>
        <p:spPr bwMode="auto">
          <a:xfrm rot="10800000">
            <a:off x="8295715" y="5832250"/>
            <a:ext cx="4140759" cy="116227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globe_2" title="Icon of a sphere made of lines">
            <a:hlinkClick r:id="rId4"/>
            <a:extLst>
              <a:ext uri="{FF2B5EF4-FFF2-40B4-BE49-F238E27FC236}">
                <a16:creationId xmlns:a16="http://schemas.microsoft.com/office/drawing/2014/main" id="{5F15B7F4-6D56-4385-88DB-B02B19E86999}"/>
              </a:ext>
            </a:extLst>
          </p:cNvPr>
          <p:cNvSpPr>
            <a:spLocks noChangeAspect="1" noEditPoints="1"/>
          </p:cNvSpPr>
          <p:nvPr/>
        </p:nvSpPr>
        <p:spPr bwMode="auto">
          <a:xfrm>
            <a:off x="8478609" y="6512501"/>
            <a:ext cx="279781" cy="27978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Rectangle 25">
            <a:extLst>
              <a:ext uri="{FF2B5EF4-FFF2-40B4-BE49-F238E27FC236}">
                <a16:creationId xmlns:a16="http://schemas.microsoft.com/office/drawing/2014/main" id="{A5FEBFD9-07B5-4849-9864-C212D93B0DFC}"/>
              </a:ext>
            </a:extLst>
          </p:cNvPr>
          <p:cNvSpPr/>
          <p:nvPr/>
        </p:nvSpPr>
        <p:spPr>
          <a:xfrm>
            <a:off x="8838724" y="6516602"/>
            <a:ext cx="2176731" cy="313904"/>
          </a:xfrm>
          <a:prstGeom prst="rect">
            <a:avLst/>
          </a:prstGeom>
        </p:spPr>
        <p:txBody>
          <a:bodyPr wrap="square">
            <a:spAutoFit/>
          </a:bodyPr>
          <a:lstStyle/>
          <a:p>
            <a:r>
              <a:rPr lang="en-US" sz="1400">
                <a:solidFill>
                  <a:schemeClr val="bg1"/>
                </a:solidFill>
              </a:rPr>
              <a:t>Click icon to learn more</a:t>
            </a:r>
          </a:p>
        </p:txBody>
      </p:sp>
      <p:pic>
        <p:nvPicPr>
          <p:cNvPr id="28" name="Picture 27">
            <a:extLst>
              <a:ext uri="{FF2B5EF4-FFF2-40B4-BE49-F238E27FC236}">
                <a16:creationId xmlns:a16="http://schemas.microsoft.com/office/drawing/2014/main" id="{5CA8260F-9E67-4601-B4BC-2D4318486C74}"/>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3014" y="278400"/>
            <a:ext cx="1077876" cy="266660"/>
          </a:xfrm>
          <a:prstGeom prst="rect">
            <a:avLst/>
          </a:prstGeom>
        </p:spPr>
      </p:pic>
      <p:sp>
        <p:nvSpPr>
          <p:cNvPr id="14" name="TextBox 13">
            <a:extLst>
              <a:ext uri="{FF2B5EF4-FFF2-40B4-BE49-F238E27FC236}">
                <a16:creationId xmlns:a16="http://schemas.microsoft.com/office/drawing/2014/main" id="{3B13179C-F582-47BA-9182-701B022B0DE5}"/>
              </a:ext>
              <a:ext uri="{C183D7F6-B498-43B3-948B-1728B52AA6E4}">
                <adec:decorative xmlns:adec="http://schemas.microsoft.com/office/drawing/2017/decorative" val="1"/>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Tree>
    <p:extLst>
      <p:ext uri="{BB962C8B-B14F-4D97-AF65-F5344CB8AC3E}">
        <p14:creationId xmlns:p14="http://schemas.microsoft.com/office/powerpoint/2010/main" val="930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7955847" cy="793615"/>
          </a:xfrm>
        </p:spPr>
        <p:txBody>
          <a:bodyPr/>
          <a:lstStyle/>
          <a:p>
            <a:r>
              <a:rPr lang="en-US" sz="2600"/>
              <a:t>Varian uses cloud and container software technology to streamline IT and focus on innovation</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nvGraphicFramePr>
        <p:xfrm>
          <a:off x="465138" y="1713954"/>
          <a:ext cx="7048484" cy="356616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77724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Varian needed to provide broader cancer care and enable faster innovation for the benefit of cancer patients.</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23444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Varian chose Microsoft Azure as its cloud platform and Azure Kubernetes Service to scale application deployments to thousands of customers, utilizing containers to modernize existing apps and create new ones.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With AKS, Varian’s developers can deliver features to customers quickly and get their feedback without the overhead of provisioning a group of virtual machines.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pic>
        <p:nvPicPr>
          <p:cNvPr id="14" name="Picture Placeholder 17">
            <a:extLst>
              <a:ext uri="{FF2B5EF4-FFF2-40B4-BE49-F238E27FC236}">
                <a16:creationId xmlns:a16="http://schemas.microsoft.com/office/drawing/2014/main" id="{51E1AEBD-6732-48C4-B988-F439B6EB9F41}"/>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295714" y="-1"/>
            <a:ext cx="4140761" cy="6994524"/>
          </a:xfrm>
          <a:prstGeom prst="rect">
            <a:avLst/>
          </a:prstGeom>
        </p:spPr>
      </p:pic>
      <p:sp>
        <p:nvSpPr>
          <p:cNvPr id="20" name="Rectangle 19">
            <a:extLst>
              <a:ext uri="{FF2B5EF4-FFF2-40B4-BE49-F238E27FC236}">
                <a16:creationId xmlns:a16="http://schemas.microsoft.com/office/drawing/2014/main" id="{D68ADF05-29A2-4A85-B0CF-99E15E016A67}"/>
              </a:ext>
              <a:ext uri="{C183D7F6-B498-43B3-948B-1728B52AA6E4}">
                <adec:decorative xmlns:adec="http://schemas.microsoft.com/office/drawing/2017/decorative" val="1"/>
              </a:ext>
            </a:extLst>
          </p:cNvPr>
          <p:cNvSpPr/>
          <p:nvPr/>
        </p:nvSpPr>
        <p:spPr bwMode="auto">
          <a:xfrm>
            <a:off x="8295715" y="-1"/>
            <a:ext cx="4140759" cy="5083640"/>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 Placeholder 2047">
            <a:extLst>
              <a:ext uri="{FF2B5EF4-FFF2-40B4-BE49-F238E27FC236}">
                <a16:creationId xmlns:a16="http://schemas.microsoft.com/office/drawing/2014/main" id="{06D88386-90B7-42DE-A127-D1F5CDFF7B49}"/>
              </a:ext>
            </a:extLst>
          </p:cNvPr>
          <p:cNvSpPr txBox="1">
            <a:spLocks/>
          </p:cNvSpPr>
          <p:nvPr/>
        </p:nvSpPr>
        <p:spPr>
          <a:xfrm>
            <a:off x="8462442" y="757547"/>
            <a:ext cx="3777692" cy="88520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588"/>
              </a:spcAft>
              <a:buClrTx/>
              <a:buSzPct val="90000"/>
              <a:buFont typeface="Arial"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With AKS, developers get a safe place to innovate and to experiment with new technologies and ideas…It’s the best of open service combined with the best of Azure.”</a:t>
            </a:r>
          </a:p>
        </p:txBody>
      </p:sp>
      <p:sp>
        <p:nvSpPr>
          <p:cNvPr id="22" name="Rectangle 21">
            <a:extLst>
              <a:ext uri="{FF2B5EF4-FFF2-40B4-BE49-F238E27FC236}">
                <a16:creationId xmlns:a16="http://schemas.microsoft.com/office/drawing/2014/main" id="{E8C81E7A-7095-4846-8FE3-58E609F86A9A}"/>
              </a:ext>
            </a:extLst>
          </p:cNvPr>
          <p:cNvSpPr/>
          <p:nvPr/>
        </p:nvSpPr>
        <p:spPr>
          <a:xfrm>
            <a:off x="8462441" y="1698891"/>
            <a:ext cx="3974032" cy="533636"/>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1" u="none" strike="noStrike" kern="1200" cap="none" spc="0" normalizeH="0" baseline="0" noProof="0" err="1">
                <a:ln>
                  <a:noFill/>
                </a:ln>
                <a:solidFill>
                  <a:srgbClr val="FFFFFF"/>
                </a:solidFill>
                <a:effectLst/>
                <a:uLnTx/>
                <a:uFillTx/>
                <a:latin typeface="Segoe UI"/>
                <a:ea typeface="+mn-ea"/>
                <a:cs typeface="+mn-cs"/>
              </a:rPr>
              <a:t>Shivakumar</a:t>
            </a:r>
            <a:r>
              <a:rPr kumimoji="0" lang="en-US" sz="1400" b="0" i="1" u="none" strike="noStrike" kern="1200" cap="none" spc="0" normalizeH="0" baseline="0" noProof="0">
                <a:ln>
                  <a:noFill/>
                </a:ln>
                <a:solidFill>
                  <a:srgbClr val="FFFFFF"/>
                </a:solidFill>
                <a:effectLst/>
                <a:uLnTx/>
                <a:uFillTx/>
                <a:latin typeface="Segoe UI"/>
                <a:ea typeface="+mn-ea"/>
                <a:cs typeface="+mn-cs"/>
              </a:rPr>
              <a:t> Gopalakrishnan </a:t>
            </a:r>
            <a:br>
              <a:rPr kumimoji="0" lang="en-US" sz="1400" b="0" i="1" u="none" strike="noStrike" kern="1200" cap="none" spc="0" normalizeH="0" baseline="0" noProof="0">
                <a:ln>
                  <a:noFill/>
                </a:ln>
                <a:solidFill>
                  <a:srgbClr val="FFFFFF"/>
                </a:solidFill>
                <a:effectLst/>
                <a:uLnTx/>
                <a:uFillTx/>
                <a:latin typeface="Segoe UI"/>
                <a:ea typeface="+mn-ea"/>
                <a:cs typeface="+mn-cs"/>
              </a:rPr>
            </a:br>
            <a:r>
              <a:rPr kumimoji="0" lang="en-US" sz="1400" b="0" i="1" u="none" strike="noStrike" kern="1200" cap="none" spc="0" normalizeH="0" baseline="0" noProof="0">
                <a:ln>
                  <a:noFill/>
                </a:ln>
                <a:solidFill>
                  <a:srgbClr val="FFFFFF"/>
                </a:solidFill>
                <a:effectLst/>
                <a:uLnTx/>
                <a:uFillTx/>
                <a:latin typeface="Segoe UI"/>
                <a:ea typeface="+mn-ea"/>
                <a:cs typeface="+mn-cs"/>
              </a:rPr>
              <a:t>Senior Manager, Varian Medical Systems</a:t>
            </a:r>
          </a:p>
        </p:txBody>
      </p:sp>
      <p:sp>
        <p:nvSpPr>
          <p:cNvPr id="24" name="Rectangle 23">
            <a:extLst>
              <a:ext uri="{FF2B5EF4-FFF2-40B4-BE49-F238E27FC236}">
                <a16:creationId xmlns:a16="http://schemas.microsoft.com/office/drawing/2014/main" id="{ACFDA5D8-25CA-4427-86AA-263FD786FD5B}"/>
              </a:ext>
              <a:ext uri="{C183D7F6-B498-43B3-948B-1728B52AA6E4}">
                <adec:decorative xmlns:adec="http://schemas.microsoft.com/office/drawing/2017/decorative" val="1"/>
              </a:ext>
            </a:extLst>
          </p:cNvPr>
          <p:cNvSpPr/>
          <p:nvPr/>
        </p:nvSpPr>
        <p:spPr bwMode="auto">
          <a:xfrm rot="10800000">
            <a:off x="8295715" y="6330397"/>
            <a:ext cx="4140759" cy="664127"/>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globe_2" title="Icon of a sphere made of lines">
            <a:hlinkClick r:id="rId4"/>
            <a:extLst>
              <a:ext uri="{FF2B5EF4-FFF2-40B4-BE49-F238E27FC236}">
                <a16:creationId xmlns:a16="http://schemas.microsoft.com/office/drawing/2014/main" id="{FA1E53B7-570E-4092-9587-B9C5EDBEF42F}"/>
              </a:ext>
            </a:extLst>
          </p:cNvPr>
          <p:cNvSpPr>
            <a:spLocks noChangeAspect="1" noEditPoints="1"/>
          </p:cNvSpPr>
          <p:nvPr/>
        </p:nvSpPr>
        <p:spPr bwMode="auto">
          <a:xfrm>
            <a:off x="8478609" y="6512501"/>
            <a:ext cx="279781" cy="27978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B4F9953F-817E-49CD-9CC0-AA1F39EF0F73}"/>
              </a:ext>
            </a:extLst>
          </p:cNvPr>
          <p:cNvSpPr/>
          <p:nvPr/>
        </p:nvSpPr>
        <p:spPr>
          <a:xfrm>
            <a:off x="8838724" y="6516602"/>
            <a:ext cx="2176731" cy="3139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Click icon to learn more</a:t>
            </a:r>
          </a:p>
        </p:txBody>
      </p:sp>
      <p:pic>
        <p:nvPicPr>
          <p:cNvPr id="31" name="Picture 30">
            <a:extLst>
              <a:ext uri="{FF2B5EF4-FFF2-40B4-BE49-F238E27FC236}">
                <a16:creationId xmlns:a16="http://schemas.microsoft.com/office/drawing/2014/main" id="{7DB506BA-D296-4241-B13E-D7B45AC9D4B4}"/>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6684" y="337929"/>
            <a:ext cx="1008526" cy="203082"/>
          </a:xfrm>
          <a:prstGeom prst="rect">
            <a:avLst/>
          </a:prstGeom>
        </p:spPr>
      </p:pic>
      <p:sp>
        <p:nvSpPr>
          <p:cNvPr id="15" name="TextBox 14">
            <a:extLst>
              <a:ext uri="{FF2B5EF4-FFF2-40B4-BE49-F238E27FC236}">
                <a16:creationId xmlns:a16="http://schemas.microsoft.com/office/drawing/2014/main" id="{F97188AF-84FE-48F5-AF08-8C565EB95AD6}"/>
              </a:ext>
              <a:ext uri="{C183D7F6-B498-43B3-948B-1728B52AA6E4}">
                <adec:decorative xmlns:adec="http://schemas.microsoft.com/office/drawing/2017/decorative" val="1"/>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Tree>
    <p:extLst>
      <p:ext uri="{BB962C8B-B14F-4D97-AF65-F5344CB8AC3E}">
        <p14:creationId xmlns:p14="http://schemas.microsoft.com/office/powerpoint/2010/main" val="14830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B750999-96B2-40C9-B7EC-5E0FB4013C38}"/>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791" y="284947"/>
            <a:ext cx="934140" cy="287540"/>
          </a:xfrm>
          <a:prstGeom prst="rect">
            <a:avLst/>
          </a:prstGeom>
        </p:spPr>
      </p:pic>
      <p:sp>
        <p:nvSpPr>
          <p:cNvPr id="4" name="Title 3"/>
          <p:cNvSpPr>
            <a:spLocks noGrp="1"/>
          </p:cNvSpPr>
          <p:nvPr>
            <p:ph type="title"/>
          </p:nvPr>
        </p:nvSpPr>
        <p:spPr>
          <a:xfrm>
            <a:off x="465139" y="632779"/>
            <a:ext cx="7109142" cy="820738"/>
          </a:xfrm>
        </p:spPr>
        <p:txBody>
          <a:bodyPr/>
          <a:lstStyle/>
          <a:p>
            <a:r>
              <a:rPr lang="en-US" err="1"/>
              <a:t>Falkonry</a:t>
            </a:r>
            <a:r>
              <a:rPr lang="en-US"/>
              <a:t> uses cloud and machine learning to create a “data scientist in a box” </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nvGraphicFramePr>
        <p:xfrm>
          <a:off x="465138" y="1713954"/>
          <a:ext cx="7048484" cy="347472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96012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Falkonry</a:t>
                      </a:r>
                      <a:r>
                        <a:rPr lang="en-US" sz="1600" b="0">
                          <a:solidFill>
                            <a:srgbClr val="000000"/>
                          </a:solidFill>
                        </a:rPr>
                        <a:t> needed a solution to scale the deployment of its machine learning application to reach customers in the oil and gas industries.</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96012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Falkonry</a:t>
                      </a:r>
                      <a:r>
                        <a:rPr lang="en-US" sz="1600" b="0">
                          <a:solidFill>
                            <a:srgbClr val="000000"/>
                          </a:solidFill>
                        </a:rPr>
                        <a:t> used Azure Kubernetes Service to automate the deployment of Kubernetes clusters to deliver their application globally.</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With Azure Kubernetes Service, </a:t>
                      </a:r>
                      <a:r>
                        <a:rPr lang="en-US" sz="1600" b="0" dirty="0" err="1">
                          <a:solidFill>
                            <a:srgbClr val="000000"/>
                          </a:solidFill>
                        </a:rPr>
                        <a:t>Falkonry</a:t>
                      </a:r>
                      <a:r>
                        <a:rPr lang="en-US" sz="1600" b="0" dirty="0">
                          <a:solidFill>
                            <a:srgbClr val="000000"/>
                          </a:solidFill>
                        </a:rPr>
                        <a:t> is able to deploy their solutions in days, compared to months it takes for companies using a more traditional platform approach.</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pic>
        <p:nvPicPr>
          <p:cNvPr id="20" name="Picture Placeholder 6">
            <a:extLst>
              <a:ext uri="{FF2B5EF4-FFF2-40B4-BE49-F238E27FC236}">
                <a16:creationId xmlns:a16="http://schemas.microsoft.com/office/drawing/2014/main" id="{D5FC872D-58B0-4B2B-90CF-1CE21CE673D5}"/>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95716" y="-3"/>
            <a:ext cx="4140759" cy="6994526"/>
          </a:xfrm>
          <a:prstGeom prst="rect">
            <a:avLst/>
          </a:prstGeom>
        </p:spPr>
      </p:pic>
      <p:sp>
        <p:nvSpPr>
          <p:cNvPr id="21" name="Rectangle 20">
            <a:extLst>
              <a:ext uri="{FF2B5EF4-FFF2-40B4-BE49-F238E27FC236}">
                <a16:creationId xmlns:a16="http://schemas.microsoft.com/office/drawing/2014/main" id="{5DEC0CF7-5642-4742-97E6-06BD6DECAB27}"/>
              </a:ext>
              <a:ext uri="{C183D7F6-B498-43B3-948B-1728B52AA6E4}">
                <adec:decorative xmlns:adec="http://schemas.microsoft.com/office/drawing/2017/decorative" val="1"/>
              </a:ext>
            </a:extLst>
          </p:cNvPr>
          <p:cNvSpPr/>
          <p:nvPr/>
        </p:nvSpPr>
        <p:spPr bwMode="auto">
          <a:xfrm>
            <a:off x="8295716" y="-1"/>
            <a:ext cx="4140759" cy="5105446"/>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 Placeholder 2047">
            <a:extLst>
              <a:ext uri="{FF2B5EF4-FFF2-40B4-BE49-F238E27FC236}">
                <a16:creationId xmlns:a16="http://schemas.microsoft.com/office/drawing/2014/main" id="{06719284-08F9-4E2B-B05F-BC75A737FD4F}"/>
              </a:ext>
            </a:extLst>
          </p:cNvPr>
          <p:cNvSpPr txBox="1">
            <a:spLocks/>
          </p:cNvSpPr>
          <p:nvPr/>
        </p:nvSpPr>
        <p:spPr>
          <a:xfrm>
            <a:off x="8462443" y="757548"/>
            <a:ext cx="3777692" cy="1082967"/>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588"/>
              </a:spcAft>
              <a:buClrTx/>
              <a:buSzPct val="90000"/>
              <a:buFont typeface="Arial"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We’re very happy with the speed of deployment we can offer our customers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with Azure. If we had to fly people out to configure and set up hardware and software, we would lose several weeks in the process.”</a:t>
            </a:r>
          </a:p>
        </p:txBody>
      </p:sp>
      <p:sp>
        <p:nvSpPr>
          <p:cNvPr id="23" name="Rectangle 22">
            <a:extLst>
              <a:ext uri="{FF2B5EF4-FFF2-40B4-BE49-F238E27FC236}">
                <a16:creationId xmlns:a16="http://schemas.microsoft.com/office/drawing/2014/main" id="{1716CBE8-FC0B-4B4C-A765-FA2A092F69F1}"/>
              </a:ext>
            </a:extLst>
          </p:cNvPr>
          <p:cNvSpPr/>
          <p:nvPr/>
        </p:nvSpPr>
        <p:spPr>
          <a:xfrm>
            <a:off x="8462443" y="1889227"/>
            <a:ext cx="3859501" cy="533636"/>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1" u="none" strike="noStrike" kern="1200" cap="none" spc="0" normalizeH="0" baseline="0" noProof="0" err="1">
                <a:ln>
                  <a:noFill/>
                </a:ln>
                <a:solidFill>
                  <a:srgbClr val="FFFFFF"/>
                </a:solidFill>
                <a:effectLst/>
                <a:uLnTx/>
                <a:uFillTx/>
                <a:latin typeface="Segoe UI"/>
                <a:ea typeface="+mn-ea"/>
                <a:cs typeface="+mn-cs"/>
              </a:rPr>
              <a:t>Sanket</a:t>
            </a:r>
            <a:r>
              <a:rPr kumimoji="0" lang="en-US" sz="1400" b="0" i="1" u="none" strike="noStrike" kern="1200" cap="none" spc="0" normalizeH="0" baseline="0" noProof="0">
                <a:ln>
                  <a:noFill/>
                </a:ln>
                <a:solidFill>
                  <a:srgbClr val="FFFFFF"/>
                </a:solidFill>
                <a:effectLst/>
                <a:uLnTx/>
                <a:uFillTx/>
                <a:latin typeface="Segoe UI"/>
                <a:ea typeface="+mn-ea"/>
                <a:cs typeface="+mn-cs"/>
              </a:rPr>
              <a:t> </a:t>
            </a:r>
            <a:r>
              <a:rPr kumimoji="0" lang="en-US" sz="1400" b="0" i="1" u="none" strike="noStrike" kern="1200" cap="none" spc="0" normalizeH="0" baseline="0" noProof="0" err="1">
                <a:ln>
                  <a:noFill/>
                </a:ln>
                <a:solidFill>
                  <a:srgbClr val="FFFFFF"/>
                </a:solidFill>
                <a:effectLst/>
                <a:uLnTx/>
                <a:uFillTx/>
                <a:latin typeface="Segoe UI"/>
                <a:ea typeface="+mn-ea"/>
                <a:cs typeface="+mn-cs"/>
              </a:rPr>
              <a:t>Amberkar</a:t>
            </a:r>
            <a:r>
              <a:rPr kumimoji="0" lang="en-US" sz="1400" b="0" i="1" u="none" strike="noStrike" kern="1200" cap="none" spc="0" normalizeH="0" baseline="0" noProof="0">
                <a:ln>
                  <a:noFill/>
                </a:ln>
                <a:solidFill>
                  <a:srgbClr val="FFFFFF"/>
                </a:solidFill>
                <a:effectLst/>
                <a:uLnTx/>
                <a:uFillTx/>
                <a:latin typeface="Segoe UI"/>
                <a:ea typeface="+mn-ea"/>
                <a:cs typeface="+mn-cs"/>
              </a:rPr>
              <a:t>, Senior VP of Marketing, </a:t>
            </a:r>
            <a:r>
              <a:rPr kumimoji="0" lang="en-US" sz="1400" b="0" i="1" u="none" strike="noStrike" kern="1200" cap="none" spc="0" normalizeH="0" baseline="0" noProof="0" err="1">
                <a:ln>
                  <a:noFill/>
                </a:ln>
                <a:solidFill>
                  <a:srgbClr val="FFFFFF"/>
                </a:solidFill>
                <a:effectLst/>
                <a:uLnTx/>
                <a:uFillTx/>
                <a:latin typeface="Segoe UI"/>
                <a:ea typeface="+mn-ea"/>
                <a:cs typeface="+mn-cs"/>
              </a:rPr>
              <a:t>Falkonry</a:t>
            </a:r>
            <a:endParaRPr kumimoji="0" lang="en-US" sz="1400" b="0" i="1"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B6626F1B-1B5F-4130-81B4-A4ABDDEBDFB1}"/>
              </a:ext>
              <a:ext uri="{C183D7F6-B498-43B3-948B-1728B52AA6E4}">
                <adec:decorative xmlns:adec="http://schemas.microsoft.com/office/drawing/2017/decorative" val="1"/>
              </a:ext>
            </a:extLst>
          </p:cNvPr>
          <p:cNvSpPr/>
          <p:nvPr/>
        </p:nvSpPr>
        <p:spPr bwMode="auto">
          <a:xfrm rot="10800000">
            <a:off x="8295716" y="6330397"/>
            <a:ext cx="4140759" cy="664127"/>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54EEF998-C941-4D49-9380-3654649AA559}"/>
              </a:ext>
              <a:ext uri="{C183D7F6-B498-43B3-948B-1728B52AA6E4}">
                <adec:decorative xmlns:adec="http://schemas.microsoft.com/office/drawing/2017/decorative" val="1"/>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Tree>
    <p:extLst>
      <p:ext uri="{BB962C8B-B14F-4D97-AF65-F5344CB8AC3E}">
        <p14:creationId xmlns:p14="http://schemas.microsoft.com/office/powerpoint/2010/main" val="273748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47B6797-3F1A-4A9C-AA0A-894C67437E2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0278" y="285171"/>
            <a:ext cx="1183387" cy="292995"/>
          </a:xfrm>
          <a:prstGeom prst="rect">
            <a:avLst/>
          </a:prstGeom>
        </p:spPr>
      </p:pic>
      <p:sp>
        <p:nvSpPr>
          <p:cNvPr id="4" name="Title 3"/>
          <p:cNvSpPr>
            <a:spLocks noGrp="1"/>
          </p:cNvSpPr>
          <p:nvPr>
            <p:ph type="title"/>
          </p:nvPr>
        </p:nvSpPr>
        <p:spPr>
          <a:xfrm>
            <a:off x="465139" y="632779"/>
            <a:ext cx="7109142" cy="820738"/>
          </a:xfrm>
        </p:spPr>
        <p:txBody>
          <a:bodyPr/>
          <a:lstStyle/>
          <a:p>
            <a:r>
              <a:rPr lang="en-US" err="1"/>
              <a:t>OpenAI</a:t>
            </a:r>
            <a:r>
              <a:rPr lang="en-US"/>
              <a:t> uses cloud to drive flexibility and scalability for deep learning experiments </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nvGraphicFramePr>
        <p:xfrm>
          <a:off x="465138" y="1713954"/>
          <a:ext cx="7048484" cy="347472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96012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OpenAI</a:t>
                      </a:r>
                      <a:r>
                        <a:rPr lang="en-US" sz="1600" b="0">
                          <a:solidFill>
                            <a:srgbClr val="000000"/>
                          </a:solidFill>
                        </a:rPr>
                        <a:t> needed infrastructure for deep learning that would allow experiments to run either in the cloud or in its own data center, and to easily scale.</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96012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OpenAI</a:t>
                      </a:r>
                      <a:r>
                        <a:rPr lang="en-US" sz="1600" b="0">
                          <a:solidFill>
                            <a:srgbClr val="000000"/>
                          </a:solidFill>
                        </a:rPr>
                        <a:t> migrated its Kubernetes clusters to Azure, running key experiments in fields including robotics and gaming both in Azure and in its own data centers.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Researchers now spend far less time launching experiments and scaling them out to hundreds of GPUs. </a:t>
                      </a:r>
                      <a:r>
                        <a:rPr lang="en-US" sz="1600" b="0" dirty="0" err="1">
                          <a:solidFill>
                            <a:srgbClr val="000000"/>
                          </a:solidFill>
                        </a:rPr>
                        <a:t>OpenAI</a:t>
                      </a:r>
                      <a:r>
                        <a:rPr lang="en-US" sz="1600" b="0" dirty="0">
                          <a:solidFill>
                            <a:srgbClr val="000000"/>
                          </a:solidFill>
                        </a:rPr>
                        <a:t> has also benefited from greater portability and lower costs given the ability to use its own data centers when appropriate.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pic>
        <p:nvPicPr>
          <p:cNvPr id="16" name="Picture 15">
            <a:extLst>
              <a:ext uri="{FF2B5EF4-FFF2-40B4-BE49-F238E27FC236}">
                <a16:creationId xmlns:a16="http://schemas.microsoft.com/office/drawing/2014/main" id="{35D5CA97-697B-4A5A-AFD2-F24B607098FC}"/>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95716" y="3700"/>
            <a:ext cx="4140759" cy="6990824"/>
          </a:xfrm>
          <a:prstGeom prst="rect">
            <a:avLst/>
          </a:prstGeom>
        </p:spPr>
      </p:pic>
      <p:sp>
        <p:nvSpPr>
          <p:cNvPr id="17" name="Rectangle 16">
            <a:extLst>
              <a:ext uri="{FF2B5EF4-FFF2-40B4-BE49-F238E27FC236}">
                <a16:creationId xmlns:a16="http://schemas.microsoft.com/office/drawing/2014/main" id="{AE78B790-C45B-46D8-9D93-8F4520EC9B49}"/>
              </a:ext>
              <a:ext uri="{C183D7F6-B498-43B3-948B-1728B52AA6E4}">
                <adec:decorative xmlns:adec="http://schemas.microsoft.com/office/drawing/2017/decorative" val="1"/>
              </a:ext>
            </a:extLst>
          </p:cNvPr>
          <p:cNvSpPr/>
          <p:nvPr/>
        </p:nvSpPr>
        <p:spPr bwMode="auto">
          <a:xfrm>
            <a:off x="8295716" y="-1"/>
            <a:ext cx="4140759" cy="5083640"/>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 Placeholder 2047">
            <a:extLst>
              <a:ext uri="{FF2B5EF4-FFF2-40B4-BE49-F238E27FC236}">
                <a16:creationId xmlns:a16="http://schemas.microsoft.com/office/drawing/2014/main" id="{9339263C-217F-42A9-A365-D57C0D14E5AB}"/>
              </a:ext>
            </a:extLst>
          </p:cNvPr>
          <p:cNvSpPr txBox="1">
            <a:spLocks/>
          </p:cNvSpPr>
          <p:nvPr/>
        </p:nvSpPr>
        <p:spPr>
          <a:xfrm>
            <a:off x="8462443" y="757547"/>
            <a:ext cx="3777692" cy="1478486"/>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588"/>
              </a:spcAft>
              <a:buClrTx/>
              <a:buSzPct val="90000"/>
              <a:buFont typeface="Arial"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Because Kubernetes provides a consistent API, we can move our research experiments very easily between clusters… [We] have a number of teams that run their experiments both in Azure and in our own data centers, just depending on which cluster has free capacity, and that's hugely valuable.”</a:t>
            </a:r>
          </a:p>
        </p:txBody>
      </p:sp>
      <p:sp>
        <p:nvSpPr>
          <p:cNvPr id="19" name="Rectangle 18">
            <a:extLst>
              <a:ext uri="{FF2B5EF4-FFF2-40B4-BE49-F238E27FC236}">
                <a16:creationId xmlns:a16="http://schemas.microsoft.com/office/drawing/2014/main" id="{899A0853-BA0C-42F7-BA76-1B9D9F4F69B6}"/>
              </a:ext>
            </a:extLst>
          </p:cNvPr>
          <p:cNvSpPr/>
          <p:nvPr/>
        </p:nvSpPr>
        <p:spPr>
          <a:xfrm>
            <a:off x="8462443" y="2294304"/>
            <a:ext cx="3859501" cy="533636"/>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1" u="none" strike="noStrike" kern="1200" cap="none" spc="0" normalizeH="0" baseline="0" noProof="0">
                <a:ln>
                  <a:noFill/>
                </a:ln>
                <a:solidFill>
                  <a:srgbClr val="FFFFFF"/>
                </a:solidFill>
                <a:effectLst/>
                <a:uLnTx/>
                <a:uFillTx/>
                <a:latin typeface="Segoe UI"/>
                <a:ea typeface="+mn-ea"/>
                <a:cs typeface="+mn-cs"/>
              </a:rPr>
              <a:t>Christopher Berner, Head of Infrastructure, </a:t>
            </a:r>
            <a:r>
              <a:rPr kumimoji="0" lang="en-US" sz="1400" b="0" i="1" u="none" strike="noStrike" kern="1200" cap="none" spc="0" normalizeH="0" baseline="0" noProof="0" err="1">
                <a:ln>
                  <a:noFill/>
                </a:ln>
                <a:solidFill>
                  <a:srgbClr val="FFFFFF"/>
                </a:solidFill>
                <a:effectLst/>
                <a:uLnTx/>
                <a:uFillTx/>
                <a:latin typeface="Segoe UI"/>
                <a:ea typeface="+mn-ea"/>
                <a:cs typeface="+mn-cs"/>
              </a:rPr>
              <a:t>OpenAI</a:t>
            </a:r>
            <a:endParaRPr kumimoji="0" lang="en-US" sz="1400" b="0" i="1" u="none" strike="noStrike" kern="1200" cap="none" spc="0" normalizeH="0" baseline="0" noProof="0">
              <a:ln>
                <a:noFill/>
              </a:ln>
              <a:solidFill>
                <a:srgbClr val="FFFFFF"/>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11F21A43-F276-40CF-807C-1F26C48F6E95}"/>
              </a:ext>
              <a:ext uri="{C183D7F6-B498-43B3-948B-1728B52AA6E4}">
                <adec:decorative xmlns:adec="http://schemas.microsoft.com/office/drawing/2017/decorative" val="1"/>
              </a:ext>
            </a:extLst>
          </p:cNvPr>
          <p:cNvSpPr/>
          <p:nvPr/>
        </p:nvSpPr>
        <p:spPr bwMode="auto">
          <a:xfrm rot="10800000">
            <a:off x="8295716" y="6330397"/>
            <a:ext cx="4140759" cy="664127"/>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globe_2" title="Icon of a sphere made of lines">
            <a:hlinkClick r:id="rId5"/>
            <a:extLst>
              <a:ext uri="{FF2B5EF4-FFF2-40B4-BE49-F238E27FC236}">
                <a16:creationId xmlns:a16="http://schemas.microsoft.com/office/drawing/2014/main" id="{F503807E-54C3-4D8B-AC40-4CB2F7FA1660}"/>
              </a:ext>
            </a:extLst>
          </p:cNvPr>
          <p:cNvSpPr>
            <a:spLocks noChangeAspect="1" noEditPoints="1"/>
          </p:cNvSpPr>
          <p:nvPr/>
        </p:nvSpPr>
        <p:spPr bwMode="auto">
          <a:xfrm>
            <a:off x="8478610" y="6512501"/>
            <a:ext cx="279781" cy="27978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14D8B617-5187-49E8-9AA3-CF7A8BA5687E}"/>
              </a:ext>
            </a:extLst>
          </p:cNvPr>
          <p:cNvSpPr/>
          <p:nvPr/>
        </p:nvSpPr>
        <p:spPr>
          <a:xfrm>
            <a:off x="8838725" y="6516602"/>
            <a:ext cx="2176731" cy="3139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Click icon to learn more</a:t>
            </a:r>
          </a:p>
        </p:txBody>
      </p:sp>
      <p:sp>
        <p:nvSpPr>
          <p:cNvPr id="14" name="TextBox 13">
            <a:extLst>
              <a:ext uri="{FF2B5EF4-FFF2-40B4-BE49-F238E27FC236}">
                <a16:creationId xmlns:a16="http://schemas.microsoft.com/office/drawing/2014/main" id="{14F8EAEE-39EC-47A3-8C17-FC78666077FE}"/>
              </a:ext>
              <a:ext uri="{C183D7F6-B498-43B3-948B-1728B52AA6E4}">
                <adec:decorative xmlns:adec="http://schemas.microsoft.com/office/drawing/2017/decorative" val="1"/>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Tree>
    <p:extLst>
      <p:ext uri="{BB962C8B-B14F-4D97-AF65-F5344CB8AC3E}">
        <p14:creationId xmlns:p14="http://schemas.microsoft.com/office/powerpoint/2010/main" val="350057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528AA5F-01AB-4795-9E3F-3475BB9278AB}"/>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295717" y="0"/>
            <a:ext cx="4140759" cy="6994525"/>
          </a:xfrm>
          <a:custGeom>
            <a:avLst/>
            <a:gdLst>
              <a:gd name="connsiteX0" fmla="*/ 0 w 4140759"/>
              <a:gd name="connsiteY0" fmla="*/ 0 h 6994525"/>
              <a:gd name="connsiteX1" fmla="*/ 4140759 w 4140759"/>
              <a:gd name="connsiteY1" fmla="*/ 0 h 6994525"/>
              <a:gd name="connsiteX2" fmla="*/ 4140759 w 4140759"/>
              <a:gd name="connsiteY2" fmla="*/ 6994525 h 6994525"/>
              <a:gd name="connsiteX3" fmla="*/ 0 w 4140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4140759" h="6994525">
                <a:moveTo>
                  <a:pt x="0" y="0"/>
                </a:moveTo>
                <a:lnTo>
                  <a:pt x="4140759" y="0"/>
                </a:lnTo>
                <a:lnTo>
                  <a:pt x="4140759" y="6994525"/>
                </a:lnTo>
                <a:lnTo>
                  <a:pt x="0" y="6994525"/>
                </a:lnTo>
                <a:close/>
              </a:path>
            </a:pathLst>
          </a:custGeom>
        </p:spPr>
      </p:pic>
      <p:sp>
        <p:nvSpPr>
          <p:cNvPr id="4" name="Title 3"/>
          <p:cNvSpPr>
            <a:spLocks noGrp="1"/>
          </p:cNvSpPr>
          <p:nvPr>
            <p:ph type="title"/>
          </p:nvPr>
        </p:nvSpPr>
        <p:spPr>
          <a:xfrm>
            <a:off x="465139" y="632779"/>
            <a:ext cx="7109142" cy="820738"/>
          </a:xfrm>
        </p:spPr>
        <p:txBody>
          <a:bodyPr/>
          <a:lstStyle/>
          <a:p>
            <a:r>
              <a:rPr lang="en-US"/>
              <a:t>Eni quickly delivers business applications using Azure Kubernetes Service</a:t>
            </a:r>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nvGraphicFramePr>
        <p:xfrm>
          <a:off x="465138" y="1713954"/>
          <a:ext cx="7048484" cy="393192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118872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Eni wanted to find a cloud service that met its goal to avoid Kubernetes vendor lock-in while creating an infrastructure where project onboarding happened fast and developers could begin work immediately.</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18872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After starting with Kubernetes on premises, Eni expanded to the cloud and added Microsoft Azure Kubernetes Service (AKS). The hybrid platform includes a suite of open-source tools and supports infrastructure as code (</a:t>
                      </a:r>
                      <a:r>
                        <a:rPr lang="en-US" sz="1600" b="0" err="1">
                          <a:solidFill>
                            <a:srgbClr val="000000"/>
                          </a:solidFill>
                        </a:rPr>
                        <a:t>IaC</a:t>
                      </a:r>
                      <a:r>
                        <a:rPr lang="en-US" sz="1600" b="0">
                          <a:solidFill>
                            <a:srgbClr val="000000"/>
                          </a:solidFill>
                        </a:rPr>
                        <a:t>).</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Eni achieved a full infrastructure as code scenario using Terraform and Azure, and now has native cloud speed along with enterprise-grade controls and configurations, with everything stored and enforced through code.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26" name="Rectangle 25">
            <a:extLst>
              <a:ext uri="{FF2B5EF4-FFF2-40B4-BE49-F238E27FC236}">
                <a16:creationId xmlns:a16="http://schemas.microsoft.com/office/drawing/2014/main" id="{11F21A43-F276-40CF-807C-1F26C48F6E95}"/>
              </a:ext>
              <a:ext uri="{C183D7F6-B498-43B3-948B-1728B52AA6E4}">
                <adec:decorative xmlns:adec="http://schemas.microsoft.com/office/drawing/2017/decorative" val="1"/>
              </a:ext>
            </a:extLst>
          </p:cNvPr>
          <p:cNvSpPr/>
          <p:nvPr/>
        </p:nvSpPr>
        <p:spPr bwMode="auto">
          <a:xfrm rot="10800000">
            <a:off x="8295716" y="6330397"/>
            <a:ext cx="4140759" cy="664127"/>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globe_2" title="Icon of a sphere made of lines">
            <a:hlinkClick r:id="rId4"/>
            <a:extLst>
              <a:ext uri="{FF2B5EF4-FFF2-40B4-BE49-F238E27FC236}">
                <a16:creationId xmlns:a16="http://schemas.microsoft.com/office/drawing/2014/main" id="{F503807E-54C3-4D8B-AC40-4CB2F7FA1660}"/>
              </a:ext>
            </a:extLst>
          </p:cNvPr>
          <p:cNvSpPr>
            <a:spLocks noChangeAspect="1" noEditPoints="1"/>
          </p:cNvSpPr>
          <p:nvPr/>
        </p:nvSpPr>
        <p:spPr bwMode="auto">
          <a:xfrm>
            <a:off x="8478610" y="6512501"/>
            <a:ext cx="279781" cy="27978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14D8B617-5187-49E8-9AA3-CF7A8BA5687E}"/>
              </a:ext>
            </a:extLst>
          </p:cNvPr>
          <p:cNvSpPr/>
          <p:nvPr/>
        </p:nvSpPr>
        <p:spPr>
          <a:xfrm>
            <a:off x="8838725" y="6516602"/>
            <a:ext cx="2176731" cy="3139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Click icon to learn more</a:t>
            </a:r>
          </a:p>
        </p:txBody>
      </p:sp>
      <p:pic>
        <p:nvPicPr>
          <p:cNvPr id="22" name="Picture 2">
            <a:extLst>
              <a:ext uri="{FF2B5EF4-FFF2-40B4-BE49-F238E27FC236}">
                <a16:creationId xmlns:a16="http://schemas.microsoft.com/office/drawing/2014/main" id="{39AA5313-1FA1-4E69-9348-EECB01411515}"/>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533" y="268060"/>
            <a:ext cx="570308" cy="32079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DB1D3AD8-493F-4A20-BC3A-EC87CB27588B}"/>
              </a:ext>
              <a:ext uri="{C183D7F6-B498-43B3-948B-1728B52AA6E4}">
                <adec:decorative xmlns:adec="http://schemas.microsoft.com/office/drawing/2017/decorative" val="1"/>
              </a:ext>
            </a:extLst>
          </p:cNvPr>
          <p:cNvSpPr/>
          <p:nvPr/>
        </p:nvSpPr>
        <p:spPr bwMode="auto">
          <a:xfrm>
            <a:off x="8295716" y="0"/>
            <a:ext cx="4140759" cy="5083640"/>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E504F0CE-51EF-4CF2-B512-F7D5BA27A212}"/>
              </a:ext>
              <a:ext uri="{C183D7F6-B498-43B3-948B-1728B52AA6E4}">
                <adec:decorative xmlns:adec="http://schemas.microsoft.com/office/drawing/2017/decorative" val="1"/>
              </a:ext>
            </a:extLst>
          </p:cNvPr>
          <p:cNvGrpSpPr/>
          <p:nvPr/>
        </p:nvGrpSpPr>
        <p:grpSpPr>
          <a:xfrm>
            <a:off x="8283401" y="115453"/>
            <a:ext cx="4038543" cy="2273042"/>
            <a:chOff x="8283401" y="115453"/>
            <a:chExt cx="4038543" cy="2273042"/>
          </a:xfrm>
        </p:grpSpPr>
        <p:sp>
          <p:nvSpPr>
            <p:cNvPr id="18" name="Text Placeholder 2047">
              <a:extLst>
                <a:ext uri="{FF2B5EF4-FFF2-40B4-BE49-F238E27FC236}">
                  <a16:creationId xmlns:a16="http://schemas.microsoft.com/office/drawing/2014/main" id="{9339263C-217F-42A9-A365-D57C0D14E5AB}"/>
                </a:ext>
              </a:extLst>
            </p:cNvPr>
            <p:cNvSpPr txBox="1">
              <a:spLocks/>
            </p:cNvSpPr>
            <p:nvPr/>
          </p:nvSpPr>
          <p:spPr>
            <a:xfrm>
              <a:off x="8462443" y="757547"/>
              <a:ext cx="3751328" cy="125572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spcAft>
                  <a:spcPts val="588"/>
                </a:spcAft>
                <a:buNone/>
                <a:defRPr/>
              </a:pPr>
              <a:r>
                <a:rPr lang="en-US" sz="1400" dirty="0">
                  <a:solidFill>
                    <a:srgbClr val="FFFFFF"/>
                  </a:solidFill>
                  <a:latin typeface="Segoe UI"/>
                </a:rPr>
                <a:t>AKS allows us to deploy and run containers very fast, without dealing with the burden of allocating VMs, storage, and configuring networking. Moreover, changing decisions about deployment parameters is quick and easy.”</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14F8EAEE-39EC-47A3-8C17-FC78666077FE}"/>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
          <p:nvSpPr>
            <p:cNvPr id="21" name="Rectangle 20">
              <a:extLst>
                <a:ext uri="{FF2B5EF4-FFF2-40B4-BE49-F238E27FC236}">
                  <a16:creationId xmlns:a16="http://schemas.microsoft.com/office/drawing/2014/main" id="{056BDA82-A988-49B7-877E-7F7F7FA68FF7}"/>
                </a:ext>
              </a:extLst>
            </p:cNvPr>
            <p:cNvSpPr/>
            <p:nvPr/>
          </p:nvSpPr>
          <p:spPr>
            <a:xfrm>
              <a:off x="8462443" y="2080718"/>
              <a:ext cx="3859501" cy="307777"/>
            </a:xfrm>
            <a:prstGeom prst="rect">
              <a:avLst/>
            </a:prstGeom>
          </p:spPr>
          <p:txBody>
            <a:bodyPr wrap="square">
              <a:spAutoFit/>
            </a:bodyPr>
            <a:lstStyle/>
            <a:p>
              <a:pPr marL="285750" indent="-285750">
                <a:buFont typeface="Segoe UI" panose="020B0502040204020203" pitchFamily="34" charset="0"/>
                <a:buChar char="—"/>
              </a:pPr>
              <a:r>
                <a:rPr lang="it-IT" sz="1400" i="1">
                  <a:solidFill>
                    <a:schemeClr val="bg1"/>
                  </a:solidFill>
                </a:rPr>
                <a:t>Giuseppe Zicari, Cloud Architect, Eni SpA</a:t>
              </a:r>
            </a:p>
          </p:txBody>
        </p:sp>
      </p:grpSp>
    </p:spTree>
    <p:extLst>
      <p:ext uri="{BB962C8B-B14F-4D97-AF65-F5344CB8AC3E}">
        <p14:creationId xmlns:p14="http://schemas.microsoft.com/office/powerpoint/2010/main" val="235822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E020E7F-94A0-424B-B713-55523E4A3BB8}"/>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flipH="1">
            <a:off x="8295716" y="0"/>
            <a:ext cx="4140759" cy="6994525"/>
          </a:xfrm>
          <a:custGeom>
            <a:avLst/>
            <a:gdLst>
              <a:gd name="connsiteX0" fmla="*/ 0 w 4140759"/>
              <a:gd name="connsiteY0" fmla="*/ 0 h 6994525"/>
              <a:gd name="connsiteX1" fmla="*/ 4140759 w 4140759"/>
              <a:gd name="connsiteY1" fmla="*/ 0 h 6994525"/>
              <a:gd name="connsiteX2" fmla="*/ 4140759 w 4140759"/>
              <a:gd name="connsiteY2" fmla="*/ 6994525 h 6994525"/>
              <a:gd name="connsiteX3" fmla="*/ 0 w 4140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4140759" h="6994525">
                <a:moveTo>
                  <a:pt x="0" y="0"/>
                </a:moveTo>
                <a:lnTo>
                  <a:pt x="4140759" y="0"/>
                </a:lnTo>
                <a:lnTo>
                  <a:pt x="4140759" y="6994525"/>
                </a:lnTo>
                <a:lnTo>
                  <a:pt x="0" y="6994525"/>
                </a:lnTo>
                <a:close/>
              </a:path>
            </a:pathLst>
          </a:custGeom>
        </p:spPr>
      </p:pic>
      <p:pic>
        <p:nvPicPr>
          <p:cNvPr id="11" name="Picture 10">
            <a:extLst>
              <a:ext uri="{FF2B5EF4-FFF2-40B4-BE49-F238E27FC236}">
                <a16:creationId xmlns:a16="http://schemas.microsoft.com/office/drawing/2014/main" id="{42393BD3-7B27-4983-BA73-42F5E30728D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95681" y="125129"/>
            <a:ext cx="1415552" cy="573169"/>
          </a:xfrm>
          <a:prstGeom prst="rect">
            <a:avLst/>
          </a:prstGeom>
        </p:spPr>
      </p:pic>
      <p:sp>
        <p:nvSpPr>
          <p:cNvPr id="4" name="Title 3"/>
          <p:cNvSpPr>
            <a:spLocks noGrp="1"/>
          </p:cNvSpPr>
          <p:nvPr>
            <p:ph type="title"/>
          </p:nvPr>
        </p:nvSpPr>
        <p:spPr>
          <a:xfrm>
            <a:off x="465138" y="632779"/>
            <a:ext cx="7911399" cy="820738"/>
          </a:xfrm>
        </p:spPr>
        <p:txBody>
          <a:bodyPr/>
          <a:lstStyle/>
          <a:p>
            <a:r>
              <a:rPr lang="en-US" dirty="0"/>
              <a:t>From monolith to microservices, </a:t>
            </a:r>
            <a:r>
              <a:rPr lang="en-US" dirty="0" err="1"/>
              <a:t>Vipps</a:t>
            </a:r>
            <a:r>
              <a:rPr lang="en-US" dirty="0"/>
              <a:t> </a:t>
            </a:r>
            <a:br>
              <a:rPr lang="en-US" dirty="0"/>
            </a:br>
            <a:r>
              <a:rPr lang="en-US" dirty="0"/>
              <a:t>transforms into a cloud-native company</a:t>
            </a:r>
          </a:p>
        </p:txBody>
      </p:sp>
      <p:graphicFrame>
        <p:nvGraphicFramePr>
          <p:cNvPr id="15" name="Table 14">
            <a:extLst>
              <a:ext uri="{FF2B5EF4-FFF2-40B4-BE49-F238E27FC236}">
                <a16:creationId xmlns:a16="http://schemas.microsoft.com/office/drawing/2014/main" id="{4841497C-ACB3-4508-8CA3-40A5D36A7EF3}"/>
              </a:ext>
            </a:extLst>
          </p:cNvPr>
          <p:cNvGraphicFramePr>
            <a:graphicFrameLocks noGrp="1"/>
          </p:cNvGraphicFramePr>
          <p:nvPr/>
        </p:nvGraphicFramePr>
        <p:xfrm>
          <a:off x="465138" y="1713954"/>
          <a:ext cx="7048484" cy="512064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146304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Vipps</a:t>
                      </a:r>
                      <a:r>
                        <a:rPr lang="en-US" sz="1600" b="0">
                          <a:solidFill>
                            <a:srgbClr val="000000"/>
                          </a:solidFill>
                        </a:rPr>
                        <a:t>, a mobile payment app for smartphones developed by </a:t>
                      </a:r>
                      <a:r>
                        <a:rPr lang="en-US" sz="1600" b="0" err="1">
                          <a:solidFill>
                            <a:srgbClr val="000000"/>
                          </a:solidFill>
                        </a:rPr>
                        <a:t>Norweign</a:t>
                      </a:r>
                      <a:r>
                        <a:rPr lang="en-US" sz="1600" b="0">
                          <a:solidFill>
                            <a:srgbClr val="000000"/>
                          </a:solidFill>
                        </a:rPr>
                        <a:t> savings bank DNB, was built on-premises using a monolithic architecture. The app’s wild success—Norwegians don’t just send money anymore; they </a:t>
                      </a:r>
                      <a:r>
                        <a:rPr lang="en-US" sz="1600" b="0" i="1" err="1">
                          <a:solidFill>
                            <a:srgbClr val="000000"/>
                          </a:solidFill>
                        </a:rPr>
                        <a:t>Vippse</a:t>
                      </a:r>
                      <a:r>
                        <a:rPr lang="en-US" sz="1600" b="0" i="1">
                          <a:solidFill>
                            <a:srgbClr val="000000"/>
                          </a:solidFill>
                        </a:rPr>
                        <a:t> </a:t>
                      </a:r>
                      <a:r>
                        <a:rPr lang="en-US" sz="1600" b="0" i="0">
                          <a:solidFill>
                            <a:srgbClr val="000000"/>
                          </a:solidFill>
                        </a:rPr>
                        <a:t>it—r</a:t>
                      </a:r>
                      <a:r>
                        <a:rPr lang="en-US" sz="1600" b="0">
                          <a:solidFill>
                            <a:srgbClr val="000000"/>
                          </a:solidFill>
                        </a:rPr>
                        <a:t>equired a fundamental overhaul.</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265176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Vipps</a:t>
                      </a:r>
                      <a:r>
                        <a:rPr lang="en-US" sz="1600" b="0">
                          <a:solidFill>
                            <a:srgbClr val="000000"/>
                          </a:solidFill>
                        </a:rPr>
                        <a:t> experimented with different approaches for transitioning to a microservices architecture from the original monolithic one. The goal was to determine how to separate functional concerns while maintaining velocity and speed.</a:t>
                      </a:r>
                    </a:p>
                    <a:p>
                      <a:endParaRPr lang="en-US" sz="1600" b="0">
                        <a:solidFill>
                          <a:srgbClr val="000000"/>
                        </a:solidFill>
                      </a:endParaRPr>
                    </a:p>
                    <a:p>
                      <a:r>
                        <a:rPr lang="en-US" sz="1600" b="0">
                          <a:solidFill>
                            <a:srgbClr val="000000"/>
                          </a:solidFill>
                        </a:rPr>
                        <a:t>After multiple iterations, starting with simple VMs, </a:t>
                      </a:r>
                      <a:r>
                        <a:rPr lang="en-US" sz="1600" b="0" err="1">
                          <a:solidFill>
                            <a:srgbClr val="000000"/>
                          </a:solidFill>
                        </a:rPr>
                        <a:t>Vipps</a:t>
                      </a:r>
                      <a:r>
                        <a:rPr lang="en-US" sz="1600" b="0">
                          <a:solidFill>
                            <a:srgbClr val="000000"/>
                          </a:solidFill>
                        </a:rPr>
                        <a:t> chose Azure Kubernetes Service (AKS) in conjunction with Azure API Management to effectively develop, deploy, and manage the microservices transition.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00584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Technology:</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err="1">
                          <a:solidFill>
                            <a:srgbClr val="000000"/>
                          </a:solidFill>
                        </a:rPr>
                        <a:t>Vipps</a:t>
                      </a:r>
                      <a:r>
                        <a:rPr lang="en-US" sz="1600" b="0" dirty="0">
                          <a:solidFill>
                            <a:srgbClr val="000000"/>
                          </a:solidFill>
                        </a:rPr>
                        <a:t> used a variety of Azure products to make this transition, including AKS, Azure API Management, Azure SQL Database, and more.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86" name="Rectangle 85">
            <a:extLst>
              <a:ext uri="{FF2B5EF4-FFF2-40B4-BE49-F238E27FC236}">
                <a16:creationId xmlns:a16="http://schemas.microsoft.com/office/drawing/2014/main" id="{0471A7B5-1549-4019-B911-753A0E777B43}"/>
              </a:ext>
              <a:ext uri="{C183D7F6-B498-43B3-948B-1728B52AA6E4}">
                <adec:decorative xmlns:adec="http://schemas.microsoft.com/office/drawing/2017/decorative" val="1"/>
              </a:ext>
            </a:extLst>
          </p:cNvPr>
          <p:cNvSpPr/>
          <p:nvPr/>
        </p:nvSpPr>
        <p:spPr bwMode="auto">
          <a:xfrm>
            <a:off x="8295717" y="-1"/>
            <a:ext cx="4140759" cy="3497263"/>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2047">
            <a:extLst>
              <a:ext uri="{FF2B5EF4-FFF2-40B4-BE49-F238E27FC236}">
                <a16:creationId xmlns:a16="http://schemas.microsoft.com/office/drawing/2014/main" id="{806C37E1-E191-4C59-8171-73ACA6B1B0F5}"/>
              </a:ext>
            </a:extLst>
          </p:cNvPr>
          <p:cNvSpPr txBox="1">
            <a:spLocks/>
          </p:cNvSpPr>
          <p:nvPr/>
        </p:nvSpPr>
        <p:spPr>
          <a:xfrm>
            <a:off x="8462443" y="757547"/>
            <a:ext cx="3841616" cy="125572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With Azure, we can scale </a:t>
            </a:r>
            <a:r>
              <a:rPr lang="en-US" sz="1400" err="1">
                <a:solidFill>
                  <a:schemeClr val="bg1"/>
                </a:solidFill>
                <a:latin typeface="+mn-lt"/>
              </a:rPr>
              <a:t>Vipps</a:t>
            </a:r>
            <a:r>
              <a:rPr lang="en-US" sz="1400">
                <a:solidFill>
                  <a:schemeClr val="bg1"/>
                </a:solidFill>
                <a:latin typeface="+mn-lt"/>
              </a:rPr>
              <a:t> as it grows and streamline future development, upgrades, and innovation. That allows us to focus less on operations and more on building new services, creating value, and competing effectively.”</a:t>
            </a:r>
          </a:p>
        </p:txBody>
      </p:sp>
      <p:sp>
        <p:nvSpPr>
          <p:cNvPr id="14" name="Rectangle 13">
            <a:extLst>
              <a:ext uri="{FF2B5EF4-FFF2-40B4-BE49-F238E27FC236}">
                <a16:creationId xmlns:a16="http://schemas.microsoft.com/office/drawing/2014/main" id="{A2AA72C4-ECE7-42A2-83B5-279E70CF1D65}"/>
              </a:ext>
            </a:extLst>
          </p:cNvPr>
          <p:cNvSpPr/>
          <p:nvPr/>
        </p:nvSpPr>
        <p:spPr>
          <a:xfrm>
            <a:off x="8462443" y="2090805"/>
            <a:ext cx="3859501" cy="523220"/>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Thomas </a:t>
            </a:r>
            <a:r>
              <a:rPr lang="en-US" sz="1400" i="1" err="1">
                <a:solidFill>
                  <a:schemeClr val="bg1"/>
                </a:solidFill>
              </a:rPr>
              <a:t>Wold</a:t>
            </a:r>
            <a:r>
              <a:rPr lang="en-US" sz="1400" i="1">
                <a:solidFill>
                  <a:schemeClr val="bg1"/>
                </a:solidFill>
              </a:rPr>
              <a:t> Johansen, Chief Technology Officer, </a:t>
            </a:r>
            <a:r>
              <a:rPr lang="en-US" sz="1400" i="1" err="1">
                <a:solidFill>
                  <a:schemeClr val="bg1"/>
                </a:solidFill>
              </a:rPr>
              <a:t>Vipps</a:t>
            </a:r>
            <a:endParaRPr lang="en-US" sz="1400" i="1">
              <a:solidFill>
                <a:schemeClr val="bg1"/>
              </a:solidFill>
            </a:endParaRPr>
          </a:p>
        </p:txBody>
      </p:sp>
      <p:sp>
        <p:nvSpPr>
          <p:cNvPr id="2" name="TextBox 1">
            <a:extLst>
              <a:ext uri="{FF2B5EF4-FFF2-40B4-BE49-F238E27FC236}">
                <a16:creationId xmlns:a16="http://schemas.microsoft.com/office/drawing/2014/main" id="{8CD6B3E6-4450-41CB-870F-7AED657D8B8D}"/>
              </a:ext>
              <a:ext uri="{C183D7F6-B498-43B3-948B-1728B52AA6E4}">
                <adec:decorative xmlns:adec="http://schemas.microsoft.com/office/drawing/2017/decorative" val="1"/>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Tree>
    <p:extLst>
      <p:ext uri="{BB962C8B-B14F-4D97-AF65-F5344CB8AC3E}">
        <p14:creationId xmlns:p14="http://schemas.microsoft.com/office/powerpoint/2010/main" val="46762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59BDB0A-C7E6-4274-9478-4D2CFA4122E6}"/>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295716" y="1"/>
            <a:ext cx="4140759" cy="6994525"/>
          </a:xfrm>
          <a:custGeom>
            <a:avLst/>
            <a:gdLst>
              <a:gd name="connsiteX0" fmla="*/ 0 w 4140759"/>
              <a:gd name="connsiteY0" fmla="*/ 0 h 6994525"/>
              <a:gd name="connsiteX1" fmla="*/ 4140759 w 4140759"/>
              <a:gd name="connsiteY1" fmla="*/ 0 h 6994525"/>
              <a:gd name="connsiteX2" fmla="*/ 4140759 w 4140759"/>
              <a:gd name="connsiteY2" fmla="*/ 6994525 h 6994525"/>
              <a:gd name="connsiteX3" fmla="*/ 0 w 4140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4140759" h="6994525">
                <a:moveTo>
                  <a:pt x="0" y="0"/>
                </a:moveTo>
                <a:lnTo>
                  <a:pt x="4140759" y="0"/>
                </a:lnTo>
                <a:lnTo>
                  <a:pt x="4140759" y="6994525"/>
                </a:lnTo>
                <a:lnTo>
                  <a:pt x="0" y="6994525"/>
                </a:lnTo>
                <a:close/>
              </a:path>
            </a:pathLst>
          </a:custGeom>
        </p:spPr>
      </p:pic>
      <p:sp>
        <p:nvSpPr>
          <p:cNvPr id="86" name="Rectangle 85">
            <a:extLst>
              <a:ext uri="{FF2B5EF4-FFF2-40B4-BE49-F238E27FC236}">
                <a16:creationId xmlns:a16="http://schemas.microsoft.com/office/drawing/2014/main" id="{0471A7B5-1549-4019-B911-753A0E777B43}"/>
              </a:ext>
              <a:ext uri="{C183D7F6-B498-43B3-948B-1728B52AA6E4}">
                <adec:decorative xmlns:adec="http://schemas.microsoft.com/office/drawing/2017/decorative" val="1"/>
              </a:ext>
            </a:extLst>
          </p:cNvPr>
          <p:cNvSpPr/>
          <p:nvPr/>
        </p:nvSpPr>
        <p:spPr bwMode="auto">
          <a:xfrm>
            <a:off x="8295717" y="-1"/>
            <a:ext cx="4140759" cy="5600701"/>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CD6B3E6-4450-41CB-870F-7AED657D8B8D}"/>
              </a:ext>
              <a:ext uri="{C183D7F6-B498-43B3-948B-1728B52AA6E4}">
                <adec:decorative xmlns:adec="http://schemas.microsoft.com/office/drawing/2017/decorative" val="1"/>
              </a:ext>
            </a:extLst>
          </p:cNvPr>
          <p:cNvSpPr txBox="1"/>
          <p:nvPr/>
        </p:nvSpPr>
        <p:spPr>
          <a:xfrm>
            <a:off x="8283401" y="115453"/>
            <a:ext cx="94739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a:solidFill>
                  <a:schemeClr val="bg1"/>
                </a:solidFill>
                <a:latin typeface="Arial Black" panose="020B0A04020102020204" pitchFamily="34" charset="0"/>
              </a:rPr>
              <a:t>“</a:t>
            </a:r>
          </a:p>
        </p:txBody>
      </p:sp>
      <p:sp>
        <p:nvSpPr>
          <p:cNvPr id="4" name="Title 3"/>
          <p:cNvSpPr>
            <a:spLocks noGrp="1"/>
          </p:cNvSpPr>
          <p:nvPr>
            <p:ph type="title"/>
          </p:nvPr>
        </p:nvSpPr>
        <p:spPr>
          <a:xfrm>
            <a:off x="465138" y="632779"/>
            <a:ext cx="7911399" cy="820738"/>
          </a:xfrm>
        </p:spPr>
        <p:txBody>
          <a:bodyPr/>
          <a:lstStyle/>
          <a:p>
            <a:r>
              <a:rPr lang="en-US" dirty="0"/>
              <a:t>Ernst &amp; Young accelerates application delivery </a:t>
            </a:r>
            <a:br>
              <a:rPr lang="en-US" dirty="0"/>
            </a:br>
            <a:r>
              <a:rPr lang="en-US" dirty="0"/>
              <a:t>and innovation with Azure </a:t>
            </a:r>
          </a:p>
        </p:txBody>
      </p:sp>
      <p:graphicFrame>
        <p:nvGraphicFramePr>
          <p:cNvPr id="15" name="Table 14">
            <a:extLst>
              <a:ext uri="{FF2B5EF4-FFF2-40B4-BE49-F238E27FC236}">
                <a16:creationId xmlns:a16="http://schemas.microsoft.com/office/drawing/2014/main" id="{4841497C-ACB3-4508-8CA3-40A5D36A7EF3}"/>
              </a:ext>
            </a:extLst>
          </p:cNvPr>
          <p:cNvGraphicFramePr>
            <a:graphicFrameLocks noGrp="1"/>
          </p:cNvGraphicFramePr>
          <p:nvPr/>
        </p:nvGraphicFramePr>
        <p:xfrm>
          <a:off x="465138" y="1713954"/>
          <a:ext cx="7048484" cy="3716762"/>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146304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The Ernst &amp; Young (EY) Client Technology team builds </a:t>
                      </a:r>
                      <a:br>
                        <a:rPr lang="en-US" sz="1600" b="0">
                          <a:solidFill>
                            <a:srgbClr val="000000"/>
                          </a:solidFill>
                        </a:rPr>
                      </a:br>
                      <a:r>
                        <a:rPr lang="en-US" sz="1600" b="0">
                          <a:solidFill>
                            <a:srgbClr val="000000"/>
                          </a:solidFill>
                        </a:rPr>
                        <a:t>the software that EY uses to provide great services to customers. But with disparate processes in use across the organization, EY wanted to standardize development and create new solutions faster.</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18872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With Microsoft Azure DevOps and Azure Kubernetes Services, EY is creating more agile development practices and using containerization to drive more value in the solutions that it delivers.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00584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Technology:</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Since standardizing its development approach with </a:t>
                      </a:r>
                      <a:br>
                        <a:rPr lang="en-US" sz="1600" b="0" dirty="0">
                          <a:solidFill>
                            <a:srgbClr val="000000"/>
                          </a:solidFill>
                        </a:rPr>
                      </a:br>
                      <a:r>
                        <a:rPr lang="en-US" sz="1600" b="0" dirty="0">
                          <a:solidFill>
                            <a:srgbClr val="000000"/>
                          </a:solidFill>
                        </a:rPr>
                        <a:t>Azure, EY is now delivering more consistent, secure, and innovative solutions to its employees and customers—</a:t>
                      </a:r>
                      <a:br>
                        <a:rPr lang="en-US" sz="1600" b="0" dirty="0">
                          <a:solidFill>
                            <a:srgbClr val="000000"/>
                          </a:solidFill>
                        </a:rPr>
                      </a:br>
                      <a:r>
                        <a:rPr lang="en-US" sz="1600" b="0" dirty="0">
                          <a:solidFill>
                            <a:srgbClr val="000000"/>
                          </a:solidFill>
                        </a:rPr>
                        <a:t>and faster than ever before.</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3" name="Text Placeholder 2047">
            <a:extLst>
              <a:ext uri="{FF2B5EF4-FFF2-40B4-BE49-F238E27FC236}">
                <a16:creationId xmlns:a16="http://schemas.microsoft.com/office/drawing/2014/main" id="{806C37E1-E191-4C59-8171-73ACA6B1B0F5}"/>
              </a:ext>
            </a:extLst>
          </p:cNvPr>
          <p:cNvSpPr txBox="1">
            <a:spLocks/>
          </p:cNvSpPr>
          <p:nvPr/>
        </p:nvSpPr>
        <p:spPr>
          <a:xfrm>
            <a:off x="8462443" y="757547"/>
            <a:ext cx="3841616" cy="1061829"/>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As EY becomes a more product-based company, we’re using Azure DevOps to</a:t>
            </a:r>
            <a:br>
              <a:rPr lang="en-US" sz="1400">
                <a:solidFill>
                  <a:schemeClr val="bg1"/>
                </a:solidFill>
                <a:latin typeface="+mn-lt"/>
              </a:rPr>
            </a:br>
            <a:r>
              <a:rPr lang="en-US" sz="1400">
                <a:solidFill>
                  <a:schemeClr val="bg1"/>
                </a:solidFill>
                <a:latin typeface="+mn-lt"/>
              </a:rPr>
              <a:t>build more agile practices and shift into a more rolling product-delivery approach to software and services development.”</a:t>
            </a:r>
          </a:p>
        </p:txBody>
      </p:sp>
      <p:pic>
        <p:nvPicPr>
          <p:cNvPr id="10" name="Picture 9">
            <a:extLst>
              <a:ext uri="{FF2B5EF4-FFF2-40B4-BE49-F238E27FC236}">
                <a16:creationId xmlns:a16="http://schemas.microsoft.com/office/drawing/2014/main" id="{87945C4D-846A-4C84-8160-49D4780AF701}"/>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96479" y="268499"/>
            <a:ext cx="292245" cy="301278"/>
          </a:xfrm>
          <a:custGeom>
            <a:avLst/>
            <a:gdLst>
              <a:gd name="connsiteX0" fmla="*/ 0 w 5651291"/>
              <a:gd name="connsiteY0" fmla="*/ 0 h 5825969"/>
              <a:gd name="connsiteX1" fmla="*/ 5651291 w 5651291"/>
              <a:gd name="connsiteY1" fmla="*/ 0 h 5825969"/>
              <a:gd name="connsiteX2" fmla="*/ 5651291 w 5651291"/>
              <a:gd name="connsiteY2" fmla="*/ 3847267 h 5825969"/>
              <a:gd name="connsiteX3" fmla="*/ 4676931 w 5651291"/>
              <a:gd name="connsiteY3" fmla="*/ 3847267 h 5825969"/>
              <a:gd name="connsiteX4" fmla="*/ 4676931 w 5651291"/>
              <a:gd name="connsiteY4" fmla="*/ 5825969 h 5825969"/>
              <a:gd name="connsiteX5" fmla="*/ 0 w 5651291"/>
              <a:gd name="connsiteY5" fmla="*/ 5825969 h 58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291" h="5825969">
                <a:moveTo>
                  <a:pt x="0" y="0"/>
                </a:moveTo>
                <a:lnTo>
                  <a:pt x="5651291" y="0"/>
                </a:lnTo>
                <a:lnTo>
                  <a:pt x="5651291" y="3847267"/>
                </a:lnTo>
                <a:lnTo>
                  <a:pt x="4676931" y="3847267"/>
                </a:lnTo>
                <a:lnTo>
                  <a:pt x="4676931" y="5825969"/>
                </a:lnTo>
                <a:lnTo>
                  <a:pt x="0" y="5825969"/>
                </a:lnTo>
                <a:close/>
              </a:path>
            </a:pathLst>
          </a:cu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179ADF92-DA1A-44E5-91F8-7B31D4DA291D}"/>
              </a:ext>
            </a:extLst>
          </p:cNvPr>
          <p:cNvSpPr/>
          <p:nvPr/>
        </p:nvSpPr>
        <p:spPr>
          <a:xfrm>
            <a:off x="8462443" y="1889227"/>
            <a:ext cx="3859501" cy="523220"/>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Sanjay Narang, Global Lead - Cloud Architecture and Strategy, Ernst &amp; Young</a:t>
            </a:r>
          </a:p>
        </p:txBody>
      </p:sp>
      <p:sp>
        <p:nvSpPr>
          <p:cNvPr id="11" name="globe_2" title="Icon of a sphere made of lines">
            <a:hlinkClick r:id="rId5"/>
            <a:extLst>
              <a:ext uri="{FF2B5EF4-FFF2-40B4-BE49-F238E27FC236}">
                <a16:creationId xmlns:a16="http://schemas.microsoft.com/office/drawing/2014/main" id="{0E4922D2-28E3-4B52-9BE0-1F152128693A}"/>
              </a:ext>
            </a:extLst>
          </p:cNvPr>
          <p:cNvSpPr>
            <a:spLocks noChangeAspect="1" noEditPoints="1"/>
          </p:cNvSpPr>
          <p:nvPr/>
        </p:nvSpPr>
        <p:spPr bwMode="auto">
          <a:xfrm>
            <a:off x="8478610" y="6512501"/>
            <a:ext cx="279781" cy="27978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F8109BDA-9140-4418-8F32-5938A2EEDA64}"/>
              </a:ext>
            </a:extLst>
          </p:cNvPr>
          <p:cNvSpPr/>
          <p:nvPr/>
        </p:nvSpPr>
        <p:spPr>
          <a:xfrm>
            <a:off x="8838725" y="6516602"/>
            <a:ext cx="2176731" cy="3139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Click icon to learn more</a:t>
            </a:r>
          </a:p>
        </p:txBody>
      </p:sp>
    </p:spTree>
    <p:extLst>
      <p:ext uri="{BB962C8B-B14F-4D97-AF65-F5344CB8AC3E}">
        <p14:creationId xmlns:p14="http://schemas.microsoft.com/office/powerpoint/2010/main" val="135044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955" y="633186"/>
            <a:ext cx="5585221" cy="411103"/>
          </a:xfrm>
        </p:spPr>
        <p:txBody>
          <a:bodyPr/>
          <a:lstStyle/>
          <a:p>
            <a:r>
              <a:rPr lang="en-US" dirty="0"/>
              <a:t>Mercedes-Benz R&amp;D: </a:t>
            </a:r>
            <a:r>
              <a:rPr lang="en-US" dirty="0">
                <a:solidFill>
                  <a:srgbClr val="0F78D4"/>
                </a:solidFill>
              </a:rPr>
              <a:t>architecture</a:t>
            </a: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84717" y="1437505"/>
            <a:ext cx="4181412" cy="546772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267" indent="-274267" defTabSz="932563">
              <a:buFont typeface="+mj-lt"/>
              <a:buAutoNum type="arabicPeriod"/>
              <a:defRPr/>
            </a:pPr>
            <a:r>
              <a:rPr lang="en-US" sz="1599" b="0" spc="0" dirty="0">
                <a:solidFill>
                  <a:srgbClr val="0078D4"/>
                </a:solidFill>
                <a:latin typeface="Segoe UI" panose="020B0502040204020203" pitchFamily="34" charset="0"/>
              </a:rPr>
              <a:t>Developer creates new in-car application.</a:t>
            </a:r>
            <a:br>
              <a:rPr lang="en-US" sz="1599" b="0" spc="0" dirty="0">
                <a:solidFill>
                  <a:srgbClr val="0078D4"/>
                </a:solidFill>
                <a:latin typeface="Segoe UI" panose="020B0502040204020203" pitchFamily="34" charset="0"/>
              </a:rPr>
            </a:br>
            <a:endParaRPr lang="en-US" sz="1599" b="0" spc="0" dirty="0">
              <a:solidFill>
                <a:srgbClr val="0078D4"/>
              </a:solidFill>
              <a:latin typeface="Segoe UI" panose="020B0502040204020203" pitchFamily="34" charset="0"/>
            </a:endParaRPr>
          </a:p>
          <a:p>
            <a:pPr marL="274267" indent="-274267" defTabSz="932563">
              <a:buFont typeface="+mj-lt"/>
              <a:buAutoNum type="arabicPeriod"/>
              <a:defRPr/>
            </a:pPr>
            <a:r>
              <a:rPr lang="en-US" sz="1599" b="0" spc="0" dirty="0">
                <a:solidFill>
                  <a:srgbClr val="0078D4"/>
                </a:solidFill>
                <a:latin typeface="Segoe UI" panose="020B0502040204020203" pitchFamily="34" charset="0"/>
              </a:rPr>
              <a:t>The creation triggers the orchestration service, which provisions a source code repository for the application.</a:t>
            </a:r>
            <a:br>
              <a:rPr lang="en-US" sz="1599" b="0" spc="0" dirty="0">
                <a:solidFill>
                  <a:srgbClr val="0078D4"/>
                </a:solidFill>
                <a:latin typeface="Segoe UI" panose="020B0502040204020203" pitchFamily="34" charset="0"/>
              </a:rPr>
            </a:br>
            <a:endParaRPr lang="en-US" sz="1599" b="0" spc="0" dirty="0">
              <a:solidFill>
                <a:srgbClr val="0078D4"/>
              </a:solidFill>
              <a:latin typeface="Segoe UI" panose="020B0502040204020203" pitchFamily="34" charset="0"/>
            </a:endParaRPr>
          </a:p>
          <a:p>
            <a:pPr marL="274267" indent="-274267" defTabSz="932563">
              <a:buFont typeface="+mj-lt"/>
              <a:buAutoNum type="arabicPeriod"/>
              <a:defRPr/>
            </a:pPr>
            <a:r>
              <a:rPr lang="en-US" sz="1599" b="0" spc="0" dirty="0">
                <a:solidFill>
                  <a:srgbClr val="0078D4"/>
                </a:solidFill>
                <a:latin typeface="Segoe UI" panose="020B0502040204020203" pitchFamily="34" charset="0"/>
              </a:rPr>
              <a:t>Developers can work using containers and deploy to ab emulator running in a virtual machine.</a:t>
            </a:r>
            <a:br>
              <a:rPr lang="en-US" sz="1599" b="0" spc="0" dirty="0">
                <a:solidFill>
                  <a:srgbClr val="0078D4"/>
                </a:solidFill>
                <a:latin typeface="Segoe UI" panose="020B0502040204020203" pitchFamily="34" charset="0"/>
              </a:rPr>
            </a:br>
            <a:endParaRPr lang="en-US" sz="1599" b="0" spc="0" dirty="0">
              <a:solidFill>
                <a:srgbClr val="0078D4"/>
              </a:solidFill>
              <a:latin typeface="Segoe UI" panose="020B0502040204020203" pitchFamily="34" charset="0"/>
            </a:endParaRPr>
          </a:p>
          <a:p>
            <a:pPr marL="274267" indent="-274267" defTabSz="932563">
              <a:buFont typeface="+mj-lt"/>
              <a:buAutoNum type="arabicPeriod"/>
              <a:defRPr/>
            </a:pPr>
            <a:r>
              <a:rPr lang="en-US" sz="1599" b="0" spc="0" dirty="0">
                <a:solidFill>
                  <a:srgbClr val="0078D4"/>
                </a:solidFill>
                <a:latin typeface="Segoe UI" panose="020B0502040204020203" pitchFamily="34" charset="0"/>
              </a:rPr>
              <a:t>A CI/CD pipelines that build the code </a:t>
            </a:r>
            <a:br>
              <a:rPr lang="en-US" sz="1599" b="0" spc="0" dirty="0">
                <a:solidFill>
                  <a:srgbClr val="0078D4"/>
                </a:solidFill>
                <a:latin typeface="Segoe UI" panose="020B0502040204020203" pitchFamily="34" charset="0"/>
              </a:rPr>
            </a:br>
            <a:r>
              <a:rPr lang="en-US" sz="1599" b="0" spc="0" dirty="0">
                <a:solidFill>
                  <a:srgbClr val="0078D4"/>
                </a:solidFill>
                <a:latin typeface="Segoe UI" panose="020B0502040204020203" pitchFamily="34" charset="0"/>
              </a:rPr>
              <a:t>into containers is automatically created. Pipelines control deployment to the integration environment and registers the application metadata in Azure Cosmos DB. </a:t>
            </a:r>
            <a:br>
              <a:rPr lang="en-US" sz="1599" b="0" spc="0" dirty="0">
                <a:solidFill>
                  <a:srgbClr val="0078D4"/>
                </a:solidFill>
                <a:latin typeface="Segoe UI" panose="020B0502040204020203" pitchFamily="34" charset="0"/>
              </a:rPr>
            </a:br>
            <a:endParaRPr lang="en-US" sz="1599" b="0" spc="0" dirty="0">
              <a:solidFill>
                <a:srgbClr val="0078D4"/>
              </a:solidFill>
              <a:latin typeface="Segoe UI" panose="020B0502040204020203" pitchFamily="34" charset="0"/>
            </a:endParaRPr>
          </a:p>
          <a:p>
            <a:pPr marL="274267" indent="-274267" defTabSz="932563">
              <a:buFont typeface="+mj-lt"/>
              <a:buAutoNum type="arabicPeriod"/>
              <a:defRPr/>
            </a:pPr>
            <a:r>
              <a:rPr lang="en-US" sz="1599" b="0" spc="0" dirty="0">
                <a:solidFill>
                  <a:srgbClr val="0078D4"/>
                </a:solidFill>
                <a:latin typeface="Segoe UI" panose="020B0502040204020203" pitchFamily="34" charset="0"/>
              </a:rPr>
              <a:t>During vehicle ignition, the car’s head unit connects to the service, locates the newly assigned app, retrieves its metadata, pulls the described container image from the closest data center and starts the app.</a:t>
            </a:r>
          </a:p>
        </p:txBody>
      </p:sp>
      <p:grpSp>
        <p:nvGrpSpPr>
          <p:cNvPr id="6" name="Group 5" descr="Mercedes Bens case study architecture">
            <a:extLst>
              <a:ext uri="{FF2B5EF4-FFF2-40B4-BE49-F238E27FC236}">
                <a16:creationId xmlns:a16="http://schemas.microsoft.com/office/drawing/2014/main" id="{C3C83E98-A1DF-4229-A807-228CA1DF26C4}"/>
              </a:ext>
            </a:extLst>
          </p:cNvPr>
          <p:cNvGrpSpPr/>
          <p:nvPr/>
        </p:nvGrpSpPr>
        <p:grpSpPr>
          <a:xfrm>
            <a:off x="6443653" y="137760"/>
            <a:ext cx="5680239" cy="6688043"/>
            <a:chOff x="6443653" y="137760"/>
            <a:chExt cx="5680239" cy="6688043"/>
          </a:xfrm>
        </p:grpSpPr>
        <p:sp>
          <p:nvSpPr>
            <p:cNvPr id="168" name="Oval 167">
              <a:extLst>
                <a:ext uri="{FF2B5EF4-FFF2-40B4-BE49-F238E27FC236}">
                  <a16:creationId xmlns:a16="http://schemas.microsoft.com/office/drawing/2014/main" id="{A18D1583-4E26-46ED-A8ED-B58B31445A4D}"/>
                </a:ext>
              </a:extLst>
            </p:cNvPr>
            <p:cNvSpPr/>
            <p:nvPr/>
          </p:nvSpPr>
          <p:spPr bwMode="auto">
            <a:xfrm>
              <a:off x="8872206" y="936157"/>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07" name="Rectangle: Rounded Corners 206">
              <a:extLst>
                <a:ext uri="{FF2B5EF4-FFF2-40B4-BE49-F238E27FC236}">
                  <a16:creationId xmlns:a16="http://schemas.microsoft.com/office/drawing/2014/main" id="{5191D45E-B874-449A-9D61-A5A35337C23E}"/>
                </a:ext>
              </a:extLst>
            </p:cNvPr>
            <p:cNvSpPr/>
            <p:nvPr/>
          </p:nvSpPr>
          <p:spPr bwMode="auto">
            <a:xfrm>
              <a:off x="6443653" y="1428746"/>
              <a:ext cx="4672013" cy="5186367"/>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TextBox 207">
              <a:extLst>
                <a:ext uri="{FF2B5EF4-FFF2-40B4-BE49-F238E27FC236}">
                  <a16:creationId xmlns:a16="http://schemas.microsoft.com/office/drawing/2014/main" id="{49807314-D074-4BE1-B9A0-F459F8A6D512}"/>
                </a:ext>
              </a:extLst>
            </p:cNvPr>
            <p:cNvSpPr txBox="1"/>
            <p:nvPr/>
          </p:nvSpPr>
          <p:spPr>
            <a:xfrm>
              <a:off x="6443653" y="1243004"/>
              <a:ext cx="338234" cy="138499"/>
            </a:xfrm>
            <a:prstGeom prst="rect">
              <a:avLst/>
            </a:prstGeom>
            <a:noFill/>
          </p:spPr>
          <p:txBody>
            <a:bodyPr wrap="none" lIns="0" tIns="0" rIns="0" bIns="0" rtlCol="0" anchor="b">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Azure</a:t>
              </a:r>
            </a:p>
          </p:txBody>
        </p:sp>
        <p:sp>
          <p:nvSpPr>
            <p:cNvPr id="235" name="Oval 234">
              <a:extLst>
                <a:ext uri="{FF2B5EF4-FFF2-40B4-BE49-F238E27FC236}">
                  <a16:creationId xmlns:a16="http://schemas.microsoft.com/office/drawing/2014/main" id="{1E465690-B87B-4E62-B018-B63CEE2EA1E7}"/>
                </a:ext>
              </a:extLst>
            </p:cNvPr>
            <p:cNvSpPr/>
            <p:nvPr/>
          </p:nvSpPr>
          <p:spPr bwMode="auto">
            <a:xfrm>
              <a:off x="8607853" y="2233809"/>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grpSp>
          <p:nvGrpSpPr>
            <p:cNvPr id="315" name="Group 314">
              <a:extLst>
                <a:ext uri="{FF2B5EF4-FFF2-40B4-BE49-F238E27FC236}">
                  <a16:creationId xmlns:a16="http://schemas.microsoft.com/office/drawing/2014/main" id="{2EAC2CD3-6F04-4250-AC69-EBF6EDA42295}"/>
                </a:ext>
              </a:extLst>
            </p:cNvPr>
            <p:cNvGrpSpPr/>
            <p:nvPr/>
          </p:nvGrpSpPr>
          <p:grpSpPr>
            <a:xfrm>
              <a:off x="6849432" y="1572941"/>
              <a:ext cx="703719" cy="1035177"/>
              <a:chOff x="9901145" y="3412391"/>
              <a:chExt cx="703719" cy="1035177"/>
            </a:xfrm>
          </p:grpSpPr>
          <p:sp>
            <p:nvSpPr>
              <p:cNvPr id="317" name="TextBox 316">
                <a:extLst>
                  <a:ext uri="{FF2B5EF4-FFF2-40B4-BE49-F238E27FC236}">
                    <a16:creationId xmlns:a16="http://schemas.microsoft.com/office/drawing/2014/main" id="{8DEE8A25-C84A-4B55-980C-C3BE2EE4EF97}"/>
                  </a:ext>
                </a:extLst>
              </p:cNvPr>
              <p:cNvSpPr txBox="1"/>
              <p:nvPr/>
            </p:nvSpPr>
            <p:spPr>
              <a:xfrm>
                <a:off x="9990111" y="3412391"/>
                <a:ext cx="525785" cy="184666"/>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Web app</a:t>
                </a:r>
                <a:endParaRPr kumimoji="0" lang="en-US" sz="1000" b="0" i="1"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27" name="Rectangle: Rounded Corners 326">
                <a:extLst>
                  <a:ext uri="{FF2B5EF4-FFF2-40B4-BE49-F238E27FC236}">
                    <a16:creationId xmlns:a16="http://schemas.microsoft.com/office/drawing/2014/main" id="{BEB38F57-2B98-4264-A457-344629E72375}"/>
                  </a:ext>
                </a:extLst>
              </p:cNvPr>
              <p:cNvSpPr/>
              <p:nvPr/>
            </p:nvSpPr>
            <p:spPr bwMode="auto">
              <a:xfrm>
                <a:off x="10023135" y="3655322"/>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pic>
            <p:nvPicPr>
              <p:cNvPr id="329" name="Picture 328" descr="A close up of a logo&#10;&#10;Description automatically generated">
                <a:extLst>
                  <a:ext uri="{FF2B5EF4-FFF2-40B4-BE49-F238E27FC236}">
                    <a16:creationId xmlns:a16="http://schemas.microsoft.com/office/drawing/2014/main" id="{B6BA6BF7-6810-4753-93C8-E89E6DBA75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5481" y="3717668"/>
                <a:ext cx="332509" cy="332509"/>
              </a:xfrm>
              <a:prstGeom prst="rect">
                <a:avLst/>
              </a:prstGeom>
            </p:spPr>
          </p:pic>
          <p:sp>
            <p:nvSpPr>
              <p:cNvPr id="330" name="TextBox 329">
                <a:extLst>
                  <a:ext uri="{FF2B5EF4-FFF2-40B4-BE49-F238E27FC236}">
                    <a16:creationId xmlns:a16="http://schemas.microsoft.com/office/drawing/2014/main" id="{B5C5C08C-C717-4846-B012-5272000C8576}"/>
                  </a:ext>
                </a:extLst>
              </p:cNvPr>
              <p:cNvSpPr txBox="1"/>
              <p:nvPr/>
            </p:nvSpPr>
            <p:spPr>
              <a:xfrm>
                <a:off x="9901145" y="4170569"/>
                <a:ext cx="703719" cy="276999"/>
              </a:xfrm>
              <a:prstGeom prst="rect">
                <a:avLst/>
              </a:prstGeom>
              <a:noFill/>
            </p:spPr>
            <p:txBody>
              <a:bodyPr wrap="none" lIns="0" tIns="0" rIns="0" bIns="0" rtlCol="0" anchor="t">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1" u="none" strike="noStrike" kern="1200" cap="none" spc="0" normalizeH="0" baseline="0" noProof="0" dirty="0">
                    <a:ln>
                      <a:noFill/>
                    </a:ln>
                    <a:effectLst/>
                    <a:uLnTx/>
                    <a:uFillTx/>
                    <a:latin typeface="Segoe UI" panose="020B0502040204020203" pitchFamily="34" charset="0"/>
                    <a:cs typeface="Segoe UI" panose="020B0502040204020203" pitchFamily="34" charset="0"/>
                  </a:rPr>
                  <a:t>App creation</a:t>
                </a:r>
                <a:br>
                  <a:rPr kumimoji="0" lang="en-US" sz="1000" b="0" i="1" u="none" strike="noStrike" kern="1200" cap="none" spc="0" normalizeH="0" baseline="0" noProof="0" dirty="0">
                    <a:ln>
                      <a:noFill/>
                    </a:ln>
                    <a:effectLst/>
                    <a:uLnTx/>
                    <a:uFillTx/>
                    <a:latin typeface="Segoe UI" panose="020B0502040204020203" pitchFamily="34" charset="0"/>
                    <a:cs typeface="Segoe UI" panose="020B0502040204020203" pitchFamily="34" charset="0"/>
                  </a:rPr>
                </a:br>
                <a:r>
                  <a:rPr kumimoji="0" lang="en-US" sz="1000" b="0" i="1" u="none" strike="noStrike" kern="1200" cap="none" spc="0" normalizeH="0" baseline="0" noProof="0" dirty="0">
                    <a:ln>
                      <a:noFill/>
                    </a:ln>
                    <a:effectLst/>
                    <a:uLnTx/>
                    <a:uFillTx/>
                    <a:latin typeface="Segoe UI" panose="020B0502040204020203" pitchFamily="34" charset="0"/>
                    <a:cs typeface="Segoe UI" panose="020B0502040204020203" pitchFamily="34" charset="0"/>
                  </a:rPr>
                  <a:t> portal</a:t>
                </a:r>
              </a:p>
            </p:txBody>
          </p:sp>
        </p:grpSp>
        <p:sp>
          <p:nvSpPr>
            <p:cNvPr id="331" name="Rectangle: Rounded Corners 330">
              <a:extLst>
                <a:ext uri="{FF2B5EF4-FFF2-40B4-BE49-F238E27FC236}">
                  <a16:creationId xmlns:a16="http://schemas.microsoft.com/office/drawing/2014/main" id="{3384168D-DE52-41A5-A69D-0CC5F1C60D19}"/>
                </a:ext>
              </a:extLst>
            </p:cNvPr>
            <p:cNvSpPr/>
            <p:nvPr/>
          </p:nvSpPr>
          <p:spPr bwMode="auto">
            <a:xfrm>
              <a:off x="6752253" y="2952066"/>
              <a:ext cx="4051880" cy="2048566"/>
            </a:xfrm>
            <a:prstGeom prst="roundRect">
              <a:avLst>
                <a:gd name="adj" fmla="val 1551"/>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5" name="Group 514">
              <a:extLst>
                <a:ext uri="{FF2B5EF4-FFF2-40B4-BE49-F238E27FC236}">
                  <a16:creationId xmlns:a16="http://schemas.microsoft.com/office/drawing/2014/main" id="{47723CA8-387D-4D46-ABDF-F5D36A61E6AF}"/>
                </a:ext>
              </a:extLst>
            </p:cNvPr>
            <p:cNvGrpSpPr/>
            <p:nvPr/>
          </p:nvGrpSpPr>
          <p:grpSpPr>
            <a:xfrm>
              <a:off x="9067916" y="5212633"/>
              <a:ext cx="457200" cy="653964"/>
              <a:chOff x="9649013" y="5255501"/>
              <a:chExt cx="457200" cy="653964"/>
            </a:xfrm>
          </p:grpSpPr>
          <p:sp>
            <p:nvSpPr>
              <p:cNvPr id="294" name="TextBox 293">
                <a:extLst>
                  <a:ext uri="{FF2B5EF4-FFF2-40B4-BE49-F238E27FC236}">
                    <a16:creationId xmlns:a16="http://schemas.microsoft.com/office/drawing/2014/main" id="{FC1D6958-FD35-4B49-9068-5C69A7988EE9}"/>
                  </a:ext>
                </a:extLst>
              </p:cNvPr>
              <p:cNvSpPr txBox="1"/>
              <p:nvPr/>
            </p:nvSpPr>
            <p:spPr>
              <a:xfrm>
                <a:off x="9755444" y="5255501"/>
                <a:ext cx="246862" cy="138499"/>
              </a:xfrm>
              <a:prstGeom prst="rect">
                <a:avLst/>
              </a:prstGeom>
              <a:noFill/>
            </p:spPr>
            <p:txBody>
              <a:bodyPr wrap="none" lIns="0" tIns="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ACR</a:t>
                </a:r>
              </a:p>
            </p:txBody>
          </p:sp>
          <p:grpSp>
            <p:nvGrpSpPr>
              <p:cNvPr id="513" name="Group 512">
                <a:extLst>
                  <a:ext uri="{FF2B5EF4-FFF2-40B4-BE49-F238E27FC236}">
                    <a16:creationId xmlns:a16="http://schemas.microsoft.com/office/drawing/2014/main" id="{C4CEB468-8372-4A19-9285-8A9EC615E76D}"/>
                  </a:ext>
                </a:extLst>
              </p:cNvPr>
              <p:cNvGrpSpPr/>
              <p:nvPr/>
            </p:nvGrpSpPr>
            <p:grpSpPr>
              <a:xfrm>
                <a:off x="9649013" y="5452265"/>
                <a:ext cx="457200" cy="457200"/>
                <a:chOff x="9649013" y="5406098"/>
                <a:chExt cx="457200" cy="457200"/>
              </a:xfrm>
            </p:grpSpPr>
            <p:sp>
              <p:nvSpPr>
                <p:cNvPr id="296" name="Rectangle: Rounded Corners 295">
                  <a:extLst>
                    <a:ext uri="{FF2B5EF4-FFF2-40B4-BE49-F238E27FC236}">
                      <a16:creationId xmlns:a16="http://schemas.microsoft.com/office/drawing/2014/main" id="{0DEA189E-2201-430C-91A2-101C961E0746}"/>
                    </a:ext>
                  </a:extLst>
                </p:cNvPr>
                <p:cNvSpPr/>
                <p:nvPr/>
              </p:nvSpPr>
              <p:spPr bwMode="auto">
                <a:xfrm>
                  <a:off x="9649013" y="5406098"/>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pic>
              <p:nvPicPr>
                <p:cNvPr id="3" name="Graphic 2">
                  <a:extLst>
                    <a:ext uri="{FF2B5EF4-FFF2-40B4-BE49-F238E27FC236}">
                      <a16:creationId xmlns:a16="http://schemas.microsoft.com/office/drawing/2014/main" id="{D3D200A4-67E7-4047-8DDB-5EDD092023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96766" y="5453851"/>
                  <a:ext cx="361694" cy="361694"/>
                </a:xfrm>
                <a:prstGeom prst="rect">
                  <a:avLst/>
                </a:prstGeom>
              </p:spPr>
            </p:pic>
          </p:grpSp>
        </p:grpSp>
        <p:sp>
          <p:nvSpPr>
            <p:cNvPr id="227" name="TextBox 226">
              <a:extLst>
                <a:ext uri="{FF2B5EF4-FFF2-40B4-BE49-F238E27FC236}">
                  <a16:creationId xmlns:a16="http://schemas.microsoft.com/office/drawing/2014/main" id="{A993AC6C-78C5-4E37-8EBA-E96447CDAD8E}"/>
                </a:ext>
              </a:extLst>
            </p:cNvPr>
            <p:cNvSpPr txBox="1"/>
            <p:nvPr/>
          </p:nvSpPr>
          <p:spPr>
            <a:xfrm>
              <a:off x="7964953" y="5166466"/>
              <a:ext cx="453649" cy="184666"/>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DevOps</a:t>
              </a:r>
            </a:p>
          </p:txBody>
        </p:sp>
        <p:grpSp>
          <p:nvGrpSpPr>
            <p:cNvPr id="512" name="Group 511">
              <a:extLst>
                <a:ext uri="{FF2B5EF4-FFF2-40B4-BE49-F238E27FC236}">
                  <a16:creationId xmlns:a16="http://schemas.microsoft.com/office/drawing/2014/main" id="{A501811A-A7AB-4D60-9A9D-8872FC6A9F77}"/>
                </a:ext>
              </a:extLst>
            </p:cNvPr>
            <p:cNvGrpSpPr/>
            <p:nvPr/>
          </p:nvGrpSpPr>
          <p:grpSpPr>
            <a:xfrm>
              <a:off x="7961916" y="5409397"/>
              <a:ext cx="457200" cy="457200"/>
              <a:chOff x="8862205" y="5452265"/>
              <a:chExt cx="457200" cy="457200"/>
            </a:xfrm>
          </p:grpSpPr>
          <p:sp>
            <p:nvSpPr>
              <p:cNvPr id="232" name="Rectangle: Rounded Corners 231">
                <a:extLst>
                  <a:ext uri="{FF2B5EF4-FFF2-40B4-BE49-F238E27FC236}">
                    <a16:creationId xmlns:a16="http://schemas.microsoft.com/office/drawing/2014/main" id="{A37E3F0F-14CF-4F74-AF13-B9079C266C6F}"/>
                  </a:ext>
                </a:extLst>
              </p:cNvPr>
              <p:cNvSpPr/>
              <p:nvPr/>
            </p:nvSpPr>
            <p:spPr bwMode="auto">
              <a:xfrm>
                <a:off x="8862205" y="5452265"/>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236" name="Graphic 133">
                <a:extLst>
                  <a:ext uri="{FF2B5EF4-FFF2-40B4-BE49-F238E27FC236}">
                    <a16:creationId xmlns:a16="http://schemas.microsoft.com/office/drawing/2014/main" id="{6B5FA0D1-5FCF-44DB-A960-5CE06E91BE93}"/>
                  </a:ext>
                </a:extLst>
              </p:cNvPr>
              <p:cNvSpPr/>
              <p:nvPr/>
            </p:nvSpPr>
            <p:spPr>
              <a:xfrm>
                <a:off x="8952629" y="5542689"/>
                <a:ext cx="276352" cy="276697"/>
              </a:xfrm>
              <a:custGeom>
                <a:avLst/>
                <a:gdLst>
                  <a:gd name="connsiteX0" fmla="*/ 276352 w 276352"/>
                  <a:gd name="connsiteY0" fmla="*/ 51816 h 276697"/>
                  <a:gd name="connsiteX1" fmla="*/ 276352 w 276352"/>
                  <a:gd name="connsiteY1" fmla="*/ 220045 h 276697"/>
                  <a:gd name="connsiteX2" fmla="*/ 207264 w 276352"/>
                  <a:gd name="connsiteY2" fmla="*/ 276697 h 276697"/>
                  <a:gd name="connsiteX3" fmla="*/ 100178 w 276352"/>
                  <a:gd name="connsiteY3" fmla="*/ 237663 h 276697"/>
                  <a:gd name="connsiteX4" fmla="*/ 100178 w 276352"/>
                  <a:gd name="connsiteY4" fmla="*/ 276352 h 276697"/>
                  <a:gd name="connsiteX5" fmla="*/ 39553 w 276352"/>
                  <a:gd name="connsiteY5" fmla="*/ 197074 h 276697"/>
                  <a:gd name="connsiteX6" fmla="*/ 216245 w 276352"/>
                  <a:gd name="connsiteY6" fmla="*/ 210891 h 276697"/>
                  <a:gd name="connsiteX7" fmla="*/ 216245 w 276352"/>
                  <a:gd name="connsiteY7" fmla="*/ 59416 h 276697"/>
                  <a:gd name="connsiteX8" fmla="*/ 217454 w 276352"/>
                  <a:gd name="connsiteY8" fmla="*/ 60279 h 276697"/>
                  <a:gd name="connsiteX9" fmla="*/ 118313 w 276352"/>
                  <a:gd name="connsiteY9" fmla="*/ 0 h 276697"/>
                  <a:gd name="connsiteX10" fmla="*/ 118313 w 276352"/>
                  <a:gd name="connsiteY10" fmla="*/ 39553 h 276697"/>
                  <a:gd name="connsiteX11" fmla="*/ 27290 w 276352"/>
                  <a:gd name="connsiteY11" fmla="*/ 66324 h 276697"/>
                  <a:gd name="connsiteX12" fmla="*/ 0 w 276352"/>
                  <a:gd name="connsiteY12" fmla="*/ 101387 h 276697"/>
                  <a:gd name="connsiteX13" fmla="*/ 0 w 276352"/>
                  <a:gd name="connsiteY13" fmla="*/ 181011 h 276697"/>
                  <a:gd name="connsiteX14" fmla="*/ 39035 w 276352"/>
                  <a:gd name="connsiteY14" fmla="*/ 198283 h 276697"/>
                  <a:gd name="connsiteX15" fmla="*/ 39035 w 276352"/>
                  <a:gd name="connsiteY15" fmla="*/ 96205 h 27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6352" h="276697">
                    <a:moveTo>
                      <a:pt x="276352" y="51816"/>
                    </a:moveTo>
                    <a:lnTo>
                      <a:pt x="276352" y="220045"/>
                    </a:lnTo>
                    <a:lnTo>
                      <a:pt x="207264" y="276697"/>
                    </a:lnTo>
                    <a:lnTo>
                      <a:pt x="100178" y="237663"/>
                    </a:lnTo>
                    <a:lnTo>
                      <a:pt x="100178" y="276352"/>
                    </a:lnTo>
                    <a:lnTo>
                      <a:pt x="39553" y="197074"/>
                    </a:lnTo>
                    <a:lnTo>
                      <a:pt x="216245" y="210891"/>
                    </a:lnTo>
                    <a:lnTo>
                      <a:pt x="216245" y="59416"/>
                    </a:lnTo>
                    <a:close/>
                    <a:moveTo>
                      <a:pt x="217454" y="60279"/>
                    </a:moveTo>
                    <a:lnTo>
                      <a:pt x="118313" y="0"/>
                    </a:lnTo>
                    <a:lnTo>
                      <a:pt x="118313" y="39553"/>
                    </a:lnTo>
                    <a:lnTo>
                      <a:pt x="27290" y="66324"/>
                    </a:lnTo>
                    <a:lnTo>
                      <a:pt x="0" y="101387"/>
                    </a:lnTo>
                    <a:lnTo>
                      <a:pt x="0" y="181011"/>
                    </a:lnTo>
                    <a:lnTo>
                      <a:pt x="39035" y="198283"/>
                    </a:lnTo>
                    <a:lnTo>
                      <a:pt x="39035" y="96205"/>
                    </a:lnTo>
                    <a:close/>
                  </a:path>
                </a:pathLst>
              </a:custGeom>
              <a:solidFill>
                <a:schemeClr val="tx2"/>
              </a:solidFill>
              <a:ln w="16933" cap="flat">
                <a:noFill/>
                <a:prstDash val="solid"/>
                <a:miter/>
              </a:ln>
            </p:spPr>
            <p:txBody>
              <a:bodyPr rtlCol="0" anchor="ctr"/>
              <a:lstStyle/>
              <a:p>
                <a:endParaRPr lang="en-IN"/>
              </a:p>
            </p:txBody>
          </p:sp>
        </p:grpSp>
        <p:grpSp>
          <p:nvGrpSpPr>
            <p:cNvPr id="522" name="Group 521">
              <a:extLst>
                <a:ext uri="{FF2B5EF4-FFF2-40B4-BE49-F238E27FC236}">
                  <a16:creationId xmlns:a16="http://schemas.microsoft.com/office/drawing/2014/main" id="{812744CD-3C13-4261-84BE-05E8C9D7BE3E}"/>
                </a:ext>
              </a:extLst>
            </p:cNvPr>
            <p:cNvGrpSpPr/>
            <p:nvPr/>
          </p:nvGrpSpPr>
          <p:grpSpPr>
            <a:xfrm>
              <a:off x="9891785" y="5166466"/>
              <a:ext cx="795089" cy="1039296"/>
              <a:chOff x="10607433" y="5209334"/>
              <a:chExt cx="795089" cy="1039296"/>
            </a:xfrm>
          </p:grpSpPr>
          <p:sp>
            <p:nvSpPr>
              <p:cNvPr id="257" name="TextBox 256">
                <a:extLst>
                  <a:ext uri="{FF2B5EF4-FFF2-40B4-BE49-F238E27FC236}">
                    <a16:creationId xmlns:a16="http://schemas.microsoft.com/office/drawing/2014/main" id="{379D85B0-4160-4C50-9B16-A573E4C3D479}"/>
                  </a:ext>
                </a:extLst>
              </p:cNvPr>
              <p:cNvSpPr txBox="1"/>
              <p:nvPr/>
            </p:nvSpPr>
            <p:spPr>
              <a:xfrm>
                <a:off x="10742086" y="5209334"/>
                <a:ext cx="525785" cy="184666"/>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Web app</a:t>
                </a:r>
                <a:endParaRPr kumimoji="0" lang="en-US" sz="1000" b="0" i="1"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grpSp>
            <p:nvGrpSpPr>
              <p:cNvPr id="514" name="Group 513">
                <a:extLst>
                  <a:ext uri="{FF2B5EF4-FFF2-40B4-BE49-F238E27FC236}">
                    <a16:creationId xmlns:a16="http://schemas.microsoft.com/office/drawing/2014/main" id="{77CA799E-6FBA-4D8E-A67A-93B433915FD5}"/>
                  </a:ext>
                </a:extLst>
              </p:cNvPr>
              <p:cNvGrpSpPr/>
              <p:nvPr/>
            </p:nvGrpSpPr>
            <p:grpSpPr>
              <a:xfrm>
                <a:off x="10775110" y="5452265"/>
                <a:ext cx="457200" cy="457200"/>
                <a:chOff x="10775110" y="5452265"/>
                <a:chExt cx="457200" cy="457200"/>
              </a:xfrm>
            </p:grpSpPr>
            <p:sp>
              <p:nvSpPr>
                <p:cNvPr id="258" name="Rectangle: Rounded Corners 257">
                  <a:extLst>
                    <a:ext uri="{FF2B5EF4-FFF2-40B4-BE49-F238E27FC236}">
                      <a16:creationId xmlns:a16="http://schemas.microsoft.com/office/drawing/2014/main" id="{314C9697-7F03-4883-9863-48742BAEB628}"/>
                    </a:ext>
                  </a:extLst>
                </p:cNvPr>
                <p:cNvSpPr/>
                <p:nvPr/>
              </p:nvSpPr>
              <p:spPr bwMode="auto">
                <a:xfrm>
                  <a:off x="10775110" y="5452265"/>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pic>
              <p:nvPicPr>
                <p:cNvPr id="259" name="Picture 258" descr="A close up of a logo&#10;&#10;Description automatically generated">
                  <a:extLst>
                    <a:ext uri="{FF2B5EF4-FFF2-40B4-BE49-F238E27FC236}">
                      <a16:creationId xmlns:a16="http://schemas.microsoft.com/office/drawing/2014/main" id="{F446B42E-F0CC-495A-874C-872258A00A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37456" y="5514611"/>
                  <a:ext cx="332509" cy="332509"/>
                </a:xfrm>
                <a:prstGeom prst="rect">
                  <a:avLst/>
                </a:prstGeom>
              </p:spPr>
            </p:pic>
          </p:grpSp>
          <p:sp>
            <p:nvSpPr>
              <p:cNvPr id="314" name="TextBox 313">
                <a:extLst>
                  <a:ext uri="{FF2B5EF4-FFF2-40B4-BE49-F238E27FC236}">
                    <a16:creationId xmlns:a16="http://schemas.microsoft.com/office/drawing/2014/main" id="{83D64B77-C661-49FA-89F7-A5057E41E4FD}"/>
                  </a:ext>
                </a:extLst>
              </p:cNvPr>
              <p:cNvSpPr txBox="1"/>
              <p:nvPr/>
            </p:nvSpPr>
            <p:spPr>
              <a:xfrm>
                <a:off x="10607433" y="5971631"/>
                <a:ext cx="795089" cy="276999"/>
              </a:xfrm>
              <a:prstGeom prst="rect">
                <a:avLst/>
              </a:prstGeom>
              <a:noFill/>
            </p:spPr>
            <p:txBody>
              <a:bodyPr wrap="none" lIns="0" tIns="0" rIns="0" bIns="0" rtlCol="0" anchor="t">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1" u="none" strike="noStrike" kern="1200" cap="none" spc="0" normalizeH="0" baseline="0" noProof="0" dirty="0">
                    <a:ln>
                      <a:noFill/>
                    </a:ln>
                    <a:effectLst/>
                    <a:uLnTx/>
                    <a:uFillTx/>
                    <a:latin typeface="Segoe UI" panose="020B0502040204020203" pitchFamily="34" charset="0"/>
                    <a:cs typeface="Segoe UI" panose="020B0502040204020203" pitchFamily="34" charset="0"/>
                  </a:rPr>
                  <a:t>Feature toggle</a:t>
                </a:r>
                <a:br>
                  <a:rPr kumimoji="0" lang="en-US" sz="1000" b="0" i="1" u="none" strike="noStrike" kern="1200" cap="none" spc="0" normalizeH="0" baseline="0" noProof="0" dirty="0">
                    <a:ln>
                      <a:noFill/>
                    </a:ln>
                    <a:effectLst/>
                    <a:uLnTx/>
                    <a:uFillTx/>
                    <a:latin typeface="Segoe UI" panose="020B0502040204020203" pitchFamily="34" charset="0"/>
                    <a:cs typeface="Segoe UI" panose="020B0502040204020203" pitchFamily="34" charset="0"/>
                  </a:rPr>
                </a:br>
                <a:r>
                  <a:rPr kumimoji="0" lang="en-US" sz="1000" b="0" i="1" u="none" strike="noStrike" kern="1200" cap="none" spc="0" normalizeH="0" baseline="0" noProof="0" dirty="0">
                    <a:ln>
                      <a:noFill/>
                    </a:ln>
                    <a:effectLst/>
                    <a:uLnTx/>
                    <a:uFillTx/>
                    <a:latin typeface="Segoe UI" panose="020B0502040204020203" pitchFamily="34" charset="0"/>
                    <a:cs typeface="Segoe UI" panose="020B0502040204020203" pitchFamily="34" charset="0"/>
                  </a:rPr>
                  <a:t>portal</a:t>
                </a:r>
              </a:p>
            </p:txBody>
          </p:sp>
        </p:grpSp>
        <p:grpSp>
          <p:nvGrpSpPr>
            <p:cNvPr id="511" name="Group 510">
              <a:extLst>
                <a:ext uri="{FF2B5EF4-FFF2-40B4-BE49-F238E27FC236}">
                  <a16:creationId xmlns:a16="http://schemas.microsoft.com/office/drawing/2014/main" id="{3640FEDC-9E10-46E9-BFBE-50D45D587F08}"/>
                </a:ext>
              </a:extLst>
            </p:cNvPr>
            <p:cNvGrpSpPr/>
            <p:nvPr/>
          </p:nvGrpSpPr>
          <p:grpSpPr>
            <a:xfrm>
              <a:off x="6969868" y="5409397"/>
              <a:ext cx="457200" cy="457200"/>
              <a:chOff x="7685516" y="5452265"/>
              <a:chExt cx="457200" cy="457200"/>
            </a:xfrm>
          </p:grpSpPr>
          <p:sp>
            <p:nvSpPr>
              <p:cNvPr id="297" name="Rectangle: Rounded Corners 296">
                <a:extLst>
                  <a:ext uri="{FF2B5EF4-FFF2-40B4-BE49-F238E27FC236}">
                    <a16:creationId xmlns:a16="http://schemas.microsoft.com/office/drawing/2014/main" id="{3EB0EBC1-3DBA-46F3-B0AC-C9F22C91B24F}"/>
                  </a:ext>
                </a:extLst>
              </p:cNvPr>
              <p:cNvSpPr/>
              <p:nvPr/>
            </p:nvSpPr>
            <p:spPr bwMode="auto">
              <a:xfrm>
                <a:off x="7685516" y="5452265"/>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nvGrpSpPr>
              <p:cNvPr id="51" name="Group 50">
                <a:extLst>
                  <a:ext uri="{FF2B5EF4-FFF2-40B4-BE49-F238E27FC236}">
                    <a16:creationId xmlns:a16="http://schemas.microsoft.com/office/drawing/2014/main" id="{DD7AA616-60C0-453F-8820-2337B75621D1}"/>
                  </a:ext>
                </a:extLst>
              </p:cNvPr>
              <p:cNvGrpSpPr/>
              <p:nvPr/>
            </p:nvGrpSpPr>
            <p:grpSpPr>
              <a:xfrm>
                <a:off x="7745130" y="5511879"/>
                <a:ext cx="337973" cy="337973"/>
                <a:chOff x="4813019" y="2871974"/>
                <a:chExt cx="2569416" cy="2569416"/>
              </a:xfrm>
            </p:grpSpPr>
            <p:sp>
              <p:nvSpPr>
                <p:cNvPr id="42" name="Freeform: Shape 41">
                  <a:extLst>
                    <a:ext uri="{FF2B5EF4-FFF2-40B4-BE49-F238E27FC236}">
                      <a16:creationId xmlns:a16="http://schemas.microsoft.com/office/drawing/2014/main" id="{08195151-A398-42C4-8FAB-8D16E69F8F2A}"/>
                    </a:ext>
                  </a:extLst>
                </p:cNvPr>
                <p:cNvSpPr/>
                <p:nvPr/>
              </p:nvSpPr>
              <p:spPr>
                <a:xfrm>
                  <a:off x="5241255" y="3300210"/>
                  <a:ext cx="1607383" cy="1606955"/>
                </a:xfrm>
                <a:custGeom>
                  <a:avLst/>
                  <a:gdLst>
                    <a:gd name="connsiteX0" fmla="*/ 443974 w 1607383"/>
                    <a:gd name="connsiteY0" fmla="*/ 1606956 h 1606955"/>
                    <a:gd name="connsiteX1" fmla="*/ 1071232 w 1607383"/>
                    <a:gd name="connsiteY1" fmla="*/ 1071232 h 1606955"/>
                    <a:gd name="connsiteX2" fmla="*/ 1607384 w 1607383"/>
                    <a:gd name="connsiteY2" fmla="*/ 444616 h 1606955"/>
                    <a:gd name="connsiteX3" fmla="*/ 856472 w 1607383"/>
                    <a:gd name="connsiteY3" fmla="*/ 0 h 1606955"/>
                    <a:gd name="connsiteX4" fmla="*/ 0 w 1607383"/>
                    <a:gd name="connsiteY4" fmla="*/ 856472 h 1606955"/>
                    <a:gd name="connsiteX5" fmla="*/ 443974 w 1607383"/>
                    <a:gd name="connsiteY5" fmla="*/ 1606956 h 160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7383" h="1606955">
                      <a:moveTo>
                        <a:pt x="443974" y="1606956"/>
                      </a:moveTo>
                      <a:cubicBezTo>
                        <a:pt x="629186" y="1476451"/>
                        <a:pt x="841805" y="1300660"/>
                        <a:pt x="1071232" y="1071232"/>
                      </a:cubicBezTo>
                      <a:cubicBezTo>
                        <a:pt x="1306869" y="835596"/>
                        <a:pt x="1480091" y="625118"/>
                        <a:pt x="1607384" y="444616"/>
                      </a:cubicBezTo>
                      <a:cubicBezTo>
                        <a:pt x="1461784" y="179645"/>
                        <a:pt x="1180218" y="0"/>
                        <a:pt x="856472" y="0"/>
                      </a:cubicBezTo>
                      <a:cubicBezTo>
                        <a:pt x="383485" y="0"/>
                        <a:pt x="0" y="383485"/>
                        <a:pt x="0" y="856472"/>
                      </a:cubicBezTo>
                      <a:cubicBezTo>
                        <a:pt x="0" y="1179897"/>
                        <a:pt x="179324" y="1461248"/>
                        <a:pt x="443974" y="1606956"/>
                      </a:cubicBezTo>
                      <a:close/>
                    </a:path>
                  </a:pathLst>
                </a:custGeom>
                <a:solidFill>
                  <a:srgbClr val="0078D3"/>
                </a:solidFill>
                <a:ln w="106759"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38ED9C3-3FA2-4ECB-8B44-666D31671C0C}"/>
                    </a:ext>
                  </a:extLst>
                </p:cNvPr>
                <p:cNvSpPr/>
                <p:nvPr/>
              </p:nvSpPr>
              <p:spPr>
                <a:xfrm>
                  <a:off x="6077278" y="4136233"/>
                  <a:ext cx="876920" cy="876920"/>
                </a:xfrm>
                <a:custGeom>
                  <a:avLst/>
                  <a:gdLst>
                    <a:gd name="connsiteX0" fmla="*/ 462281 w 876920"/>
                    <a:gd name="connsiteY0" fmla="*/ 462281 h 876920"/>
                    <a:gd name="connsiteX1" fmla="*/ 0 w 876920"/>
                    <a:gd name="connsiteY1" fmla="*/ 875850 h 876920"/>
                    <a:gd name="connsiteX2" fmla="*/ 20448 w 876920"/>
                    <a:gd name="connsiteY2" fmla="*/ 876920 h 876920"/>
                    <a:gd name="connsiteX3" fmla="*/ 876920 w 876920"/>
                    <a:gd name="connsiteY3" fmla="*/ 20448 h 876920"/>
                    <a:gd name="connsiteX4" fmla="*/ 875850 w 876920"/>
                    <a:gd name="connsiteY4" fmla="*/ 0 h 876920"/>
                    <a:gd name="connsiteX5" fmla="*/ 462281 w 876920"/>
                    <a:gd name="connsiteY5" fmla="*/ 462281 h 87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920" h="876920">
                      <a:moveTo>
                        <a:pt x="462281" y="462281"/>
                      </a:moveTo>
                      <a:cubicBezTo>
                        <a:pt x="309186" y="615268"/>
                        <a:pt x="153094" y="754016"/>
                        <a:pt x="0" y="875850"/>
                      </a:cubicBezTo>
                      <a:cubicBezTo>
                        <a:pt x="6852" y="876064"/>
                        <a:pt x="13596" y="876920"/>
                        <a:pt x="20448" y="876920"/>
                      </a:cubicBezTo>
                      <a:cubicBezTo>
                        <a:pt x="493435" y="876920"/>
                        <a:pt x="876920" y="493435"/>
                        <a:pt x="876920" y="20448"/>
                      </a:cubicBezTo>
                      <a:cubicBezTo>
                        <a:pt x="876920" y="13489"/>
                        <a:pt x="876064" y="6852"/>
                        <a:pt x="875850" y="0"/>
                      </a:cubicBezTo>
                      <a:cubicBezTo>
                        <a:pt x="750591" y="157056"/>
                        <a:pt x="610665" y="313897"/>
                        <a:pt x="462281" y="462281"/>
                      </a:cubicBezTo>
                      <a:close/>
                    </a:path>
                  </a:pathLst>
                </a:custGeom>
                <a:solidFill>
                  <a:srgbClr val="0078D3"/>
                </a:solidFill>
                <a:ln w="106759"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48B4BCA-01E6-45BA-A4FB-363E3DC35BFC}"/>
                    </a:ext>
                  </a:extLst>
                </p:cNvPr>
                <p:cNvSpPr/>
                <p:nvPr/>
              </p:nvSpPr>
              <p:spPr>
                <a:xfrm>
                  <a:off x="4821806" y="2880431"/>
                  <a:ext cx="2552175" cy="2552393"/>
                </a:xfrm>
                <a:custGeom>
                  <a:avLst/>
                  <a:gdLst>
                    <a:gd name="connsiteX0" fmla="*/ 2498214 w 2552175"/>
                    <a:gd name="connsiteY0" fmla="*/ 53958 h 2552393"/>
                    <a:gd name="connsiteX1" fmla="*/ 2341800 w 2552175"/>
                    <a:gd name="connsiteY1" fmla="*/ 0 h 2552393"/>
                    <a:gd name="connsiteX2" fmla="*/ 1558985 w 2552175"/>
                    <a:gd name="connsiteY2" fmla="*/ 356292 h 2552393"/>
                    <a:gd name="connsiteX3" fmla="*/ 1680283 w 2552175"/>
                    <a:gd name="connsiteY3" fmla="*/ 402649 h 2552393"/>
                    <a:gd name="connsiteX4" fmla="*/ 2341908 w 2552175"/>
                    <a:gd name="connsiteY4" fmla="*/ 107059 h 2552393"/>
                    <a:gd name="connsiteX5" fmla="*/ 2422630 w 2552175"/>
                    <a:gd name="connsiteY5" fmla="*/ 129648 h 2552393"/>
                    <a:gd name="connsiteX6" fmla="*/ 1566479 w 2552175"/>
                    <a:gd name="connsiteY6" fmla="*/ 1566594 h 2552393"/>
                    <a:gd name="connsiteX7" fmla="*/ 210256 w 2552175"/>
                    <a:gd name="connsiteY7" fmla="*/ 2445335 h 2552393"/>
                    <a:gd name="connsiteX8" fmla="*/ 129533 w 2552175"/>
                    <a:gd name="connsiteY8" fmla="*/ 2422745 h 2552393"/>
                    <a:gd name="connsiteX9" fmla="*/ 401677 w 2552175"/>
                    <a:gd name="connsiteY9" fmla="*/ 1678792 h 2552393"/>
                    <a:gd name="connsiteX10" fmla="*/ 356177 w 2552175"/>
                    <a:gd name="connsiteY10" fmla="*/ 1559100 h 2552393"/>
                    <a:gd name="connsiteX11" fmla="*/ 53842 w 2552175"/>
                    <a:gd name="connsiteY11" fmla="*/ 2498436 h 2552393"/>
                    <a:gd name="connsiteX12" fmla="*/ 210256 w 2552175"/>
                    <a:gd name="connsiteY12" fmla="*/ 2552394 h 2552393"/>
                    <a:gd name="connsiteX13" fmla="*/ 1642170 w 2552175"/>
                    <a:gd name="connsiteY13" fmla="*/ 1642285 h 2552393"/>
                    <a:gd name="connsiteX14" fmla="*/ 2498214 w 2552175"/>
                    <a:gd name="connsiteY14" fmla="*/ 53958 h 255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175" h="2552393">
                      <a:moveTo>
                        <a:pt x="2498214" y="53958"/>
                      </a:moveTo>
                      <a:cubicBezTo>
                        <a:pt x="2461599" y="17344"/>
                        <a:pt x="2408391" y="0"/>
                        <a:pt x="2341800" y="0"/>
                      </a:cubicBezTo>
                      <a:cubicBezTo>
                        <a:pt x="2159479" y="0"/>
                        <a:pt x="1876308" y="131147"/>
                        <a:pt x="1558985" y="356292"/>
                      </a:cubicBezTo>
                      <a:cubicBezTo>
                        <a:pt x="1600631" y="369247"/>
                        <a:pt x="1641206" y="384342"/>
                        <a:pt x="1680283" y="402649"/>
                      </a:cubicBezTo>
                      <a:cubicBezTo>
                        <a:pt x="1967415" y="207694"/>
                        <a:pt x="2205300" y="107059"/>
                        <a:pt x="2341908" y="107059"/>
                      </a:cubicBezTo>
                      <a:cubicBezTo>
                        <a:pt x="2368351" y="107059"/>
                        <a:pt x="2403895" y="111020"/>
                        <a:pt x="2422630" y="129648"/>
                      </a:cubicBezTo>
                      <a:cubicBezTo>
                        <a:pt x="2524015" y="231033"/>
                        <a:pt x="2319211" y="813863"/>
                        <a:pt x="1566479" y="1566594"/>
                      </a:cubicBezTo>
                      <a:cubicBezTo>
                        <a:pt x="989538" y="2143535"/>
                        <a:pt x="447498" y="2445335"/>
                        <a:pt x="210256" y="2445335"/>
                      </a:cubicBezTo>
                      <a:cubicBezTo>
                        <a:pt x="183705" y="2445335"/>
                        <a:pt x="148268" y="2441373"/>
                        <a:pt x="129533" y="2422745"/>
                      </a:cubicBezTo>
                      <a:cubicBezTo>
                        <a:pt x="62514" y="2355726"/>
                        <a:pt x="130711" y="2077159"/>
                        <a:pt x="401677" y="1678792"/>
                      </a:cubicBezTo>
                      <a:cubicBezTo>
                        <a:pt x="383798" y="1640251"/>
                        <a:pt x="368917" y="1600211"/>
                        <a:pt x="356177" y="1559100"/>
                      </a:cubicBezTo>
                      <a:cubicBezTo>
                        <a:pt x="48704" y="1992368"/>
                        <a:pt x="-82765" y="2361722"/>
                        <a:pt x="53842" y="2498436"/>
                      </a:cubicBezTo>
                      <a:cubicBezTo>
                        <a:pt x="90457" y="2535050"/>
                        <a:pt x="143665" y="2552394"/>
                        <a:pt x="210256" y="2552394"/>
                      </a:cubicBezTo>
                      <a:cubicBezTo>
                        <a:pt x="512055" y="2552394"/>
                        <a:pt x="1089210" y="2195138"/>
                        <a:pt x="1642170" y="1642285"/>
                      </a:cubicBezTo>
                      <a:cubicBezTo>
                        <a:pt x="2317070" y="967278"/>
                        <a:pt x="2700341" y="256192"/>
                        <a:pt x="2498214" y="53958"/>
                      </a:cubicBezTo>
                      <a:close/>
                    </a:path>
                  </a:pathLst>
                </a:custGeom>
                <a:solidFill>
                  <a:srgbClr val="0078D3"/>
                </a:solidFill>
                <a:ln w="106759"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FC5C145-FBF5-4B39-A9D5-0C01D41E98D0}"/>
                    </a:ext>
                  </a:extLst>
                </p:cNvPr>
                <p:cNvSpPr/>
                <p:nvPr/>
              </p:nvSpPr>
              <p:spPr>
                <a:xfrm>
                  <a:off x="4813019" y="2871974"/>
                  <a:ext cx="856472" cy="856472"/>
                </a:xfrm>
                <a:custGeom>
                  <a:avLst/>
                  <a:gdLst>
                    <a:gd name="connsiteX0" fmla="*/ 428236 w 856472"/>
                    <a:gd name="connsiteY0" fmla="*/ 0 h 856472"/>
                    <a:gd name="connsiteX1" fmla="*/ 0 w 856472"/>
                    <a:gd name="connsiteY1" fmla="*/ 428236 h 856472"/>
                    <a:gd name="connsiteX2" fmla="*/ 428236 w 856472"/>
                    <a:gd name="connsiteY2" fmla="*/ 856472 h 856472"/>
                    <a:gd name="connsiteX3" fmla="*/ 856472 w 856472"/>
                    <a:gd name="connsiteY3" fmla="*/ 428236 h 856472"/>
                    <a:gd name="connsiteX4" fmla="*/ 428236 w 856472"/>
                    <a:gd name="connsiteY4" fmla="*/ 0 h 856472"/>
                    <a:gd name="connsiteX5" fmla="*/ 428236 w 856472"/>
                    <a:gd name="connsiteY5" fmla="*/ 0 h 85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472" h="856472">
                      <a:moveTo>
                        <a:pt x="428236" y="0"/>
                      </a:moveTo>
                      <a:cubicBezTo>
                        <a:pt x="428236" y="236493"/>
                        <a:pt x="236493" y="428236"/>
                        <a:pt x="0" y="428236"/>
                      </a:cubicBezTo>
                      <a:cubicBezTo>
                        <a:pt x="236493" y="428236"/>
                        <a:pt x="428236" y="619979"/>
                        <a:pt x="428236" y="856472"/>
                      </a:cubicBezTo>
                      <a:cubicBezTo>
                        <a:pt x="428236" y="619979"/>
                        <a:pt x="619979" y="428236"/>
                        <a:pt x="856472" y="428236"/>
                      </a:cubicBezTo>
                      <a:cubicBezTo>
                        <a:pt x="619979" y="428236"/>
                        <a:pt x="428236" y="236493"/>
                        <a:pt x="428236" y="0"/>
                      </a:cubicBezTo>
                      <a:lnTo>
                        <a:pt x="428236" y="0"/>
                      </a:lnTo>
                      <a:close/>
                    </a:path>
                  </a:pathLst>
                </a:custGeom>
                <a:solidFill>
                  <a:srgbClr val="0078D3"/>
                </a:solidFill>
                <a:ln w="106759"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06B1801-622D-468B-9EE7-7BC52E90BAEE}"/>
                    </a:ext>
                  </a:extLst>
                </p:cNvPr>
                <p:cNvSpPr/>
                <p:nvPr/>
              </p:nvSpPr>
              <p:spPr>
                <a:xfrm>
                  <a:off x="6740081" y="4799036"/>
                  <a:ext cx="642354" cy="642354"/>
                </a:xfrm>
                <a:custGeom>
                  <a:avLst/>
                  <a:gdLst>
                    <a:gd name="connsiteX0" fmla="*/ 321177 w 642354"/>
                    <a:gd name="connsiteY0" fmla="*/ 0 h 642354"/>
                    <a:gd name="connsiteX1" fmla="*/ 0 w 642354"/>
                    <a:gd name="connsiteY1" fmla="*/ 321177 h 642354"/>
                    <a:gd name="connsiteX2" fmla="*/ 321177 w 642354"/>
                    <a:gd name="connsiteY2" fmla="*/ 642354 h 642354"/>
                    <a:gd name="connsiteX3" fmla="*/ 642354 w 642354"/>
                    <a:gd name="connsiteY3" fmla="*/ 321177 h 642354"/>
                    <a:gd name="connsiteX4" fmla="*/ 321177 w 642354"/>
                    <a:gd name="connsiteY4" fmla="*/ 0 h 642354"/>
                    <a:gd name="connsiteX5" fmla="*/ 321177 w 642354"/>
                    <a:gd name="connsiteY5" fmla="*/ 0 h 64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354" h="642354">
                      <a:moveTo>
                        <a:pt x="321177" y="0"/>
                      </a:moveTo>
                      <a:cubicBezTo>
                        <a:pt x="321177" y="177397"/>
                        <a:pt x="177397" y="321177"/>
                        <a:pt x="0" y="321177"/>
                      </a:cubicBezTo>
                      <a:cubicBezTo>
                        <a:pt x="177397" y="321177"/>
                        <a:pt x="321177" y="464957"/>
                        <a:pt x="321177" y="642354"/>
                      </a:cubicBezTo>
                      <a:cubicBezTo>
                        <a:pt x="321177" y="464957"/>
                        <a:pt x="464957" y="321177"/>
                        <a:pt x="642354" y="321177"/>
                      </a:cubicBezTo>
                      <a:cubicBezTo>
                        <a:pt x="464957" y="321177"/>
                        <a:pt x="321177" y="177397"/>
                        <a:pt x="321177" y="0"/>
                      </a:cubicBezTo>
                      <a:lnTo>
                        <a:pt x="321177" y="0"/>
                      </a:lnTo>
                      <a:close/>
                    </a:path>
                  </a:pathLst>
                </a:custGeom>
                <a:solidFill>
                  <a:srgbClr val="0078D3"/>
                </a:solidFill>
                <a:ln w="106759"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A4FB28E-C070-4230-938E-A224BD289B9B}"/>
                    </a:ext>
                  </a:extLst>
                </p:cNvPr>
                <p:cNvSpPr/>
                <p:nvPr/>
              </p:nvSpPr>
              <p:spPr>
                <a:xfrm>
                  <a:off x="5241255" y="3996093"/>
                  <a:ext cx="730463" cy="756157"/>
                </a:xfrm>
                <a:custGeom>
                  <a:avLst/>
                  <a:gdLst>
                    <a:gd name="connsiteX0" fmla="*/ 496647 w 730463"/>
                    <a:gd name="connsiteY0" fmla="*/ 288417 h 756157"/>
                    <a:gd name="connsiteX1" fmla="*/ 461638 w 730463"/>
                    <a:gd name="connsiteY1" fmla="*/ 288417 h 756157"/>
                    <a:gd name="connsiteX2" fmla="*/ 468169 w 730463"/>
                    <a:gd name="connsiteY2" fmla="*/ 233817 h 756157"/>
                    <a:gd name="connsiteX3" fmla="*/ 234352 w 730463"/>
                    <a:gd name="connsiteY3" fmla="*/ 0 h 756157"/>
                    <a:gd name="connsiteX4" fmla="*/ 15631 w 730463"/>
                    <a:gd name="connsiteY4" fmla="*/ 0 h 756157"/>
                    <a:gd name="connsiteX5" fmla="*/ 0 w 730463"/>
                    <a:gd name="connsiteY5" fmla="*/ 160589 h 756157"/>
                    <a:gd name="connsiteX6" fmla="*/ 241739 w 730463"/>
                    <a:gd name="connsiteY6" fmla="*/ 756158 h 756157"/>
                    <a:gd name="connsiteX7" fmla="*/ 496647 w 730463"/>
                    <a:gd name="connsiteY7" fmla="*/ 756158 h 756157"/>
                    <a:gd name="connsiteX8" fmla="*/ 730464 w 730463"/>
                    <a:gd name="connsiteY8" fmla="*/ 522341 h 756157"/>
                    <a:gd name="connsiteX9" fmla="*/ 496647 w 730463"/>
                    <a:gd name="connsiteY9" fmla="*/ 288417 h 75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463" h="756157">
                      <a:moveTo>
                        <a:pt x="496647" y="288417"/>
                      </a:moveTo>
                      <a:lnTo>
                        <a:pt x="461638" y="288417"/>
                      </a:lnTo>
                      <a:cubicBezTo>
                        <a:pt x="466028" y="270966"/>
                        <a:pt x="468169" y="253409"/>
                        <a:pt x="468169" y="233817"/>
                      </a:cubicBezTo>
                      <a:cubicBezTo>
                        <a:pt x="468169" y="104811"/>
                        <a:pt x="363251" y="0"/>
                        <a:pt x="234352" y="0"/>
                      </a:cubicBezTo>
                      <a:lnTo>
                        <a:pt x="15631" y="0"/>
                      </a:lnTo>
                      <a:cubicBezTo>
                        <a:pt x="5674" y="52031"/>
                        <a:pt x="0" y="105667"/>
                        <a:pt x="0" y="160589"/>
                      </a:cubicBezTo>
                      <a:cubicBezTo>
                        <a:pt x="0" y="392264"/>
                        <a:pt x="92392" y="601993"/>
                        <a:pt x="241739" y="756158"/>
                      </a:cubicBezTo>
                      <a:lnTo>
                        <a:pt x="496647" y="756158"/>
                      </a:lnTo>
                      <a:cubicBezTo>
                        <a:pt x="625653" y="756158"/>
                        <a:pt x="730464" y="651240"/>
                        <a:pt x="730464" y="522341"/>
                      </a:cubicBezTo>
                      <a:cubicBezTo>
                        <a:pt x="730464" y="393335"/>
                        <a:pt x="625546" y="288417"/>
                        <a:pt x="496647" y="288417"/>
                      </a:cubicBezTo>
                      <a:close/>
                    </a:path>
                  </a:pathLst>
                </a:custGeom>
                <a:solidFill>
                  <a:srgbClr val="59B4D9"/>
                </a:solidFill>
                <a:ln w="106759"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FA02057-27F5-4E3F-A129-EDE640CD8F98}"/>
                    </a:ext>
                  </a:extLst>
                </p:cNvPr>
                <p:cNvSpPr/>
                <p:nvPr/>
              </p:nvSpPr>
              <p:spPr>
                <a:xfrm>
                  <a:off x="6311952" y="4278193"/>
                  <a:ext cx="91214" cy="93783"/>
                </a:xfrm>
                <a:custGeom>
                  <a:avLst/>
                  <a:gdLst>
                    <a:gd name="connsiteX0" fmla="*/ 0 w 91214"/>
                    <a:gd name="connsiteY0" fmla="*/ 93784 h 93783"/>
                    <a:gd name="connsiteX1" fmla="*/ 535 w 91214"/>
                    <a:gd name="connsiteY1" fmla="*/ 93248 h 93783"/>
                    <a:gd name="connsiteX2" fmla="*/ 91214 w 91214"/>
                    <a:gd name="connsiteY2" fmla="*/ 0 h 93783"/>
                    <a:gd name="connsiteX3" fmla="*/ 0 w 91214"/>
                    <a:gd name="connsiteY3" fmla="*/ 93784 h 93783"/>
                  </a:gdLst>
                  <a:ahLst/>
                  <a:cxnLst>
                    <a:cxn ang="0">
                      <a:pos x="connsiteX0" y="connsiteY0"/>
                    </a:cxn>
                    <a:cxn ang="0">
                      <a:pos x="connsiteX1" y="connsiteY1"/>
                    </a:cxn>
                    <a:cxn ang="0">
                      <a:pos x="connsiteX2" y="connsiteY2"/>
                    </a:cxn>
                    <a:cxn ang="0">
                      <a:pos x="connsiteX3" y="connsiteY3"/>
                    </a:cxn>
                  </a:cxnLst>
                  <a:rect l="l" t="t" r="r" b="b"/>
                  <a:pathLst>
                    <a:path w="91214" h="93783">
                      <a:moveTo>
                        <a:pt x="0" y="93784"/>
                      </a:moveTo>
                      <a:cubicBezTo>
                        <a:pt x="214" y="93570"/>
                        <a:pt x="321" y="93463"/>
                        <a:pt x="535" y="93248"/>
                      </a:cubicBezTo>
                      <a:cubicBezTo>
                        <a:pt x="32225" y="61559"/>
                        <a:pt x="61773" y="30726"/>
                        <a:pt x="91214" y="0"/>
                      </a:cubicBezTo>
                      <a:cubicBezTo>
                        <a:pt x="51281" y="20127"/>
                        <a:pt x="18949" y="53101"/>
                        <a:pt x="0" y="93784"/>
                      </a:cubicBezTo>
                      <a:close/>
                    </a:path>
                  </a:pathLst>
                </a:custGeom>
                <a:solidFill>
                  <a:srgbClr val="59B4D9"/>
                </a:solidFill>
                <a:ln w="106759"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E40AF75-B733-4348-AF50-AFACC8991CA9}"/>
                    </a:ext>
                  </a:extLst>
                </p:cNvPr>
                <p:cNvSpPr/>
                <p:nvPr/>
              </p:nvSpPr>
              <p:spPr>
                <a:xfrm>
                  <a:off x="6236475" y="4256139"/>
                  <a:ext cx="711407" cy="681965"/>
                </a:xfrm>
                <a:custGeom>
                  <a:avLst/>
                  <a:gdLst>
                    <a:gd name="connsiteX0" fmla="*/ 303084 w 711407"/>
                    <a:gd name="connsiteY0" fmla="*/ 342375 h 681965"/>
                    <a:gd name="connsiteX1" fmla="*/ 0 w 711407"/>
                    <a:gd name="connsiteY1" fmla="*/ 624154 h 681965"/>
                    <a:gd name="connsiteX2" fmla="*/ 139605 w 711407"/>
                    <a:gd name="connsiteY2" fmla="*/ 681966 h 681965"/>
                    <a:gd name="connsiteX3" fmla="*/ 210799 w 711407"/>
                    <a:gd name="connsiteY3" fmla="*/ 681966 h 681965"/>
                    <a:gd name="connsiteX4" fmla="*/ 711407 w 711407"/>
                    <a:gd name="connsiteY4" fmla="*/ 0 h 681965"/>
                    <a:gd name="connsiteX5" fmla="*/ 618159 w 711407"/>
                    <a:gd name="connsiteY5" fmla="*/ 0 h 681965"/>
                    <a:gd name="connsiteX6" fmla="*/ 303084 w 711407"/>
                    <a:gd name="connsiteY6" fmla="*/ 342375 h 68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407" h="681965">
                      <a:moveTo>
                        <a:pt x="303084" y="342375"/>
                      </a:moveTo>
                      <a:cubicBezTo>
                        <a:pt x="202877" y="442582"/>
                        <a:pt x="101278" y="536687"/>
                        <a:pt x="0" y="624154"/>
                      </a:cubicBezTo>
                      <a:cubicBezTo>
                        <a:pt x="35972" y="659805"/>
                        <a:pt x="85326" y="681966"/>
                        <a:pt x="139605" y="681966"/>
                      </a:cubicBezTo>
                      <a:lnTo>
                        <a:pt x="210799" y="681966"/>
                      </a:lnTo>
                      <a:cubicBezTo>
                        <a:pt x="480481" y="561096"/>
                        <a:pt x="676078" y="305225"/>
                        <a:pt x="711407" y="0"/>
                      </a:cubicBezTo>
                      <a:lnTo>
                        <a:pt x="618159" y="0"/>
                      </a:lnTo>
                      <a:cubicBezTo>
                        <a:pt x="519343" y="116480"/>
                        <a:pt x="413569" y="231783"/>
                        <a:pt x="303084" y="342375"/>
                      </a:cubicBezTo>
                      <a:close/>
                    </a:path>
                  </a:pathLst>
                </a:custGeom>
                <a:solidFill>
                  <a:srgbClr val="59B4D9"/>
                </a:solidFill>
                <a:ln w="106759"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14C2F9F-2B3C-4D13-821F-1E9D720DA6F7}"/>
                    </a:ext>
                  </a:extLst>
                </p:cNvPr>
                <p:cNvSpPr/>
                <p:nvPr/>
              </p:nvSpPr>
              <p:spPr>
                <a:xfrm>
                  <a:off x="5923649" y="3386178"/>
                  <a:ext cx="924454" cy="688496"/>
                </a:xfrm>
                <a:custGeom>
                  <a:avLst/>
                  <a:gdLst>
                    <a:gd name="connsiteX0" fmla="*/ 244844 w 924454"/>
                    <a:gd name="connsiteY0" fmla="*/ 688496 h 688496"/>
                    <a:gd name="connsiteX1" fmla="*/ 665158 w 924454"/>
                    <a:gd name="connsiteY1" fmla="*/ 688496 h 688496"/>
                    <a:gd name="connsiteX2" fmla="*/ 924455 w 924454"/>
                    <a:gd name="connsiteY2" fmla="*/ 359504 h 688496"/>
                    <a:gd name="connsiteX3" fmla="*/ 546429 w 924454"/>
                    <a:gd name="connsiteY3" fmla="*/ 0 h 688496"/>
                    <a:gd name="connsiteX4" fmla="*/ 498360 w 924454"/>
                    <a:gd name="connsiteY4" fmla="*/ 0 h 688496"/>
                    <a:gd name="connsiteX5" fmla="*/ 340983 w 924454"/>
                    <a:gd name="connsiteY5" fmla="*/ 157377 h 688496"/>
                    <a:gd name="connsiteX6" fmla="*/ 347514 w 924454"/>
                    <a:gd name="connsiteY6" fmla="*/ 198916 h 688496"/>
                    <a:gd name="connsiteX7" fmla="*/ 246985 w 924454"/>
                    <a:gd name="connsiteY7" fmla="*/ 198916 h 688496"/>
                    <a:gd name="connsiteX8" fmla="*/ 0 w 924454"/>
                    <a:gd name="connsiteY8" fmla="*/ 443652 h 688496"/>
                    <a:gd name="connsiteX9" fmla="*/ 244844 w 924454"/>
                    <a:gd name="connsiteY9" fmla="*/ 688496 h 6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4454" h="688496">
                      <a:moveTo>
                        <a:pt x="244844" y="688496"/>
                      </a:moveTo>
                      <a:lnTo>
                        <a:pt x="665158" y="688496"/>
                      </a:lnTo>
                      <a:cubicBezTo>
                        <a:pt x="767720" y="569982"/>
                        <a:pt x="853474" y="460033"/>
                        <a:pt x="924455" y="359504"/>
                      </a:cubicBezTo>
                      <a:cubicBezTo>
                        <a:pt x="838914" y="204054"/>
                        <a:pt x="706911" y="77618"/>
                        <a:pt x="546429" y="0"/>
                      </a:cubicBezTo>
                      <a:lnTo>
                        <a:pt x="498360" y="0"/>
                      </a:lnTo>
                      <a:cubicBezTo>
                        <a:pt x="410892" y="0"/>
                        <a:pt x="340983" y="69910"/>
                        <a:pt x="340983" y="157377"/>
                      </a:cubicBezTo>
                      <a:cubicBezTo>
                        <a:pt x="340983" y="170438"/>
                        <a:pt x="343124" y="185747"/>
                        <a:pt x="347514" y="198916"/>
                      </a:cubicBezTo>
                      <a:lnTo>
                        <a:pt x="246985" y="198916"/>
                      </a:lnTo>
                      <a:cubicBezTo>
                        <a:pt x="109307" y="198916"/>
                        <a:pt x="0" y="308223"/>
                        <a:pt x="0" y="443652"/>
                      </a:cubicBezTo>
                      <a:cubicBezTo>
                        <a:pt x="0" y="579082"/>
                        <a:pt x="109307" y="688496"/>
                        <a:pt x="244844" y="688496"/>
                      </a:cubicBezTo>
                      <a:close/>
                    </a:path>
                  </a:pathLst>
                </a:custGeom>
                <a:solidFill>
                  <a:srgbClr val="59B4D9"/>
                </a:solidFill>
                <a:ln w="106759" cap="flat">
                  <a:noFill/>
                  <a:prstDash val="solid"/>
                  <a:miter/>
                </a:ln>
              </p:spPr>
              <p:txBody>
                <a:bodyPr rtlCol="0" anchor="ctr"/>
                <a:lstStyle/>
                <a:p>
                  <a:endParaRPr lang="en-US"/>
                </a:p>
              </p:txBody>
            </p:sp>
          </p:grpSp>
        </p:grpSp>
        <p:sp>
          <p:nvSpPr>
            <p:cNvPr id="295" name="TextBox 294">
              <a:extLst>
                <a:ext uri="{FF2B5EF4-FFF2-40B4-BE49-F238E27FC236}">
                  <a16:creationId xmlns:a16="http://schemas.microsoft.com/office/drawing/2014/main" id="{267A3354-F77A-41B7-BAFD-D8BF6468BF1A}"/>
                </a:ext>
              </a:extLst>
            </p:cNvPr>
            <p:cNvSpPr txBox="1"/>
            <p:nvPr/>
          </p:nvSpPr>
          <p:spPr>
            <a:xfrm>
              <a:off x="6869512" y="5166466"/>
              <a:ext cx="660437" cy="184666"/>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Cosmos DB</a:t>
              </a:r>
            </a:p>
          </p:txBody>
        </p:sp>
        <p:grpSp>
          <p:nvGrpSpPr>
            <p:cNvPr id="9" name="Group 8">
              <a:extLst>
                <a:ext uri="{FF2B5EF4-FFF2-40B4-BE49-F238E27FC236}">
                  <a16:creationId xmlns:a16="http://schemas.microsoft.com/office/drawing/2014/main" id="{00594287-062D-4E56-800B-38511A3CD279}"/>
                </a:ext>
              </a:extLst>
            </p:cNvPr>
            <p:cNvGrpSpPr/>
            <p:nvPr/>
          </p:nvGrpSpPr>
          <p:grpSpPr>
            <a:xfrm>
              <a:off x="6970619" y="3320686"/>
              <a:ext cx="457200" cy="838630"/>
              <a:chOff x="8323167" y="3428749"/>
              <a:chExt cx="457200" cy="838630"/>
            </a:xfrm>
          </p:grpSpPr>
          <p:sp>
            <p:nvSpPr>
              <p:cNvPr id="238" name="TextBox 237">
                <a:extLst>
                  <a:ext uri="{FF2B5EF4-FFF2-40B4-BE49-F238E27FC236}">
                    <a16:creationId xmlns:a16="http://schemas.microsoft.com/office/drawing/2014/main" id="{5E306F32-F38B-4542-90FF-C64ADB70CE4C}"/>
                  </a:ext>
                </a:extLst>
              </p:cNvPr>
              <p:cNvSpPr txBox="1"/>
              <p:nvPr/>
            </p:nvSpPr>
            <p:spPr>
              <a:xfrm>
                <a:off x="8347043" y="3428749"/>
                <a:ext cx="411972" cy="323165"/>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Nginx</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ingress</a:t>
                </a:r>
              </a:p>
            </p:txBody>
          </p:sp>
          <p:sp>
            <p:nvSpPr>
              <p:cNvPr id="240" name="Rectangle: Rounded Corners 239">
                <a:extLst>
                  <a:ext uri="{FF2B5EF4-FFF2-40B4-BE49-F238E27FC236}">
                    <a16:creationId xmlns:a16="http://schemas.microsoft.com/office/drawing/2014/main" id="{E01D3121-51DE-4D7C-A649-C427D0DD37D7}"/>
                  </a:ext>
                </a:extLst>
              </p:cNvPr>
              <p:cNvSpPr/>
              <p:nvPr/>
            </p:nvSpPr>
            <p:spPr bwMode="auto">
              <a:xfrm>
                <a:off x="8323167" y="3810179"/>
                <a:ext cx="457200" cy="457200"/>
              </a:xfrm>
              <a:prstGeom prst="roundRect">
                <a:avLst>
                  <a:gd name="adj" fmla="val 5334"/>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8" name="Picture 2" descr="Image result for nginx logo png">
                <a:extLst>
                  <a:ext uri="{FF2B5EF4-FFF2-40B4-BE49-F238E27FC236}">
                    <a16:creationId xmlns:a16="http://schemas.microsoft.com/office/drawing/2014/main" id="{ABFB1965-364B-4BDB-B38C-9F0D6CD4E52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8406648" y="3871945"/>
                <a:ext cx="290239" cy="333669"/>
              </a:xfrm>
              <a:prstGeom prst="rect">
                <a:avLst/>
              </a:prstGeom>
              <a:noFill/>
              <a:extLst>
                <a:ext uri="{909E8E84-426E-40DD-AFC4-6F175D3DCCD1}">
                  <a14:hiddenFill xmlns:a14="http://schemas.microsoft.com/office/drawing/2010/main">
                    <a:solidFill>
                      <a:srgbClr val="FFFFFF"/>
                    </a:solidFill>
                  </a14:hiddenFill>
                </a:ext>
              </a:extLst>
            </p:spPr>
          </p:pic>
        </p:grpSp>
        <p:sp>
          <p:nvSpPr>
            <p:cNvPr id="334" name="Rectangle: Rounded Corners 333">
              <a:extLst>
                <a:ext uri="{FF2B5EF4-FFF2-40B4-BE49-F238E27FC236}">
                  <a16:creationId xmlns:a16="http://schemas.microsoft.com/office/drawing/2014/main" id="{0B0DA76A-C921-45E4-936A-3A894A38B637}"/>
                </a:ext>
              </a:extLst>
            </p:cNvPr>
            <p:cNvSpPr/>
            <p:nvPr/>
          </p:nvSpPr>
          <p:spPr bwMode="auto">
            <a:xfrm>
              <a:off x="7708039" y="3207476"/>
              <a:ext cx="2070954" cy="274320"/>
            </a:xfrm>
            <a:prstGeom prst="roundRect">
              <a:avLst>
                <a:gd name="adj" fmla="val 5334"/>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latin typeface="Segoe UI"/>
                  <a:cs typeface="Segoe UI" pitchFamily="34" charset="0"/>
                </a:rPr>
                <a:t>Orchestration services</a:t>
              </a:r>
            </a:p>
          </p:txBody>
        </p:sp>
        <p:sp>
          <p:nvSpPr>
            <p:cNvPr id="336" name="Rectangle: Rounded Corners 335">
              <a:extLst>
                <a:ext uri="{FF2B5EF4-FFF2-40B4-BE49-F238E27FC236}">
                  <a16:creationId xmlns:a16="http://schemas.microsoft.com/office/drawing/2014/main" id="{18115909-FD37-4B70-88F3-9153F1443963}"/>
                </a:ext>
              </a:extLst>
            </p:cNvPr>
            <p:cNvSpPr/>
            <p:nvPr/>
          </p:nvSpPr>
          <p:spPr bwMode="auto">
            <a:xfrm>
              <a:off x="7708039" y="3723887"/>
              <a:ext cx="964954" cy="548640"/>
            </a:xfrm>
            <a:prstGeom prst="roundRect">
              <a:avLst>
                <a:gd name="adj" fmla="val 5334"/>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latin typeface="Segoe UI"/>
                  <a:cs typeface="Segoe UI" pitchFamily="34" charset="0"/>
                </a:rPr>
                <a:t>Source code</a:t>
              </a:r>
              <a:br>
                <a:rPr lang="en-US" sz="1000" dirty="0">
                  <a:solidFill>
                    <a:schemeClr val="tx1"/>
                  </a:solidFill>
                  <a:latin typeface="Segoe UI"/>
                  <a:cs typeface="Segoe UI" pitchFamily="34" charset="0"/>
                </a:rPr>
              </a:br>
              <a:r>
                <a:rPr lang="en-US" sz="1000" dirty="0">
                  <a:solidFill>
                    <a:schemeClr val="tx1"/>
                  </a:solidFill>
                  <a:latin typeface="Segoe UI"/>
                  <a:cs typeface="Segoe UI" pitchFamily="34" charset="0"/>
                </a:rPr>
                <a:t>repo service</a:t>
              </a:r>
            </a:p>
          </p:txBody>
        </p:sp>
        <p:sp>
          <p:nvSpPr>
            <p:cNvPr id="338" name="Rectangle: Rounded Corners 337">
              <a:extLst>
                <a:ext uri="{FF2B5EF4-FFF2-40B4-BE49-F238E27FC236}">
                  <a16:creationId xmlns:a16="http://schemas.microsoft.com/office/drawing/2014/main" id="{9BA956C5-5955-43F1-884F-24708DAB9854}"/>
                </a:ext>
              </a:extLst>
            </p:cNvPr>
            <p:cNvSpPr/>
            <p:nvPr/>
          </p:nvSpPr>
          <p:spPr bwMode="auto">
            <a:xfrm>
              <a:off x="8814039" y="3723887"/>
              <a:ext cx="964954" cy="548640"/>
            </a:xfrm>
            <a:prstGeom prst="roundRect">
              <a:avLst>
                <a:gd name="adj" fmla="val 5334"/>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latin typeface="Segoe UI"/>
                  <a:cs typeface="Segoe UI" pitchFamily="34" charset="0"/>
                </a:rPr>
                <a:t>Feature configuration service</a:t>
              </a:r>
            </a:p>
          </p:txBody>
        </p:sp>
        <p:cxnSp>
          <p:nvCxnSpPr>
            <p:cNvPr id="490" name="Connector: Elbow 489">
              <a:extLst>
                <a:ext uri="{FF2B5EF4-FFF2-40B4-BE49-F238E27FC236}">
                  <a16:creationId xmlns:a16="http://schemas.microsoft.com/office/drawing/2014/main" id="{6524BF9A-5A5B-40EC-8D69-E29CC053009F}"/>
                </a:ext>
              </a:extLst>
            </p:cNvPr>
            <p:cNvCxnSpPr>
              <a:stCxn id="334" idx="2"/>
              <a:endCxn id="336" idx="0"/>
            </p:cNvCxnSpPr>
            <p:nvPr/>
          </p:nvCxnSpPr>
          <p:spPr>
            <a:xfrm rot="5400000">
              <a:off x="8345971" y="3326341"/>
              <a:ext cx="242091" cy="553000"/>
            </a:xfrm>
            <a:prstGeom prst="bentConnector3">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0" name="Connector: Elbow 339">
              <a:extLst>
                <a:ext uri="{FF2B5EF4-FFF2-40B4-BE49-F238E27FC236}">
                  <a16:creationId xmlns:a16="http://schemas.microsoft.com/office/drawing/2014/main" id="{C21FEA71-83F2-422B-99D4-A8D21002D099}"/>
                </a:ext>
              </a:extLst>
            </p:cNvPr>
            <p:cNvCxnSpPr>
              <a:cxnSpLocks/>
              <a:stCxn id="334" idx="2"/>
              <a:endCxn id="338" idx="0"/>
            </p:cNvCxnSpPr>
            <p:nvPr/>
          </p:nvCxnSpPr>
          <p:spPr>
            <a:xfrm rot="16200000" flipH="1">
              <a:off x="8898971" y="3326341"/>
              <a:ext cx="242091" cy="553000"/>
            </a:xfrm>
            <a:prstGeom prst="bentConnector3">
              <a:avLst>
                <a:gd name="adj1" fmla="val 50000"/>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Arrow Connector 525">
              <a:extLst>
                <a:ext uri="{FF2B5EF4-FFF2-40B4-BE49-F238E27FC236}">
                  <a16:creationId xmlns:a16="http://schemas.microsoft.com/office/drawing/2014/main" id="{D43CC815-F0DD-4E75-9D7A-93079B79FEAA}"/>
                </a:ext>
              </a:extLst>
            </p:cNvPr>
            <p:cNvCxnSpPr>
              <a:cxnSpLocks/>
              <a:stCxn id="240" idx="2"/>
              <a:endCxn id="295" idx="0"/>
            </p:cNvCxnSpPr>
            <p:nvPr/>
          </p:nvCxnSpPr>
          <p:spPr>
            <a:xfrm>
              <a:off x="7199219" y="4159316"/>
              <a:ext cx="512" cy="100715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D5C4271B-E2F9-486C-8FD6-8BFDD18FC45C}"/>
                </a:ext>
              </a:extLst>
            </p:cNvPr>
            <p:cNvCxnSpPr>
              <a:cxnSpLocks/>
              <a:stCxn id="336" idx="2"/>
              <a:endCxn id="227" idx="0"/>
            </p:cNvCxnSpPr>
            <p:nvPr/>
          </p:nvCxnSpPr>
          <p:spPr>
            <a:xfrm>
              <a:off x="8190516" y="4272527"/>
              <a:ext cx="1262" cy="89393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5B0F85D1-E8A8-4024-BCF9-29C5E3F888DF}"/>
                </a:ext>
              </a:extLst>
            </p:cNvPr>
            <p:cNvCxnSpPr>
              <a:cxnSpLocks/>
              <a:stCxn id="296" idx="1"/>
              <a:endCxn id="232" idx="3"/>
            </p:cNvCxnSpPr>
            <p:nvPr/>
          </p:nvCxnSpPr>
          <p:spPr>
            <a:xfrm flipH="1">
              <a:off x="8419116" y="5637997"/>
              <a:ext cx="648800" cy="0"/>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4" name="Connector: Elbow 353">
              <a:extLst>
                <a:ext uri="{FF2B5EF4-FFF2-40B4-BE49-F238E27FC236}">
                  <a16:creationId xmlns:a16="http://schemas.microsoft.com/office/drawing/2014/main" id="{92737CA2-FC37-4A3A-AECA-74814D521CD7}"/>
                </a:ext>
              </a:extLst>
            </p:cNvPr>
            <p:cNvCxnSpPr>
              <a:cxnSpLocks/>
              <a:stCxn id="338" idx="2"/>
              <a:endCxn id="257" idx="0"/>
            </p:cNvCxnSpPr>
            <p:nvPr/>
          </p:nvCxnSpPr>
          <p:spPr>
            <a:xfrm rot="16200000" flipH="1">
              <a:off x="9345954" y="4223088"/>
              <a:ext cx="893939" cy="992815"/>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0" name="TextBox 359">
              <a:extLst>
                <a:ext uri="{FF2B5EF4-FFF2-40B4-BE49-F238E27FC236}">
                  <a16:creationId xmlns:a16="http://schemas.microsoft.com/office/drawing/2014/main" id="{E8C9EBD9-8DFC-4CA0-A7CD-33632B6C7175}"/>
                </a:ext>
              </a:extLst>
            </p:cNvPr>
            <p:cNvSpPr txBox="1"/>
            <p:nvPr/>
          </p:nvSpPr>
          <p:spPr>
            <a:xfrm>
              <a:off x="7769416" y="4533115"/>
              <a:ext cx="844783" cy="230832"/>
            </a:xfrm>
            <a:prstGeom prst="rect">
              <a:avLst/>
            </a:prstGeom>
            <a:solidFill>
              <a:schemeClr val="bg1"/>
            </a:solidFill>
          </p:spPr>
          <p:txBody>
            <a:bodyPr wrap="none" lIns="0" tIns="45720" rIns="0" bIns="4572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CI/CD pipeline</a:t>
              </a:r>
            </a:p>
          </p:txBody>
        </p:sp>
        <p:sp>
          <p:nvSpPr>
            <p:cNvPr id="366" name="TextBox 365">
              <a:extLst>
                <a:ext uri="{FF2B5EF4-FFF2-40B4-BE49-F238E27FC236}">
                  <a16:creationId xmlns:a16="http://schemas.microsoft.com/office/drawing/2014/main" id="{1485B481-3F91-4EBC-B30F-7C55B58A8E01}"/>
                </a:ext>
              </a:extLst>
            </p:cNvPr>
            <p:cNvSpPr txBox="1"/>
            <p:nvPr/>
          </p:nvSpPr>
          <p:spPr>
            <a:xfrm>
              <a:off x="6752253" y="2762282"/>
              <a:ext cx="1487587" cy="138499"/>
            </a:xfrm>
            <a:prstGeom prst="rect">
              <a:avLst/>
            </a:prstGeom>
            <a:noFill/>
          </p:spPr>
          <p:txBody>
            <a:bodyPr wrap="none" lIns="0" tIns="0" rIns="0" bIns="0" rtlCol="0" anchor="b">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Azure Kubernetes Service</a:t>
              </a:r>
            </a:p>
          </p:txBody>
        </p:sp>
        <p:sp>
          <p:nvSpPr>
            <p:cNvPr id="539" name="Oval 538">
              <a:extLst>
                <a:ext uri="{FF2B5EF4-FFF2-40B4-BE49-F238E27FC236}">
                  <a16:creationId xmlns:a16="http://schemas.microsoft.com/office/drawing/2014/main" id="{7544BBEE-D0C4-4EFF-96A1-E932373D123A}"/>
                </a:ext>
              </a:extLst>
            </p:cNvPr>
            <p:cNvSpPr/>
            <p:nvPr/>
          </p:nvSpPr>
          <p:spPr bwMode="auto">
            <a:xfrm>
              <a:off x="10577482" y="2716278"/>
              <a:ext cx="471651" cy="47165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7" name="Group 486">
              <a:extLst>
                <a:ext uri="{FF2B5EF4-FFF2-40B4-BE49-F238E27FC236}">
                  <a16:creationId xmlns:a16="http://schemas.microsoft.com/office/drawing/2014/main" id="{163A50D0-7612-45DE-B9C0-ABFBB15C77CA}"/>
                </a:ext>
              </a:extLst>
            </p:cNvPr>
            <p:cNvGrpSpPr/>
            <p:nvPr/>
          </p:nvGrpSpPr>
          <p:grpSpPr>
            <a:xfrm>
              <a:off x="10636008" y="2796182"/>
              <a:ext cx="354598" cy="311842"/>
              <a:chOff x="6065276" y="3823764"/>
              <a:chExt cx="1525614" cy="1341662"/>
            </a:xfrm>
          </p:grpSpPr>
          <p:sp>
            <p:nvSpPr>
              <p:cNvPr id="56" name="Freeform: Shape 55">
                <a:extLst>
                  <a:ext uri="{FF2B5EF4-FFF2-40B4-BE49-F238E27FC236}">
                    <a16:creationId xmlns:a16="http://schemas.microsoft.com/office/drawing/2014/main" id="{9F256BDF-897B-44CF-AC09-B5B0C92902A2}"/>
                  </a:ext>
                </a:extLst>
              </p:cNvPr>
              <p:cNvSpPr/>
              <p:nvPr/>
            </p:nvSpPr>
            <p:spPr>
              <a:xfrm>
                <a:off x="6313357" y="3823764"/>
                <a:ext cx="483505" cy="425281"/>
              </a:xfrm>
              <a:custGeom>
                <a:avLst/>
                <a:gdLst>
                  <a:gd name="connsiteX0" fmla="*/ 241331 w 483505"/>
                  <a:gd name="connsiteY0" fmla="*/ 0 h 425281"/>
                  <a:gd name="connsiteX1" fmla="*/ 0 w 483505"/>
                  <a:gd name="connsiteY1" fmla="*/ 44722 h 425281"/>
                  <a:gd name="connsiteX2" fmla="*/ 0 w 483505"/>
                  <a:gd name="connsiteY2" fmla="*/ 373809 h 425281"/>
                  <a:gd name="connsiteX3" fmla="*/ 241331 w 483505"/>
                  <a:gd name="connsiteY3" fmla="*/ 425282 h 425281"/>
                  <a:gd name="connsiteX4" fmla="*/ 483505 w 483505"/>
                  <a:gd name="connsiteY4" fmla="*/ 328243 h 425281"/>
                  <a:gd name="connsiteX5" fmla="*/ 483505 w 483505"/>
                  <a:gd name="connsiteY5" fmla="*/ 82694 h 425281"/>
                  <a:gd name="connsiteX6" fmla="*/ 241331 w 483505"/>
                  <a:gd name="connsiteY6" fmla="*/ 0 h 42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505" h="425281">
                    <a:moveTo>
                      <a:pt x="241331" y="0"/>
                    </a:moveTo>
                    <a:lnTo>
                      <a:pt x="0" y="44722"/>
                    </a:lnTo>
                    <a:lnTo>
                      <a:pt x="0" y="373809"/>
                    </a:lnTo>
                    <a:lnTo>
                      <a:pt x="241331" y="425282"/>
                    </a:lnTo>
                    <a:lnTo>
                      <a:pt x="483505" y="328243"/>
                    </a:lnTo>
                    <a:lnTo>
                      <a:pt x="483505" y="82694"/>
                    </a:lnTo>
                    <a:lnTo>
                      <a:pt x="241331" y="0"/>
                    </a:lnTo>
                    <a:close/>
                  </a:path>
                </a:pathLst>
              </a:custGeom>
              <a:solidFill>
                <a:srgbClr val="0078D3"/>
              </a:solidFill>
              <a:ln w="8413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ED73AFB-16B3-4708-987E-2EAD90A419E5}"/>
                  </a:ext>
                </a:extLst>
              </p:cNvPr>
              <p:cNvSpPr/>
              <p:nvPr/>
            </p:nvSpPr>
            <p:spPr>
              <a:xfrm>
                <a:off x="6318415" y="3828827"/>
                <a:ext cx="476758" cy="416222"/>
              </a:xfrm>
              <a:custGeom>
                <a:avLst/>
                <a:gdLst>
                  <a:gd name="connsiteX0" fmla="*/ 245554 w 476758"/>
                  <a:gd name="connsiteY0" fmla="*/ 415156 h 416222"/>
                  <a:gd name="connsiteX1" fmla="*/ 466633 w 476758"/>
                  <a:gd name="connsiteY1" fmla="*/ 325712 h 416222"/>
                  <a:gd name="connsiteX2" fmla="*/ 476759 w 476758"/>
                  <a:gd name="connsiteY2" fmla="*/ 313899 h 416222"/>
                  <a:gd name="connsiteX3" fmla="*/ 476759 w 476758"/>
                  <a:gd name="connsiteY3" fmla="*/ 91132 h 416222"/>
                  <a:gd name="connsiteX4" fmla="*/ 465789 w 476758"/>
                  <a:gd name="connsiteY4" fmla="*/ 75943 h 416222"/>
                  <a:gd name="connsiteX5" fmla="*/ 242178 w 476758"/>
                  <a:gd name="connsiteY5" fmla="*/ 0 h 416222"/>
                  <a:gd name="connsiteX6" fmla="*/ 232053 w 476758"/>
                  <a:gd name="connsiteY6" fmla="*/ 0 h 416222"/>
                  <a:gd name="connsiteX7" fmla="*/ 12661 w 476758"/>
                  <a:gd name="connsiteY7" fmla="*/ 40503 h 416222"/>
                  <a:gd name="connsiteX8" fmla="*/ 4 w 476758"/>
                  <a:gd name="connsiteY8" fmla="*/ 55692 h 416222"/>
                  <a:gd name="connsiteX9" fmla="*/ 4 w 476758"/>
                  <a:gd name="connsiteY9" fmla="*/ 353558 h 416222"/>
                  <a:gd name="connsiteX10" fmla="*/ 12661 w 476758"/>
                  <a:gd name="connsiteY10" fmla="*/ 369590 h 416222"/>
                  <a:gd name="connsiteX11" fmla="*/ 234584 w 476758"/>
                  <a:gd name="connsiteY11" fmla="*/ 416000 h 416222"/>
                  <a:gd name="connsiteX12" fmla="*/ 245554 w 476758"/>
                  <a:gd name="connsiteY12" fmla="*/ 415156 h 41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758" h="416222">
                    <a:moveTo>
                      <a:pt x="245554" y="415156"/>
                    </a:moveTo>
                    <a:lnTo>
                      <a:pt x="466633" y="325712"/>
                    </a:lnTo>
                    <a:cubicBezTo>
                      <a:pt x="471730" y="323658"/>
                      <a:pt x="475508" y="319250"/>
                      <a:pt x="476759" y="313899"/>
                    </a:cubicBezTo>
                    <a:lnTo>
                      <a:pt x="476759" y="91132"/>
                    </a:lnTo>
                    <a:cubicBezTo>
                      <a:pt x="476296" y="84392"/>
                      <a:pt x="472042" y="78501"/>
                      <a:pt x="465789" y="75943"/>
                    </a:cubicBezTo>
                    <a:lnTo>
                      <a:pt x="242178" y="0"/>
                    </a:lnTo>
                    <a:lnTo>
                      <a:pt x="232053" y="0"/>
                    </a:lnTo>
                    <a:lnTo>
                      <a:pt x="12661" y="40503"/>
                    </a:lnTo>
                    <a:cubicBezTo>
                      <a:pt x="5608" y="42306"/>
                      <a:pt x="505" y="48429"/>
                      <a:pt x="4" y="55692"/>
                    </a:cubicBezTo>
                    <a:lnTo>
                      <a:pt x="4" y="353558"/>
                    </a:lnTo>
                    <a:cubicBezTo>
                      <a:pt x="-168" y="361246"/>
                      <a:pt x="5143" y="367973"/>
                      <a:pt x="12661" y="369590"/>
                    </a:cubicBezTo>
                    <a:lnTo>
                      <a:pt x="234584" y="416000"/>
                    </a:lnTo>
                    <a:cubicBezTo>
                      <a:pt x="238260" y="416475"/>
                      <a:pt x="241994" y="416187"/>
                      <a:pt x="245554" y="415156"/>
                    </a:cubicBezTo>
                    <a:close/>
                  </a:path>
                </a:pathLst>
              </a:custGeom>
              <a:noFill/>
              <a:ln w="84138"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15C4882C-507C-4EA0-90F4-FC206B33E930}"/>
                  </a:ext>
                </a:extLst>
              </p:cNvPr>
              <p:cNvSpPr/>
              <p:nvPr/>
            </p:nvSpPr>
            <p:spPr>
              <a:xfrm>
                <a:off x="6313357" y="3827139"/>
                <a:ext cx="243862" cy="421906"/>
              </a:xfrm>
              <a:custGeom>
                <a:avLst/>
                <a:gdLst>
                  <a:gd name="connsiteX0" fmla="*/ 0 w 243862"/>
                  <a:gd name="connsiteY0" fmla="*/ 41347 h 421906"/>
                  <a:gd name="connsiteX1" fmla="*/ 0 w 243862"/>
                  <a:gd name="connsiteY1" fmla="*/ 370434 h 421906"/>
                  <a:gd name="connsiteX2" fmla="*/ 243862 w 243862"/>
                  <a:gd name="connsiteY2" fmla="*/ 421907 h 421906"/>
                  <a:gd name="connsiteX3" fmla="*/ 243862 w 243862"/>
                  <a:gd name="connsiteY3" fmla="*/ 0 h 421906"/>
                  <a:gd name="connsiteX4" fmla="*/ 102945 w 243862"/>
                  <a:gd name="connsiteY4" fmla="*/ 345120 h 421906"/>
                  <a:gd name="connsiteX5" fmla="*/ 34596 w 243862"/>
                  <a:gd name="connsiteY5" fmla="*/ 331619 h 421906"/>
                  <a:gd name="connsiteX6" fmla="*/ 34596 w 243862"/>
                  <a:gd name="connsiteY6" fmla="*/ 78475 h 421906"/>
                  <a:gd name="connsiteX7" fmla="*/ 102945 w 243862"/>
                  <a:gd name="connsiteY7" fmla="*/ 67505 h 421906"/>
                  <a:gd name="connsiteX8" fmla="*/ 209266 w 243862"/>
                  <a:gd name="connsiteY8" fmla="*/ 364527 h 421906"/>
                  <a:gd name="connsiteX9" fmla="*/ 130791 w 243862"/>
                  <a:gd name="connsiteY9" fmla="*/ 351870 h 421906"/>
                  <a:gd name="connsiteX10" fmla="*/ 130791 w 243862"/>
                  <a:gd name="connsiteY10" fmla="*/ 62442 h 421906"/>
                  <a:gd name="connsiteX11" fmla="*/ 209266 w 243862"/>
                  <a:gd name="connsiteY11" fmla="*/ 48941 h 42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62" h="421906">
                    <a:moveTo>
                      <a:pt x="0" y="41347"/>
                    </a:moveTo>
                    <a:lnTo>
                      <a:pt x="0" y="370434"/>
                    </a:lnTo>
                    <a:lnTo>
                      <a:pt x="243862" y="421907"/>
                    </a:lnTo>
                    <a:lnTo>
                      <a:pt x="243862" y="0"/>
                    </a:lnTo>
                    <a:close/>
                    <a:moveTo>
                      <a:pt x="102945" y="345120"/>
                    </a:moveTo>
                    <a:lnTo>
                      <a:pt x="34596" y="331619"/>
                    </a:lnTo>
                    <a:lnTo>
                      <a:pt x="34596" y="78475"/>
                    </a:lnTo>
                    <a:lnTo>
                      <a:pt x="102945" y="67505"/>
                    </a:lnTo>
                    <a:close/>
                    <a:moveTo>
                      <a:pt x="209266" y="364527"/>
                    </a:moveTo>
                    <a:lnTo>
                      <a:pt x="130791" y="351870"/>
                    </a:lnTo>
                    <a:lnTo>
                      <a:pt x="130791" y="62442"/>
                    </a:lnTo>
                    <a:lnTo>
                      <a:pt x="209266" y="48941"/>
                    </a:lnTo>
                    <a:close/>
                  </a:path>
                </a:pathLst>
              </a:custGeom>
              <a:solidFill>
                <a:srgbClr val="59B4D9"/>
              </a:solidFill>
              <a:ln w="8413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49E5BF8-5403-4617-9A9C-1D03C091EB97}"/>
                  </a:ext>
                </a:extLst>
              </p:cNvPr>
              <p:cNvSpPr/>
              <p:nvPr/>
            </p:nvSpPr>
            <p:spPr>
              <a:xfrm>
                <a:off x="6835677" y="3827983"/>
                <a:ext cx="482661" cy="425281"/>
              </a:xfrm>
              <a:custGeom>
                <a:avLst/>
                <a:gdLst>
                  <a:gd name="connsiteX0" fmla="*/ 241331 w 482661"/>
                  <a:gd name="connsiteY0" fmla="*/ 0 h 425281"/>
                  <a:gd name="connsiteX1" fmla="*/ 0 w 482661"/>
                  <a:gd name="connsiteY1" fmla="*/ 44722 h 425281"/>
                  <a:gd name="connsiteX2" fmla="*/ 0 w 482661"/>
                  <a:gd name="connsiteY2" fmla="*/ 373809 h 425281"/>
                  <a:gd name="connsiteX3" fmla="*/ 241331 w 482661"/>
                  <a:gd name="connsiteY3" fmla="*/ 425282 h 425281"/>
                  <a:gd name="connsiteX4" fmla="*/ 482661 w 482661"/>
                  <a:gd name="connsiteY4" fmla="*/ 327400 h 425281"/>
                  <a:gd name="connsiteX5" fmla="*/ 482661 w 482661"/>
                  <a:gd name="connsiteY5" fmla="*/ 82694 h 425281"/>
                  <a:gd name="connsiteX6" fmla="*/ 241331 w 482661"/>
                  <a:gd name="connsiteY6" fmla="*/ 0 h 42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661" h="425281">
                    <a:moveTo>
                      <a:pt x="241331" y="0"/>
                    </a:moveTo>
                    <a:lnTo>
                      <a:pt x="0" y="44722"/>
                    </a:lnTo>
                    <a:lnTo>
                      <a:pt x="0" y="373809"/>
                    </a:lnTo>
                    <a:lnTo>
                      <a:pt x="241331" y="425282"/>
                    </a:lnTo>
                    <a:lnTo>
                      <a:pt x="482661" y="327400"/>
                    </a:lnTo>
                    <a:lnTo>
                      <a:pt x="482661" y="82694"/>
                    </a:lnTo>
                    <a:lnTo>
                      <a:pt x="241331" y="0"/>
                    </a:lnTo>
                    <a:close/>
                  </a:path>
                </a:pathLst>
              </a:custGeom>
              <a:solidFill>
                <a:srgbClr val="0078D3"/>
              </a:solidFill>
              <a:ln w="84138"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5F44C3B-8379-4CD9-87AF-0309E2A47A4A}"/>
                  </a:ext>
                </a:extLst>
              </p:cNvPr>
              <p:cNvSpPr/>
              <p:nvPr/>
            </p:nvSpPr>
            <p:spPr>
              <a:xfrm>
                <a:off x="6835677" y="3831358"/>
                <a:ext cx="242174" cy="421906"/>
              </a:xfrm>
              <a:custGeom>
                <a:avLst/>
                <a:gdLst>
                  <a:gd name="connsiteX0" fmla="*/ 0 w 242174"/>
                  <a:gd name="connsiteY0" fmla="*/ 41347 h 421906"/>
                  <a:gd name="connsiteX1" fmla="*/ 0 w 242174"/>
                  <a:gd name="connsiteY1" fmla="*/ 370434 h 421906"/>
                  <a:gd name="connsiteX2" fmla="*/ 242174 w 242174"/>
                  <a:gd name="connsiteY2" fmla="*/ 421907 h 421906"/>
                  <a:gd name="connsiteX3" fmla="*/ 242174 w 242174"/>
                  <a:gd name="connsiteY3" fmla="*/ 0 h 421906"/>
                  <a:gd name="connsiteX4" fmla="*/ 102101 w 242174"/>
                  <a:gd name="connsiteY4" fmla="*/ 345120 h 421906"/>
                  <a:gd name="connsiteX5" fmla="*/ 33753 w 242174"/>
                  <a:gd name="connsiteY5" fmla="*/ 331619 h 421906"/>
                  <a:gd name="connsiteX6" fmla="*/ 33753 w 242174"/>
                  <a:gd name="connsiteY6" fmla="*/ 78475 h 421906"/>
                  <a:gd name="connsiteX7" fmla="*/ 102101 w 242174"/>
                  <a:gd name="connsiteY7" fmla="*/ 67505 h 421906"/>
                  <a:gd name="connsiteX8" fmla="*/ 208422 w 242174"/>
                  <a:gd name="connsiteY8" fmla="*/ 364527 h 421906"/>
                  <a:gd name="connsiteX9" fmla="*/ 129947 w 242174"/>
                  <a:gd name="connsiteY9" fmla="*/ 351870 h 421906"/>
                  <a:gd name="connsiteX10" fmla="*/ 129947 w 242174"/>
                  <a:gd name="connsiteY10" fmla="*/ 62442 h 421906"/>
                  <a:gd name="connsiteX11" fmla="*/ 208422 w 242174"/>
                  <a:gd name="connsiteY11" fmla="*/ 48097 h 42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174" h="421906">
                    <a:moveTo>
                      <a:pt x="0" y="41347"/>
                    </a:moveTo>
                    <a:lnTo>
                      <a:pt x="0" y="370434"/>
                    </a:lnTo>
                    <a:lnTo>
                      <a:pt x="242174" y="421907"/>
                    </a:lnTo>
                    <a:lnTo>
                      <a:pt x="242174" y="0"/>
                    </a:lnTo>
                    <a:close/>
                    <a:moveTo>
                      <a:pt x="102101" y="345120"/>
                    </a:moveTo>
                    <a:lnTo>
                      <a:pt x="33753" y="331619"/>
                    </a:lnTo>
                    <a:lnTo>
                      <a:pt x="33753" y="78475"/>
                    </a:lnTo>
                    <a:lnTo>
                      <a:pt x="102101" y="67505"/>
                    </a:lnTo>
                    <a:close/>
                    <a:moveTo>
                      <a:pt x="208422" y="364527"/>
                    </a:moveTo>
                    <a:lnTo>
                      <a:pt x="129947" y="351870"/>
                    </a:lnTo>
                    <a:lnTo>
                      <a:pt x="129947" y="62442"/>
                    </a:lnTo>
                    <a:lnTo>
                      <a:pt x="208422" y="48097"/>
                    </a:lnTo>
                    <a:close/>
                  </a:path>
                </a:pathLst>
              </a:custGeom>
              <a:solidFill>
                <a:srgbClr val="59B4D9"/>
              </a:solidFill>
              <a:ln w="84138"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DD84E85-9AC6-4A82-AACC-9D4D3185069B}"/>
                  </a:ext>
                </a:extLst>
              </p:cNvPr>
              <p:cNvSpPr/>
              <p:nvPr/>
            </p:nvSpPr>
            <p:spPr>
              <a:xfrm>
                <a:off x="6066119" y="4277735"/>
                <a:ext cx="483505" cy="425281"/>
              </a:xfrm>
              <a:custGeom>
                <a:avLst/>
                <a:gdLst>
                  <a:gd name="connsiteX0" fmla="*/ 241331 w 483505"/>
                  <a:gd name="connsiteY0" fmla="*/ 0 h 425281"/>
                  <a:gd name="connsiteX1" fmla="*/ 0 w 483505"/>
                  <a:gd name="connsiteY1" fmla="*/ 44722 h 425281"/>
                  <a:gd name="connsiteX2" fmla="*/ 0 w 483505"/>
                  <a:gd name="connsiteY2" fmla="*/ 373809 h 425281"/>
                  <a:gd name="connsiteX3" fmla="*/ 241331 w 483505"/>
                  <a:gd name="connsiteY3" fmla="*/ 425282 h 425281"/>
                  <a:gd name="connsiteX4" fmla="*/ 483505 w 483505"/>
                  <a:gd name="connsiteY4" fmla="*/ 328243 h 425281"/>
                  <a:gd name="connsiteX5" fmla="*/ 483505 w 483505"/>
                  <a:gd name="connsiteY5" fmla="*/ 82694 h 425281"/>
                  <a:gd name="connsiteX6" fmla="*/ 241331 w 483505"/>
                  <a:gd name="connsiteY6" fmla="*/ 0 h 42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505" h="425281">
                    <a:moveTo>
                      <a:pt x="241331" y="0"/>
                    </a:moveTo>
                    <a:lnTo>
                      <a:pt x="0" y="44722"/>
                    </a:lnTo>
                    <a:lnTo>
                      <a:pt x="0" y="373809"/>
                    </a:lnTo>
                    <a:lnTo>
                      <a:pt x="241331" y="425282"/>
                    </a:lnTo>
                    <a:lnTo>
                      <a:pt x="483505" y="328243"/>
                    </a:lnTo>
                    <a:lnTo>
                      <a:pt x="483505" y="82694"/>
                    </a:lnTo>
                    <a:lnTo>
                      <a:pt x="241331" y="0"/>
                    </a:lnTo>
                    <a:close/>
                  </a:path>
                </a:pathLst>
              </a:custGeom>
              <a:solidFill>
                <a:srgbClr val="0078D3"/>
              </a:solidFill>
              <a:ln w="84138"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81E7387C-62A1-42CA-BC76-403E61AAE210}"/>
                  </a:ext>
                </a:extLst>
              </p:cNvPr>
              <p:cNvSpPr/>
              <p:nvPr/>
            </p:nvSpPr>
            <p:spPr>
              <a:xfrm>
                <a:off x="6065276" y="4278579"/>
                <a:ext cx="243862" cy="421906"/>
              </a:xfrm>
              <a:custGeom>
                <a:avLst/>
                <a:gdLst>
                  <a:gd name="connsiteX0" fmla="*/ 0 w 243862"/>
                  <a:gd name="connsiteY0" fmla="*/ 43878 h 421906"/>
                  <a:gd name="connsiteX1" fmla="*/ 0 w 243862"/>
                  <a:gd name="connsiteY1" fmla="*/ 370434 h 421906"/>
                  <a:gd name="connsiteX2" fmla="*/ 243862 w 243862"/>
                  <a:gd name="connsiteY2" fmla="*/ 421907 h 421906"/>
                  <a:gd name="connsiteX3" fmla="*/ 243862 w 243862"/>
                  <a:gd name="connsiteY3" fmla="*/ 0 h 421906"/>
                  <a:gd name="connsiteX4" fmla="*/ 102101 w 243862"/>
                  <a:gd name="connsiteY4" fmla="*/ 348495 h 421906"/>
                  <a:gd name="connsiteX5" fmla="*/ 33753 w 243862"/>
                  <a:gd name="connsiteY5" fmla="*/ 334150 h 421906"/>
                  <a:gd name="connsiteX6" fmla="*/ 33753 w 243862"/>
                  <a:gd name="connsiteY6" fmla="*/ 81006 h 421906"/>
                  <a:gd name="connsiteX7" fmla="*/ 102101 w 243862"/>
                  <a:gd name="connsiteY7" fmla="*/ 69193 h 421906"/>
                  <a:gd name="connsiteX8" fmla="*/ 209266 w 243862"/>
                  <a:gd name="connsiteY8" fmla="*/ 370434 h 421906"/>
                  <a:gd name="connsiteX9" fmla="*/ 130791 w 243862"/>
                  <a:gd name="connsiteY9" fmla="*/ 357777 h 421906"/>
                  <a:gd name="connsiteX10" fmla="*/ 130791 w 243862"/>
                  <a:gd name="connsiteY10" fmla="*/ 64974 h 421906"/>
                  <a:gd name="connsiteX11" fmla="*/ 209266 w 243862"/>
                  <a:gd name="connsiteY11" fmla="*/ 51473 h 42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62" h="421906">
                    <a:moveTo>
                      <a:pt x="0" y="43878"/>
                    </a:moveTo>
                    <a:lnTo>
                      <a:pt x="0" y="370434"/>
                    </a:lnTo>
                    <a:lnTo>
                      <a:pt x="243862" y="421907"/>
                    </a:lnTo>
                    <a:lnTo>
                      <a:pt x="243862" y="0"/>
                    </a:lnTo>
                    <a:close/>
                    <a:moveTo>
                      <a:pt x="102101" y="348495"/>
                    </a:moveTo>
                    <a:lnTo>
                      <a:pt x="33753" y="334150"/>
                    </a:lnTo>
                    <a:lnTo>
                      <a:pt x="33753" y="81006"/>
                    </a:lnTo>
                    <a:lnTo>
                      <a:pt x="102101" y="69193"/>
                    </a:lnTo>
                    <a:close/>
                    <a:moveTo>
                      <a:pt x="209266" y="370434"/>
                    </a:moveTo>
                    <a:lnTo>
                      <a:pt x="130791" y="357777"/>
                    </a:lnTo>
                    <a:lnTo>
                      <a:pt x="130791" y="64974"/>
                    </a:lnTo>
                    <a:lnTo>
                      <a:pt x="209266" y="51473"/>
                    </a:lnTo>
                    <a:close/>
                  </a:path>
                </a:pathLst>
              </a:custGeom>
              <a:solidFill>
                <a:srgbClr val="59B4D9"/>
              </a:solidFill>
              <a:ln w="84138"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B42C154-136B-4372-9F3E-2197555FE126}"/>
                  </a:ext>
                </a:extLst>
              </p:cNvPr>
              <p:cNvSpPr/>
              <p:nvPr/>
            </p:nvSpPr>
            <p:spPr>
              <a:xfrm>
                <a:off x="6586752" y="4274360"/>
                <a:ext cx="482661" cy="426125"/>
              </a:xfrm>
              <a:custGeom>
                <a:avLst/>
                <a:gdLst>
                  <a:gd name="connsiteX0" fmla="*/ 241331 w 482661"/>
                  <a:gd name="connsiteY0" fmla="*/ 0 h 426125"/>
                  <a:gd name="connsiteX1" fmla="*/ 0 w 482661"/>
                  <a:gd name="connsiteY1" fmla="*/ 44722 h 426125"/>
                  <a:gd name="connsiteX2" fmla="*/ 0 w 482661"/>
                  <a:gd name="connsiteY2" fmla="*/ 373809 h 426125"/>
                  <a:gd name="connsiteX3" fmla="*/ 241331 w 482661"/>
                  <a:gd name="connsiteY3" fmla="*/ 426126 h 426125"/>
                  <a:gd name="connsiteX4" fmla="*/ 482661 w 482661"/>
                  <a:gd name="connsiteY4" fmla="*/ 328243 h 426125"/>
                  <a:gd name="connsiteX5" fmla="*/ 482661 w 482661"/>
                  <a:gd name="connsiteY5" fmla="*/ 82694 h 426125"/>
                  <a:gd name="connsiteX6" fmla="*/ 241331 w 482661"/>
                  <a:gd name="connsiteY6" fmla="*/ 0 h 42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661" h="426125">
                    <a:moveTo>
                      <a:pt x="241331" y="0"/>
                    </a:moveTo>
                    <a:lnTo>
                      <a:pt x="0" y="44722"/>
                    </a:lnTo>
                    <a:lnTo>
                      <a:pt x="0" y="373809"/>
                    </a:lnTo>
                    <a:lnTo>
                      <a:pt x="241331" y="426126"/>
                    </a:lnTo>
                    <a:lnTo>
                      <a:pt x="482661" y="328243"/>
                    </a:lnTo>
                    <a:lnTo>
                      <a:pt x="482661" y="82694"/>
                    </a:lnTo>
                    <a:lnTo>
                      <a:pt x="241331" y="0"/>
                    </a:lnTo>
                    <a:close/>
                  </a:path>
                </a:pathLst>
              </a:custGeom>
              <a:solidFill>
                <a:srgbClr val="0078D3"/>
              </a:solidFill>
              <a:ln w="84138"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36D50A4E-F816-46B1-8857-2259FEB5C8C1}"/>
                  </a:ext>
                </a:extLst>
              </p:cNvPr>
              <p:cNvSpPr/>
              <p:nvPr/>
            </p:nvSpPr>
            <p:spPr>
              <a:xfrm>
                <a:off x="6586752" y="4278579"/>
                <a:ext cx="243018" cy="421906"/>
              </a:xfrm>
              <a:custGeom>
                <a:avLst/>
                <a:gdLst>
                  <a:gd name="connsiteX0" fmla="*/ 0 w 243018"/>
                  <a:gd name="connsiteY0" fmla="*/ 40503 h 421906"/>
                  <a:gd name="connsiteX1" fmla="*/ 0 w 243018"/>
                  <a:gd name="connsiteY1" fmla="*/ 370434 h 421906"/>
                  <a:gd name="connsiteX2" fmla="*/ 243018 w 243018"/>
                  <a:gd name="connsiteY2" fmla="*/ 421907 h 421906"/>
                  <a:gd name="connsiteX3" fmla="*/ 243018 w 243018"/>
                  <a:gd name="connsiteY3" fmla="*/ 0 h 421906"/>
                  <a:gd name="connsiteX4" fmla="*/ 102101 w 243018"/>
                  <a:gd name="connsiteY4" fmla="*/ 345120 h 421906"/>
                  <a:gd name="connsiteX5" fmla="*/ 33753 w 243018"/>
                  <a:gd name="connsiteY5" fmla="*/ 330775 h 421906"/>
                  <a:gd name="connsiteX6" fmla="*/ 33753 w 243018"/>
                  <a:gd name="connsiteY6" fmla="*/ 77631 h 421906"/>
                  <a:gd name="connsiteX7" fmla="*/ 102101 w 243018"/>
                  <a:gd name="connsiteY7" fmla="*/ 65817 h 421906"/>
                  <a:gd name="connsiteX8" fmla="*/ 208422 w 243018"/>
                  <a:gd name="connsiteY8" fmla="*/ 363684 h 421906"/>
                  <a:gd name="connsiteX9" fmla="*/ 129947 w 243018"/>
                  <a:gd name="connsiteY9" fmla="*/ 351026 h 421906"/>
                  <a:gd name="connsiteX10" fmla="*/ 129947 w 243018"/>
                  <a:gd name="connsiteY10" fmla="*/ 61598 h 421906"/>
                  <a:gd name="connsiteX11" fmla="*/ 208422 w 243018"/>
                  <a:gd name="connsiteY11" fmla="*/ 48097 h 42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18" h="421906">
                    <a:moveTo>
                      <a:pt x="0" y="40503"/>
                    </a:moveTo>
                    <a:lnTo>
                      <a:pt x="0" y="370434"/>
                    </a:lnTo>
                    <a:lnTo>
                      <a:pt x="243018" y="421907"/>
                    </a:lnTo>
                    <a:lnTo>
                      <a:pt x="243018" y="0"/>
                    </a:lnTo>
                    <a:close/>
                    <a:moveTo>
                      <a:pt x="102101" y="345120"/>
                    </a:moveTo>
                    <a:lnTo>
                      <a:pt x="33753" y="330775"/>
                    </a:lnTo>
                    <a:lnTo>
                      <a:pt x="33753" y="77631"/>
                    </a:lnTo>
                    <a:lnTo>
                      <a:pt x="102101" y="65817"/>
                    </a:lnTo>
                    <a:close/>
                    <a:moveTo>
                      <a:pt x="208422" y="363684"/>
                    </a:moveTo>
                    <a:lnTo>
                      <a:pt x="129947" y="351026"/>
                    </a:lnTo>
                    <a:lnTo>
                      <a:pt x="129947" y="61598"/>
                    </a:lnTo>
                    <a:lnTo>
                      <a:pt x="208422" y="48097"/>
                    </a:lnTo>
                    <a:close/>
                  </a:path>
                </a:pathLst>
              </a:custGeom>
              <a:solidFill>
                <a:srgbClr val="59B4D9"/>
              </a:solidFill>
              <a:ln w="84138"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1FD38015-865F-4574-88E1-FD741B5F7532}"/>
                  </a:ext>
                </a:extLst>
              </p:cNvPr>
              <p:cNvSpPr/>
              <p:nvPr/>
            </p:nvSpPr>
            <p:spPr>
              <a:xfrm>
                <a:off x="7107385" y="4278579"/>
                <a:ext cx="483505" cy="425281"/>
              </a:xfrm>
              <a:custGeom>
                <a:avLst/>
                <a:gdLst>
                  <a:gd name="connsiteX0" fmla="*/ 241331 w 483505"/>
                  <a:gd name="connsiteY0" fmla="*/ 0 h 425281"/>
                  <a:gd name="connsiteX1" fmla="*/ 0 w 483505"/>
                  <a:gd name="connsiteY1" fmla="*/ 44722 h 425281"/>
                  <a:gd name="connsiteX2" fmla="*/ 0 w 483505"/>
                  <a:gd name="connsiteY2" fmla="*/ 373809 h 425281"/>
                  <a:gd name="connsiteX3" fmla="*/ 241331 w 483505"/>
                  <a:gd name="connsiteY3" fmla="*/ 425282 h 425281"/>
                  <a:gd name="connsiteX4" fmla="*/ 483505 w 483505"/>
                  <a:gd name="connsiteY4" fmla="*/ 328243 h 425281"/>
                  <a:gd name="connsiteX5" fmla="*/ 483505 w 483505"/>
                  <a:gd name="connsiteY5" fmla="*/ 82694 h 425281"/>
                  <a:gd name="connsiteX6" fmla="*/ 241331 w 483505"/>
                  <a:gd name="connsiteY6" fmla="*/ 0 h 42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505" h="425281">
                    <a:moveTo>
                      <a:pt x="241331" y="0"/>
                    </a:moveTo>
                    <a:lnTo>
                      <a:pt x="0" y="44722"/>
                    </a:lnTo>
                    <a:lnTo>
                      <a:pt x="0" y="373809"/>
                    </a:lnTo>
                    <a:lnTo>
                      <a:pt x="241331" y="425282"/>
                    </a:lnTo>
                    <a:lnTo>
                      <a:pt x="483505" y="328243"/>
                    </a:lnTo>
                    <a:lnTo>
                      <a:pt x="483505" y="82694"/>
                    </a:lnTo>
                    <a:lnTo>
                      <a:pt x="241331" y="0"/>
                    </a:lnTo>
                    <a:close/>
                  </a:path>
                </a:pathLst>
              </a:custGeom>
              <a:solidFill>
                <a:srgbClr val="0078D3"/>
              </a:solidFill>
              <a:ln w="84138"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C8C8805A-29FE-4B82-8323-8BE18DF87D31}"/>
                  </a:ext>
                </a:extLst>
              </p:cNvPr>
              <p:cNvSpPr/>
              <p:nvPr/>
            </p:nvSpPr>
            <p:spPr>
              <a:xfrm>
                <a:off x="7107385" y="4278579"/>
                <a:ext cx="243862" cy="421906"/>
              </a:xfrm>
              <a:custGeom>
                <a:avLst/>
                <a:gdLst>
                  <a:gd name="connsiteX0" fmla="*/ 0 w 243862"/>
                  <a:gd name="connsiteY0" fmla="*/ 44722 h 421906"/>
                  <a:gd name="connsiteX1" fmla="*/ 0 w 243862"/>
                  <a:gd name="connsiteY1" fmla="*/ 370434 h 421906"/>
                  <a:gd name="connsiteX2" fmla="*/ 243862 w 243862"/>
                  <a:gd name="connsiteY2" fmla="*/ 421907 h 421906"/>
                  <a:gd name="connsiteX3" fmla="*/ 243862 w 243862"/>
                  <a:gd name="connsiteY3" fmla="*/ 0 h 421906"/>
                  <a:gd name="connsiteX4" fmla="*/ 102945 w 243862"/>
                  <a:gd name="connsiteY4" fmla="*/ 349339 h 421906"/>
                  <a:gd name="connsiteX5" fmla="*/ 34596 w 243862"/>
                  <a:gd name="connsiteY5" fmla="*/ 334994 h 421906"/>
                  <a:gd name="connsiteX6" fmla="*/ 34596 w 243862"/>
                  <a:gd name="connsiteY6" fmla="*/ 81850 h 421906"/>
                  <a:gd name="connsiteX7" fmla="*/ 102945 w 243862"/>
                  <a:gd name="connsiteY7" fmla="*/ 70037 h 421906"/>
                  <a:gd name="connsiteX8" fmla="*/ 209266 w 243862"/>
                  <a:gd name="connsiteY8" fmla="*/ 367903 h 421906"/>
                  <a:gd name="connsiteX9" fmla="*/ 130791 w 243862"/>
                  <a:gd name="connsiteY9" fmla="*/ 355245 h 421906"/>
                  <a:gd name="connsiteX10" fmla="*/ 130791 w 243862"/>
                  <a:gd name="connsiteY10" fmla="*/ 65817 h 421906"/>
                  <a:gd name="connsiteX11" fmla="*/ 209266 w 243862"/>
                  <a:gd name="connsiteY11" fmla="*/ 52316 h 42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62" h="421906">
                    <a:moveTo>
                      <a:pt x="0" y="44722"/>
                    </a:moveTo>
                    <a:lnTo>
                      <a:pt x="0" y="370434"/>
                    </a:lnTo>
                    <a:lnTo>
                      <a:pt x="243862" y="421907"/>
                    </a:lnTo>
                    <a:lnTo>
                      <a:pt x="243862" y="0"/>
                    </a:lnTo>
                    <a:close/>
                    <a:moveTo>
                      <a:pt x="102945" y="349339"/>
                    </a:moveTo>
                    <a:lnTo>
                      <a:pt x="34596" y="334994"/>
                    </a:lnTo>
                    <a:lnTo>
                      <a:pt x="34596" y="81850"/>
                    </a:lnTo>
                    <a:lnTo>
                      <a:pt x="102945" y="70037"/>
                    </a:lnTo>
                    <a:close/>
                    <a:moveTo>
                      <a:pt x="209266" y="367903"/>
                    </a:moveTo>
                    <a:lnTo>
                      <a:pt x="130791" y="355245"/>
                    </a:lnTo>
                    <a:lnTo>
                      <a:pt x="130791" y="65817"/>
                    </a:lnTo>
                    <a:lnTo>
                      <a:pt x="209266" y="52316"/>
                    </a:lnTo>
                    <a:close/>
                  </a:path>
                </a:pathLst>
              </a:custGeom>
              <a:solidFill>
                <a:srgbClr val="59B4D9"/>
              </a:solidFill>
              <a:ln w="84138"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97ADDDBE-790C-4114-8B89-67DEC4BD75D8}"/>
                  </a:ext>
                </a:extLst>
              </p:cNvPr>
              <p:cNvSpPr/>
              <p:nvPr/>
            </p:nvSpPr>
            <p:spPr>
              <a:xfrm>
                <a:off x="6307450" y="4736770"/>
                <a:ext cx="483505" cy="425281"/>
              </a:xfrm>
              <a:custGeom>
                <a:avLst/>
                <a:gdLst>
                  <a:gd name="connsiteX0" fmla="*/ 241331 w 483505"/>
                  <a:gd name="connsiteY0" fmla="*/ 0 h 425281"/>
                  <a:gd name="connsiteX1" fmla="*/ 0 w 483505"/>
                  <a:gd name="connsiteY1" fmla="*/ 43878 h 425281"/>
                  <a:gd name="connsiteX2" fmla="*/ 0 w 483505"/>
                  <a:gd name="connsiteY2" fmla="*/ 372965 h 425281"/>
                  <a:gd name="connsiteX3" fmla="*/ 241331 w 483505"/>
                  <a:gd name="connsiteY3" fmla="*/ 425282 h 425281"/>
                  <a:gd name="connsiteX4" fmla="*/ 483505 w 483505"/>
                  <a:gd name="connsiteY4" fmla="*/ 327400 h 425281"/>
                  <a:gd name="connsiteX5" fmla="*/ 483505 w 483505"/>
                  <a:gd name="connsiteY5" fmla="*/ 82694 h 425281"/>
                  <a:gd name="connsiteX6" fmla="*/ 241331 w 483505"/>
                  <a:gd name="connsiteY6" fmla="*/ 0 h 42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505" h="425281">
                    <a:moveTo>
                      <a:pt x="241331" y="0"/>
                    </a:moveTo>
                    <a:lnTo>
                      <a:pt x="0" y="43878"/>
                    </a:lnTo>
                    <a:lnTo>
                      <a:pt x="0" y="372965"/>
                    </a:lnTo>
                    <a:lnTo>
                      <a:pt x="241331" y="425282"/>
                    </a:lnTo>
                    <a:lnTo>
                      <a:pt x="483505" y="327400"/>
                    </a:lnTo>
                    <a:lnTo>
                      <a:pt x="483505" y="82694"/>
                    </a:lnTo>
                    <a:lnTo>
                      <a:pt x="241331" y="0"/>
                    </a:lnTo>
                    <a:close/>
                  </a:path>
                </a:pathLst>
              </a:custGeom>
              <a:solidFill>
                <a:srgbClr val="0078D3"/>
              </a:solidFill>
              <a:ln w="84138"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E82F9132-70D4-4958-8624-84DA9444D695}"/>
                  </a:ext>
                </a:extLst>
              </p:cNvPr>
              <p:cNvSpPr/>
              <p:nvPr/>
            </p:nvSpPr>
            <p:spPr>
              <a:xfrm>
                <a:off x="6311665" y="4740909"/>
                <a:ext cx="476973" cy="415312"/>
              </a:xfrm>
              <a:custGeom>
                <a:avLst/>
                <a:gdLst>
                  <a:gd name="connsiteX0" fmla="*/ 246398 w 476973"/>
                  <a:gd name="connsiteY0" fmla="*/ 414392 h 415312"/>
                  <a:gd name="connsiteX1" fmla="*/ 466633 w 476973"/>
                  <a:gd name="connsiteY1" fmla="*/ 330010 h 415312"/>
                  <a:gd name="connsiteX2" fmla="*/ 476759 w 476973"/>
                  <a:gd name="connsiteY2" fmla="*/ 314822 h 415312"/>
                  <a:gd name="connsiteX3" fmla="*/ 476759 w 476973"/>
                  <a:gd name="connsiteY3" fmla="*/ 95430 h 415312"/>
                  <a:gd name="connsiteX4" fmla="*/ 465789 w 476973"/>
                  <a:gd name="connsiteY4" fmla="*/ 76866 h 415312"/>
                  <a:gd name="connsiteX5" fmla="*/ 243022 w 476973"/>
                  <a:gd name="connsiteY5" fmla="*/ 923 h 415312"/>
                  <a:gd name="connsiteX6" fmla="*/ 232897 w 476973"/>
                  <a:gd name="connsiteY6" fmla="*/ 923 h 415312"/>
                  <a:gd name="connsiteX7" fmla="*/ 13505 w 476973"/>
                  <a:gd name="connsiteY7" fmla="*/ 40582 h 415312"/>
                  <a:gd name="connsiteX8" fmla="*/ 4 w 476973"/>
                  <a:gd name="connsiteY8" fmla="*/ 56615 h 415312"/>
                  <a:gd name="connsiteX9" fmla="*/ 4 w 476973"/>
                  <a:gd name="connsiteY9" fmla="*/ 355325 h 415312"/>
                  <a:gd name="connsiteX10" fmla="*/ 12661 w 476973"/>
                  <a:gd name="connsiteY10" fmla="*/ 371357 h 415312"/>
                  <a:gd name="connsiteX11" fmla="*/ 234584 w 476973"/>
                  <a:gd name="connsiteY11" fmla="*/ 414392 h 415312"/>
                  <a:gd name="connsiteX12" fmla="*/ 246398 w 476973"/>
                  <a:gd name="connsiteY12" fmla="*/ 414392 h 41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973" h="415312">
                    <a:moveTo>
                      <a:pt x="246398" y="414392"/>
                    </a:moveTo>
                    <a:lnTo>
                      <a:pt x="466633" y="330010"/>
                    </a:lnTo>
                    <a:cubicBezTo>
                      <a:pt x="473013" y="327767"/>
                      <a:pt x="477142" y="321574"/>
                      <a:pt x="476759" y="314822"/>
                    </a:cubicBezTo>
                    <a:lnTo>
                      <a:pt x="476759" y="95430"/>
                    </a:lnTo>
                    <a:cubicBezTo>
                      <a:pt x="478047" y="87409"/>
                      <a:pt x="473437" y="79607"/>
                      <a:pt x="465789" y="76866"/>
                    </a:cubicBezTo>
                    <a:lnTo>
                      <a:pt x="243022" y="923"/>
                    </a:lnTo>
                    <a:cubicBezTo>
                      <a:pt x="239759" y="-308"/>
                      <a:pt x="236160" y="-308"/>
                      <a:pt x="232897" y="923"/>
                    </a:cubicBezTo>
                    <a:lnTo>
                      <a:pt x="13505" y="40582"/>
                    </a:lnTo>
                    <a:cubicBezTo>
                      <a:pt x="5651" y="41838"/>
                      <a:pt x="-96" y="48662"/>
                      <a:pt x="4" y="56615"/>
                    </a:cubicBezTo>
                    <a:lnTo>
                      <a:pt x="4" y="355325"/>
                    </a:lnTo>
                    <a:cubicBezTo>
                      <a:pt x="-168" y="363013"/>
                      <a:pt x="5143" y="369740"/>
                      <a:pt x="12661" y="371357"/>
                    </a:cubicBezTo>
                    <a:lnTo>
                      <a:pt x="234584" y="414392"/>
                    </a:lnTo>
                    <a:cubicBezTo>
                      <a:pt x="238426" y="415619"/>
                      <a:pt x="242555" y="415619"/>
                      <a:pt x="246398" y="414392"/>
                    </a:cubicBezTo>
                    <a:close/>
                  </a:path>
                </a:pathLst>
              </a:custGeom>
              <a:noFill/>
              <a:ln w="84138"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1B288E48-8673-441F-962D-19E84B4FBA02}"/>
                  </a:ext>
                </a:extLst>
              </p:cNvPr>
              <p:cNvSpPr/>
              <p:nvPr/>
            </p:nvSpPr>
            <p:spPr>
              <a:xfrm>
                <a:off x="6307450" y="4733395"/>
                <a:ext cx="243862" cy="428657"/>
              </a:xfrm>
              <a:custGeom>
                <a:avLst/>
                <a:gdLst>
                  <a:gd name="connsiteX0" fmla="*/ 0 w 243862"/>
                  <a:gd name="connsiteY0" fmla="*/ 47254 h 428657"/>
                  <a:gd name="connsiteX1" fmla="*/ 0 w 243862"/>
                  <a:gd name="connsiteY1" fmla="*/ 376341 h 428657"/>
                  <a:gd name="connsiteX2" fmla="*/ 243862 w 243862"/>
                  <a:gd name="connsiteY2" fmla="*/ 428657 h 428657"/>
                  <a:gd name="connsiteX3" fmla="*/ 243862 w 243862"/>
                  <a:gd name="connsiteY3" fmla="*/ 0 h 428657"/>
                  <a:gd name="connsiteX4" fmla="*/ 102945 w 243862"/>
                  <a:gd name="connsiteY4" fmla="*/ 351870 h 428657"/>
                  <a:gd name="connsiteX5" fmla="*/ 34596 w 243862"/>
                  <a:gd name="connsiteY5" fmla="*/ 337525 h 428657"/>
                  <a:gd name="connsiteX6" fmla="*/ 34596 w 243862"/>
                  <a:gd name="connsiteY6" fmla="*/ 84381 h 428657"/>
                  <a:gd name="connsiteX7" fmla="*/ 102945 w 243862"/>
                  <a:gd name="connsiteY7" fmla="*/ 72568 h 428657"/>
                  <a:gd name="connsiteX8" fmla="*/ 209266 w 243862"/>
                  <a:gd name="connsiteY8" fmla="*/ 371278 h 428657"/>
                  <a:gd name="connsiteX9" fmla="*/ 130791 w 243862"/>
                  <a:gd name="connsiteY9" fmla="*/ 358621 h 428657"/>
                  <a:gd name="connsiteX10" fmla="*/ 130791 w 243862"/>
                  <a:gd name="connsiteY10" fmla="*/ 68349 h 428657"/>
                  <a:gd name="connsiteX11" fmla="*/ 209266 w 243862"/>
                  <a:gd name="connsiteY11" fmla="*/ 54848 h 42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62" h="428657">
                    <a:moveTo>
                      <a:pt x="0" y="47254"/>
                    </a:moveTo>
                    <a:lnTo>
                      <a:pt x="0" y="376341"/>
                    </a:lnTo>
                    <a:lnTo>
                      <a:pt x="243862" y="428657"/>
                    </a:lnTo>
                    <a:lnTo>
                      <a:pt x="243862" y="0"/>
                    </a:lnTo>
                    <a:close/>
                    <a:moveTo>
                      <a:pt x="102945" y="351870"/>
                    </a:moveTo>
                    <a:lnTo>
                      <a:pt x="34596" y="337525"/>
                    </a:lnTo>
                    <a:lnTo>
                      <a:pt x="34596" y="84381"/>
                    </a:lnTo>
                    <a:lnTo>
                      <a:pt x="102945" y="72568"/>
                    </a:lnTo>
                    <a:close/>
                    <a:moveTo>
                      <a:pt x="209266" y="371278"/>
                    </a:moveTo>
                    <a:lnTo>
                      <a:pt x="130791" y="358621"/>
                    </a:lnTo>
                    <a:lnTo>
                      <a:pt x="130791" y="68349"/>
                    </a:lnTo>
                    <a:lnTo>
                      <a:pt x="209266" y="54848"/>
                    </a:lnTo>
                    <a:close/>
                  </a:path>
                </a:pathLst>
              </a:custGeom>
              <a:solidFill>
                <a:srgbClr val="59B4D9"/>
              </a:solidFill>
              <a:ln w="84138"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90BC962D-DD2C-4485-AD4C-DC2F619117C5}"/>
                  </a:ext>
                </a:extLst>
              </p:cNvPr>
              <p:cNvSpPr/>
              <p:nvPr/>
            </p:nvSpPr>
            <p:spPr>
              <a:xfrm>
                <a:off x="6828927" y="4740145"/>
                <a:ext cx="483505" cy="425281"/>
              </a:xfrm>
              <a:custGeom>
                <a:avLst/>
                <a:gdLst>
                  <a:gd name="connsiteX0" fmla="*/ 241331 w 483505"/>
                  <a:gd name="connsiteY0" fmla="*/ 0 h 425281"/>
                  <a:gd name="connsiteX1" fmla="*/ 0 w 483505"/>
                  <a:gd name="connsiteY1" fmla="*/ 44722 h 425281"/>
                  <a:gd name="connsiteX2" fmla="*/ 0 w 483505"/>
                  <a:gd name="connsiteY2" fmla="*/ 373809 h 425281"/>
                  <a:gd name="connsiteX3" fmla="*/ 241331 w 483505"/>
                  <a:gd name="connsiteY3" fmla="*/ 425282 h 425281"/>
                  <a:gd name="connsiteX4" fmla="*/ 483505 w 483505"/>
                  <a:gd name="connsiteY4" fmla="*/ 328243 h 425281"/>
                  <a:gd name="connsiteX5" fmla="*/ 483505 w 483505"/>
                  <a:gd name="connsiteY5" fmla="*/ 82694 h 425281"/>
                  <a:gd name="connsiteX6" fmla="*/ 241331 w 483505"/>
                  <a:gd name="connsiteY6" fmla="*/ 0 h 42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505" h="425281">
                    <a:moveTo>
                      <a:pt x="241331" y="0"/>
                    </a:moveTo>
                    <a:lnTo>
                      <a:pt x="0" y="44722"/>
                    </a:lnTo>
                    <a:lnTo>
                      <a:pt x="0" y="373809"/>
                    </a:lnTo>
                    <a:lnTo>
                      <a:pt x="241331" y="425282"/>
                    </a:lnTo>
                    <a:lnTo>
                      <a:pt x="483505" y="328243"/>
                    </a:lnTo>
                    <a:lnTo>
                      <a:pt x="483505" y="82694"/>
                    </a:lnTo>
                    <a:lnTo>
                      <a:pt x="241331" y="0"/>
                    </a:lnTo>
                    <a:close/>
                  </a:path>
                </a:pathLst>
              </a:custGeom>
              <a:solidFill>
                <a:srgbClr val="0078D3"/>
              </a:solidFill>
              <a:ln w="84138"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B274A1FC-80B3-4883-A3EC-C197835A1EF4}"/>
                  </a:ext>
                </a:extLst>
              </p:cNvPr>
              <p:cNvSpPr/>
              <p:nvPr/>
            </p:nvSpPr>
            <p:spPr>
              <a:xfrm>
                <a:off x="6828927" y="4743520"/>
                <a:ext cx="243862" cy="421906"/>
              </a:xfrm>
              <a:custGeom>
                <a:avLst/>
                <a:gdLst>
                  <a:gd name="connsiteX0" fmla="*/ 0 w 243862"/>
                  <a:gd name="connsiteY0" fmla="*/ 41347 h 421906"/>
                  <a:gd name="connsiteX1" fmla="*/ 0 w 243862"/>
                  <a:gd name="connsiteY1" fmla="*/ 370434 h 421906"/>
                  <a:gd name="connsiteX2" fmla="*/ 243862 w 243862"/>
                  <a:gd name="connsiteY2" fmla="*/ 421907 h 421906"/>
                  <a:gd name="connsiteX3" fmla="*/ 243862 w 243862"/>
                  <a:gd name="connsiteY3" fmla="*/ 0 h 421906"/>
                  <a:gd name="connsiteX4" fmla="*/ 102945 w 243862"/>
                  <a:gd name="connsiteY4" fmla="*/ 345963 h 421906"/>
                  <a:gd name="connsiteX5" fmla="*/ 34596 w 243862"/>
                  <a:gd name="connsiteY5" fmla="*/ 331619 h 421906"/>
                  <a:gd name="connsiteX6" fmla="*/ 34596 w 243862"/>
                  <a:gd name="connsiteY6" fmla="*/ 78475 h 421906"/>
                  <a:gd name="connsiteX7" fmla="*/ 102945 w 243862"/>
                  <a:gd name="connsiteY7" fmla="*/ 66661 h 421906"/>
                  <a:gd name="connsiteX8" fmla="*/ 209266 w 243862"/>
                  <a:gd name="connsiteY8" fmla="*/ 364527 h 421906"/>
                  <a:gd name="connsiteX9" fmla="*/ 130791 w 243862"/>
                  <a:gd name="connsiteY9" fmla="*/ 351870 h 421906"/>
                  <a:gd name="connsiteX10" fmla="*/ 130791 w 243862"/>
                  <a:gd name="connsiteY10" fmla="*/ 62442 h 421906"/>
                  <a:gd name="connsiteX11" fmla="*/ 209266 w 243862"/>
                  <a:gd name="connsiteY11" fmla="*/ 48941 h 42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62" h="421906">
                    <a:moveTo>
                      <a:pt x="0" y="41347"/>
                    </a:moveTo>
                    <a:lnTo>
                      <a:pt x="0" y="370434"/>
                    </a:lnTo>
                    <a:lnTo>
                      <a:pt x="243862" y="421907"/>
                    </a:lnTo>
                    <a:lnTo>
                      <a:pt x="243862" y="0"/>
                    </a:lnTo>
                    <a:close/>
                    <a:moveTo>
                      <a:pt x="102945" y="345963"/>
                    </a:moveTo>
                    <a:lnTo>
                      <a:pt x="34596" y="331619"/>
                    </a:lnTo>
                    <a:lnTo>
                      <a:pt x="34596" y="78475"/>
                    </a:lnTo>
                    <a:lnTo>
                      <a:pt x="102945" y="66661"/>
                    </a:lnTo>
                    <a:close/>
                    <a:moveTo>
                      <a:pt x="209266" y="364527"/>
                    </a:moveTo>
                    <a:lnTo>
                      <a:pt x="130791" y="351870"/>
                    </a:lnTo>
                    <a:lnTo>
                      <a:pt x="130791" y="62442"/>
                    </a:lnTo>
                    <a:lnTo>
                      <a:pt x="209266" y="48941"/>
                    </a:lnTo>
                    <a:close/>
                  </a:path>
                </a:pathLst>
              </a:custGeom>
              <a:solidFill>
                <a:srgbClr val="59B4D9"/>
              </a:solidFill>
              <a:ln w="84138" cap="flat">
                <a:noFill/>
                <a:prstDash val="solid"/>
                <a:miter/>
              </a:ln>
            </p:spPr>
            <p:txBody>
              <a:bodyPr rtlCol="0" anchor="ctr"/>
              <a:lstStyle/>
              <a:p>
                <a:endParaRPr lang="en-US"/>
              </a:p>
            </p:txBody>
          </p:sp>
        </p:grpSp>
        <p:sp>
          <p:nvSpPr>
            <p:cNvPr id="390" name="TextBox 389">
              <a:extLst>
                <a:ext uri="{FF2B5EF4-FFF2-40B4-BE49-F238E27FC236}">
                  <a16:creationId xmlns:a16="http://schemas.microsoft.com/office/drawing/2014/main" id="{89A837EC-C218-4168-B4C4-679EA71E39F5}"/>
                </a:ext>
              </a:extLst>
            </p:cNvPr>
            <p:cNvSpPr txBox="1"/>
            <p:nvPr/>
          </p:nvSpPr>
          <p:spPr>
            <a:xfrm>
              <a:off x="9784687" y="1572941"/>
              <a:ext cx="1013098" cy="184666"/>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API Management</a:t>
              </a:r>
              <a:endParaRPr kumimoji="0" lang="en-US" sz="1000" b="0" i="1"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401" name="Rectangle: Rounded Corners 400">
              <a:extLst>
                <a:ext uri="{FF2B5EF4-FFF2-40B4-BE49-F238E27FC236}">
                  <a16:creationId xmlns:a16="http://schemas.microsoft.com/office/drawing/2014/main" id="{62B8652A-2330-4315-8816-5DAD2CC588AC}"/>
                </a:ext>
              </a:extLst>
            </p:cNvPr>
            <p:cNvSpPr/>
            <p:nvPr/>
          </p:nvSpPr>
          <p:spPr bwMode="auto">
            <a:xfrm>
              <a:off x="10061365" y="1815872"/>
              <a:ext cx="457200" cy="45720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cxnSp>
          <p:nvCxnSpPr>
            <p:cNvPr id="424" name="Straight Arrow Connector 423">
              <a:extLst>
                <a:ext uri="{FF2B5EF4-FFF2-40B4-BE49-F238E27FC236}">
                  <a16:creationId xmlns:a16="http://schemas.microsoft.com/office/drawing/2014/main" id="{5021DAF7-B96A-44B0-A3D9-45D90D259884}"/>
                </a:ext>
              </a:extLst>
            </p:cNvPr>
            <p:cNvCxnSpPr>
              <a:cxnSpLocks/>
            </p:cNvCxnSpPr>
            <p:nvPr/>
          </p:nvCxnSpPr>
          <p:spPr>
            <a:xfrm>
              <a:off x="7428622" y="2044472"/>
              <a:ext cx="263274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id="{CB30FBFF-4109-494B-80A7-A324ACB84B1E}"/>
                </a:ext>
              </a:extLst>
            </p:cNvPr>
            <p:cNvCxnSpPr>
              <a:cxnSpLocks/>
              <a:stCxn id="401" idx="2"/>
            </p:cNvCxnSpPr>
            <p:nvPr/>
          </p:nvCxnSpPr>
          <p:spPr>
            <a:xfrm>
              <a:off x="10289965" y="2273072"/>
              <a:ext cx="0" cy="6640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7" name="TextBox 546">
              <a:extLst>
                <a:ext uri="{FF2B5EF4-FFF2-40B4-BE49-F238E27FC236}">
                  <a16:creationId xmlns:a16="http://schemas.microsoft.com/office/drawing/2014/main" id="{97C0129C-E52A-43C8-8BFF-CA3830E437FB}"/>
                </a:ext>
              </a:extLst>
            </p:cNvPr>
            <p:cNvSpPr txBox="1"/>
            <p:nvPr/>
          </p:nvSpPr>
          <p:spPr>
            <a:xfrm>
              <a:off x="8148369" y="1928989"/>
              <a:ext cx="1193248" cy="230832"/>
            </a:xfrm>
            <a:prstGeom prst="rect">
              <a:avLst/>
            </a:prstGeom>
            <a:solidFill>
              <a:schemeClr val="bg1"/>
            </a:solidFill>
          </p:spPr>
          <p:txBody>
            <a:bodyPr wrap="square" lIns="0" tIns="45720" rIns="0" bIns="4572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Create application</a:t>
              </a:r>
            </a:p>
          </p:txBody>
        </p:sp>
        <p:sp>
          <p:nvSpPr>
            <p:cNvPr id="165" name="Oval 164">
              <a:extLst>
                <a:ext uri="{FF2B5EF4-FFF2-40B4-BE49-F238E27FC236}">
                  <a16:creationId xmlns:a16="http://schemas.microsoft.com/office/drawing/2014/main" id="{E791D157-7854-45D8-A923-3A7833F8003E}"/>
                </a:ext>
              </a:extLst>
            </p:cNvPr>
            <p:cNvSpPr/>
            <p:nvPr/>
          </p:nvSpPr>
          <p:spPr bwMode="auto">
            <a:xfrm>
              <a:off x="9646743" y="3070994"/>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173" name="Oval 172">
              <a:extLst>
                <a:ext uri="{FF2B5EF4-FFF2-40B4-BE49-F238E27FC236}">
                  <a16:creationId xmlns:a16="http://schemas.microsoft.com/office/drawing/2014/main" id="{8E536DBD-16DF-4DCC-A688-618FF6816263}"/>
                </a:ext>
              </a:extLst>
            </p:cNvPr>
            <p:cNvSpPr/>
            <p:nvPr/>
          </p:nvSpPr>
          <p:spPr bwMode="auto">
            <a:xfrm>
              <a:off x="7557351" y="5500857"/>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grpSp>
          <p:nvGrpSpPr>
            <p:cNvPr id="553" name="Group 552">
              <a:extLst>
                <a:ext uri="{FF2B5EF4-FFF2-40B4-BE49-F238E27FC236}">
                  <a16:creationId xmlns:a16="http://schemas.microsoft.com/office/drawing/2014/main" id="{09AC9D8F-28A5-4641-835A-4289F09A3AF3}"/>
                </a:ext>
              </a:extLst>
            </p:cNvPr>
            <p:cNvGrpSpPr/>
            <p:nvPr/>
          </p:nvGrpSpPr>
          <p:grpSpPr>
            <a:xfrm>
              <a:off x="6901494" y="137760"/>
              <a:ext cx="599523" cy="838630"/>
              <a:chOff x="8467592" y="344127"/>
              <a:chExt cx="599523" cy="838630"/>
            </a:xfrm>
          </p:grpSpPr>
          <p:sp>
            <p:nvSpPr>
              <p:cNvPr id="548" name="TextBox 547">
                <a:extLst>
                  <a:ext uri="{FF2B5EF4-FFF2-40B4-BE49-F238E27FC236}">
                    <a16:creationId xmlns:a16="http://schemas.microsoft.com/office/drawing/2014/main" id="{0E2E280B-7B23-4532-B224-CA5C5DE9DE23}"/>
                  </a:ext>
                </a:extLst>
              </p:cNvPr>
              <p:cNvSpPr txBox="1"/>
              <p:nvPr/>
            </p:nvSpPr>
            <p:spPr>
              <a:xfrm>
                <a:off x="8467592" y="344127"/>
                <a:ext cx="599523" cy="323165"/>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Developer</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portal</a:t>
                </a:r>
              </a:p>
            </p:txBody>
          </p:sp>
          <p:sp>
            <p:nvSpPr>
              <p:cNvPr id="550" name="Rectangle: Rounded Corners 549">
                <a:extLst>
                  <a:ext uri="{FF2B5EF4-FFF2-40B4-BE49-F238E27FC236}">
                    <a16:creationId xmlns:a16="http://schemas.microsoft.com/office/drawing/2014/main" id="{F50394F3-22C6-49D3-9D40-2FF12C1B9CF1}"/>
                  </a:ext>
                </a:extLst>
              </p:cNvPr>
              <p:cNvSpPr/>
              <p:nvPr/>
            </p:nvSpPr>
            <p:spPr bwMode="auto">
              <a:xfrm>
                <a:off x="8537491" y="725557"/>
                <a:ext cx="457200" cy="457200"/>
              </a:xfrm>
              <a:prstGeom prst="roundRect">
                <a:avLst>
                  <a:gd name="adj" fmla="val 5334"/>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552" name="PC1_E977" title="Icon of a desktop PC">
                <a:extLst>
                  <a:ext uri="{FF2B5EF4-FFF2-40B4-BE49-F238E27FC236}">
                    <a16:creationId xmlns:a16="http://schemas.microsoft.com/office/drawing/2014/main" id="{F4E97530-7B2F-44EC-B2C9-96F6A5761323}"/>
                  </a:ext>
                </a:extLst>
              </p:cNvPr>
              <p:cNvSpPr>
                <a:spLocks noChangeAspect="1" noEditPoints="1"/>
              </p:cNvSpPr>
              <p:nvPr/>
            </p:nvSpPr>
            <p:spPr bwMode="auto">
              <a:xfrm>
                <a:off x="8592814" y="815481"/>
                <a:ext cx="346555" cy="277353"/>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572" name="Group 571">
              <a:extLst>
                <a:ext uri="{FF2B5EF4-FFF2-40B4-BE49-F238E27FC236}">
                  <a16:creationId xmlns:a16="http://schemas.microsoft.com/office/drawing/2014/main" id="{62A77332-55B1-4743-A56F-45729BE27A83}"/>
                </a:ext>
              </a:extLst>
            </p:cNvPr>
            <p:cNvGrpSpPr/>
            <p:nvPr/>
          </p:nvGrpSpPr>
          <p:grpSpPr>
            <a:xfrm>
              <a:off x="7705597" y="137880"/>
              <a:ext cx="1056298" cy="1156828"/>
              <a:chOff x="9275942" y="336182"/>
              <a:chExt cx="1056298" cy="1156828"/>
            </a:xfrm>
          </p:grpSpPr>
          <p:sp>
            <p:nvSpPr>
              <p:cNvPr id="555" name="TextBox 554">
                <a:extLst>
                  <a:ext uri="{FF2B5EF4-FFF2-40B4-BE49-F238E27FC236}">
                    <a16:creationId xmlns:a16="http://schemas.microsoft.com/office/drawing/2014/main" id="{97517B41-EFFA-4F07-AE96-D2F338615B4C}"/>
                  </a:ext>
                </a:extLst>
              </p:cNvPr>
              <p:cNvSpPr txBox="1"/>
              <p:nvPr/>
            </p:nvSpPr>
            <p:spPr>
              <a:xfrm>
                <a:off x="9275942" y="336182"/>
                <a:ext cx="787075" cy="323165"/>
              </a:xfrm>
              <a:prstGeom prst="rect">
                <a:avLst/>
              </a:prstGeom>
              <a:noFill/>
            </p:spPr>
            <p:txBody>
              <a:bodyPr wrap="none" lIns="0" tIns="45720" rIns="0" bIns="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1000" dirty="0">
                    <a:latin typeface="Segoe UI Semibold"/>
                  </a:rPr>
                  <a:t>Development</a:t>
                </a:r>
                <a:br>
                  <a:rPr lang="en-US" sz="1000" dirty="0">
                    <a:latin typeface="Segoe UI Semibold"/>
                  </a:rPr>
                </a:br>
                <a:r>
                  <a:rPr lang="en-US" sz="1000" dirty="0">
                    <a:latin typeface="Segoe UI Semibold"/>
                  </a:rPr>
                  <a:t>team</a:t>
                </a:r>
                <a:endParaRPr kumimoji="0" lang="en-US" sz="1000" b="0" i="0" u="none" strike="noStrike" kern="1200" cap="none" spc="0" normalizeH="0" baseline="0" noProof="0" dirty="0">
                  <a:ln>
                    <a:noFill/>
                  </a:ln>
                  <a:effectLst/>
                  <a:uLnTx/>
                  <a:uFillTx/>
                  <a:latin typeface="Segoe UI Semibold"/>
                  <a:ea typeface="+mn-ea"/>
                  <a:cs typeface="+mn-cs"/>
                </a:endParaRPr>
              </a:p>
            </p:txBody>
          </p:sp>
          <p:grpSp>
            <p:nvGrpSpPr>
              <p:cNvPr id="560" name="Group 559">
                <a:extLst>
                  <a:ext uri="{FF2B5EF4-FFF2-40B4-BE49-F238E27FC236}">
                    <a16:creationId xmlns:a16="http://schemas.microsoft.com/office/drawing/2014/main" id="{41F3F52B-C444-4073-9A85-AE646F396D97}"/>
                  </a:ext>
                </a:extLst>
              </p:cNvPr>
              <p:cNvGrpSpPr/>
              <p:nvPr/>
            </p:nvGrpSpPr>
            <p:grpSpPr>
              <a:xfrm>
                <a:off x="9439612" y="717612"/>
                <a:ext cx="457200" cy="457200"/>
                <a:chOff x="9439612" y="717612"/>
                <a:chExt cx="457200" cy="457200"/>
              </a:xfrm>
            </p:grpSpPr>
            <p:sp>
              <p:nvSpPr>
                <p:cNvPr id="556" name="Rectangle: Rounded Corners 555">
                  <a:extLst>
                    <a:ext uri="{FF2B5EF4-FFF2-40B4-BE49-F238E27FC236}">
                      <a16:creationId xmlns:a16="http://schemas.microsoft.com/office/drawing/2014/main" id="{1F52ADF8-1971-4C8A-AAC6-AD1EAC4C704B}"/>
                    </a:ext>
                  </a:extLst>
                </p:cNvPr>
                <p:cNvSpPr/>
                <p:nvPr/>
              </p:nvSpPr>
              <p:spPr bwMode="auto">
                <a:xfrm>
                  <a:off x="9439612" y="717612"/>
                  <a:ext cx="457200" cy="457200"/>
                </a:xfrm>
                <a:prstGeom prst="roundRect">
                  <a:avLst>
                    <a:gd name="adj" fmla="val 5334"/>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559" name="people_4" title="Icon of a person">
                  <a:extLst>
                    <a:ext uri="{FF2B5EF4-FFF2-40B4-BE49-F238E27FC236}">
                      <a16:creationId xmlns:a16="http://schemas.microsoft.com/office/drawing/2014/main" id="{68DBF578-6D7D-4BBD-8420-907731C0EFD0}"/>
                    </a:ext>
                  </a:extLst>
                </p:cNvPr>
                <p:cNvSpPr>
                  <a:spLocks noChangeAspect="1" noEditPoints="1"/>
                </p:cNvSpPr>
                <p:nvPr/>
              </p:nvSpPr>
              <p:spPr bwMode="auto">
                <a:xfrm>
                  <a:off x="9519400" y="779843"/>
                  <a:ext cx="297624" cy="33273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61" name="Group 560">
                <a:extLst>
                  <a:ext uri="{FF2B5EF4-FFF2-40B4-BE49-F238E27FC236}">
                    <a16:creationId xmlns:a16="http://schemas.microsoft.com/office/drawing/2014/main" id="{AA2692D0-0A64-45B8-9DE4-1FCDD0EBDAF3}"/>
                  </a:ext>
                </a:extLst>
              </p:cNvPr>
              <p:cNvGrpSpPr/>
              <p:nvPr/>
            </p:nvGrpSpPr>
            <p:grpSpPr>
              <a:xfrm>
                <a:off x="9657326" y="876711"/>
                <a:ext cx="457200" cy="457200"/>
                <a:chOff x="9439612" y="717612"/>
                <a:chExt cx="457200" cy="457200"/>
              </a:xfrm>
            </p:grpSpPr>
            <p:sp>
              <p:nvSpPr>
                <p:cNvPr id="562" name="Rectangle: Rounded Corners 561">
                  <a:extLst>
                    <a:ext uri="{FF2B5EF4-FFF2-40B4-BE49-F238E27FC236}">
                      <a16:creationId xmlns:a16="http://schemas.microsoft.com/office/drawing/2014/main" id="{8D96D52D-796A-4792-BDCB-44682FB1CAA4}"/>
                    </a:ext>
                  </a:extLst>
                </p:cNvPr>
                <p:cNvSpPr/>
                <p:nvPr/>
              </p:nvSpPr>
              <p:spPr bwMode="auto">
                <a:xfrm>
                  <a:off x="9439612" y="717612"/>
                  <a:ext cx="457200" cy="457200"/>
                </a:xfrm>
                <a:prstGeom prst="roundRect">
                  <a:avLst>
                    <a:gd name="adj" fmla="val 5334"/>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563" name="people_4" title="Icon of a person">
                  <a:extLst>
                    <a:ext uri="{FF2B5EF4-FFF2-40B4-BE49-F238E27FC236}">
                      <a16:creationId xmlns:a16="http://schemas.microsoft.com/office/drawing/2014/main" id="{FDAFCA18-158A-4028-A2EB-1C243CFEB54E}"/>
                    </a:ext>
                  </a:extLst>
                </p:cNvPr>
                <p:cNvSpPr>
                  <a:spLocks noChangeAspect="1" noEditPoints="1"/>
                </p:cNvSpPr>
                <p:nvPr/>
              </p:nvSpPr>
              <p:spPr bwMode="auto">
                <a:xfrm>
                  <a:off x="9519400" y="779843"/>
                  <a:ext cx="297624" cy="33273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66" name="Group 565">
                <a:extLst>
                  <a:ext uri="{FF2B5EF4-FFF2-40B4-BE49-F238E27FC236}">
                    <a16:creationId xmlns:a16="http://schemas.microsoft.com/office/drawing/2014/main" id="{370CA73B-B4E1-4C37-8F93-5F4AEB881D4F}"/>
                  </a:ext>
                </a:extLst>
              </p:cNvPr>
              <p:cNvGrpSpPr/>
              <p:nvPr/>
            </p:nvGrpSpPr>
            <p:grpSpPr>
              <a:xfrm>
                <a:off x="9875040" y="1035810"/>
                <a:ext cx="457200" cy="457200"/>
                <a:chOff x="9439612" y="717612"/>
                <a:chExt cx="457200" cy="457200"/>
              </a:xfrm>
            </p:grpSpPr>
            <p:sp>
              <p:nvSpPr>
                <p:cNvPr id="567" name="Rectangle: Rounded Corners 566">
                  <a:extLst>
                    <a:ext uri="{FF2B5EF4-FFF2-40B4-BE49-F238E27FC236}">
                      <a16:creationId xmlns:a16="http://schemas.microsoft.com/office/drawing/2014/main" id="{7839EA8D-DC72-427B-8A64-5E20A47083DD}"/>
                    </a:ext>
                  </a:extLst>
                </p:cNvPr>
                <p:cNvSpPr/>
                <p:nvPr/>
              </p:nvSpPr>
              <p:spPr bwMode="auto">
                <a:xfrm>
                  <a:off x="9439612" y="717612"/>
                  <a:ext cx="457200" cy="457200"/>
                </a:xfrm>
                <a:prstGeom prst="roundRect">
                  <a:avLst>
                    <a:gd name="adj" fmla="val 5334"/>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568" name="people_4" title="Icon of a person">
                  <a:extLst>
                    <a:ext uri="{FF2B5EF4-FFF2-40B4-BE49-F238E27FC236}">
                      <a16:creationId xmlns:a16="http://schemas.microsoft.com/office/drawing/2014/main" id="{B81EA91B-B9E5-4D2B-BADD-BAE7F98FCB78}"/>
                    </a:ext>
                  </a:extLst>
                </p:cNvPr>
                <p:cNvSpPr>
                  <a:spLocks noChangeAspect="1" noEditPoints="1"/>
                </p:cNvSpPr>
                <p:nvPr/>
              </p:nvSpPr>
              <p:spPr bwMode="auto">
                <a:xfrm>
                  <a:off x="9519400" y="779843"/>
                  <a:ext cx="297624" cy="33273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573" name="Straight Arrow Connector 572">
              <a:extLst>
                <a:ext uri="{FF2B5EF4-FFF2-40B4-BE49-F238E27FC236}">
                  <a16:creationId xmlns:a16="http://schemas.microsoft.com/office/drawing/2014/main" id="{F199A7F5-5AEA-4314-96D8-9DD7BF5C5E9E}"/>
                </a:ext>
              </a:extLst>
            </p:cNvPr>
            <p:cNvCxnSpPr>
              <a:cxnSpLocks/>
              <a:stCxn id="550" idx="2"/>
              <a:endCxn id="317" idx="0"/>
            </p:cNvCxnSpPr>
            <p:nvPr/>
          </p:nvCxnSpPr>
          <p:spPr>
            <a:xfrm>
              <a:off x="7199993" y="976390"/>
              <a:ext cx="1298" cy="59655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6" name="Straight Arrow Connector 575">
              <a:extLst>
                <a:ext uri="{FF2B5EF4-FFF2-40B4-BE49-F238E27FC236}">
                  <a16:creationId xmlns:a16="http://schemas.microsoft.com/office/drawing/2014/main" id="{ADD17016-C140-40E2-9518-C4DFCEFFB2FE}"/>
                </a:ext>
              </a:extLst>
            </p:cNvPr>
            <p:cNvCxnSpPr>
              <a:cxnSpLocks/>
              <a:stCxn id="556" idx="1"/>
              <a:endCxn id="550" idx="3"/>
            </p:cNvCxnSpPr>
            <p:nvPr/>
          </p:nvCxnSpPr>
          <p:spPr>
            <a:xfrm flipH="1" flipV="1">
              <a:off x="7428593" y="747790"/>
              <a:ext cx="440674" cy="120"/>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FA99C4D3-ABD4-4925-8B34-A7B97277D88E}"/>
                </a:ext>
              </a:extLst>
            </p:cNvPr>
            <p:cNvGrpSpPr/>
            <p:nvPr/>
          </p:nvGrpSpPr>
          <p:grpSpPr>
            <a:xfrm>
              <a:off x="10063757" y="519190"/>
              <a:ext cx="457200" cy="457200"/>
              <a:chOff x="10371629" y="847032"/>
              <a:chExt cx="457200" cy="457200"/>
            </a:xfrm>
          </p:grpSpPr>
          <p:sp>
            <p:nvSpPr>
              <p:cNvPr id="131" name="Rectangle: Rounded Corners 130">
                <a:extLst>
                  <a:ext uri="{FF2B5EF4-FFF2-40B4-BE49-F238E27FC236}">
                    <a16:creationId xmlns:a16="http://schemas.microsoft.com/office/drawing/2014/main" id="{E206B622-0F1E-4899-A202-0A7346BD9914}"/>
                  </a:ext>
                </a:extLst>
              </p:cNvPr>
              <p:cNvSpPr/>
              <p:nvPr/>
            </p:nvSpPr>
            <p:spPr bwMode="auto">
              <a:xfrm>
                <a:off x="10371629" y="847032"/>
                <a:ext cx="457200" cy="457200"/>
              </a:xfrm>
              <a:prstGeom prst="roundRect">
                <a:avLst>
                  <a:gd name="adj" fmla="val 5334"/>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130" name="car_3" title="Icon of a car with signal lines on top">
                <a:extLst>
                  <a:ext uri="{FF2B5EF4-FFF2-40B4-BE49-F238E27FC236}">
                    <a16:creationId xmlns:a16="http://schemas.microsoft.com/office/drawing/2014/main" id="{B320D669-AD68-41B8-9CCB-C73476A561D4}"/>
                  </a:ext>
                </a:extLst>
              </p:cNvPr>
              <p:cNvSpPr>
                <a:spLocks noChangeAspect="1" noEditPoints="1"/>
              </p:cNvSpPr>
              <p:nvPr/>
            </p:nvSpPr>
            <p:spPr bwMode="auto">
              <a:xfrm>
                <a:off x="10422529" y="942167"/>
                <a:ext cx="355400" cy="266931"/>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cxnSp>
          <p:nvCxnSpPr>
            <p:cNvPr id="579" name="Straight Arrow Connector 578">
              <a:extLst>
                <a:ext uri="{FF2B5EF4-FFF2-40B4-BE49-F238E27FC236}">
                  <a16:creationId xmlns:a16="http://schemas.microsoft.com/office/drawing/2014/main" id="{668D06DE-67E9-4227-BAEA-4D069303D050}"/>
                </a:ext>
              </a:extLst>
            </p:cNvPr>
            <p:cNvCxnSpPr>
              <a:cxnSpLocks/>
              <a:stCxn id="131" idx="2"/>
              <a:endCxn id="390" idx="0"/>
            </p:cNvCxnSpPr>
            <p:nvPr/>
          </p:nvCxnSpPr>
          <p:spPr>
            <a:xfrm flipH="1">
              <a:off x="10291236" y="976390"/>
              <a:ext cx="1121" cy="59655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Connector: Elbow 579">
              <a:extLst>
                <a:ext uri="{FF2B5EF4-FFF2-40B4-BE49-F238E27FC236}">
                  <a16:creationId xmlns:a16="http://schemas.microsoft.com/office/drawing/2014/main" id="{87048BA0-3AF7-43E4-A134-6E8476D7CB94}"/>
                </a:ext>
              </a:extLst>
            </p:cNvPr>
            <p:cNvCxnSpPr>
              <a:cxnSpLocks/>
              <a:stCxn id="297" idx="2"/>
            </p:cNvCxnSpPr>
            <p:nvPr/>
          </p:nvCxnSpPr>
          <p:spPr>
            <a:xfrm rot="5400000" flipH="1" flipV="1">
              <a:off x="6426217" y="1520041"/>
              <a:ext cx="5118807" cy="3574306"/>
            </a:xfrm>
            <a:prstGeom prst="bentConnector4">
              <a:avLst>
                <a:gd name="adj1" fmla="val -18980"/>
                <a:gd name="adj2" fmla="val 125183"/>
              </a:avLst>
            </a:prstGeom>
            <a:ln w="12700">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A56481BC-4539-410B-AADC-80CC2FAB72C1}"/>
                </a:ext>
              </a:extLst>
            </p:cNvPr>
            <p:cNvGrpSpPr/>
            <p:nvPr/>
          </p:nvGrpSpPr>
          <p:grpSpPr>
            <a:xfrm>
              <a:off x="6876967" y="5964334"/>
              <a:ext cx="650221" cy="475104"/>
              <a:chOff x="7219871" y="5964334"/>
              <a:chExt cx="650221" cy="475104"/>
            </a:xfrm>
          </p:grpSpPr>
          <p:sp>
            <p:nvSpPr>
              <p:cNvPr id="581" name="TextBox 580">
                <a:extLst>
                  <a:ext uri="{FF2B5EF4-FFF2-40B4-BE49-F238E27FC236}">
                    <a16:creationId xmlns:a16="http://schemas.microsoft.com/office/drawing/2014/main" id="{ACC5FB23-08E0-4BC3-A6C7-DAB7063D526B}"/>
                  </a:ext>
                </a:extLst>
              </p:cNvPr>
              <p:cNvSpPr txBox="1"/>
              <p:nvPr/>
            </p:nvSpPr>
            <p:spPr>
              <a:xfrm>
                <a:off x="7219871" y="5964334"/>
                <a:ext cx="650221" cy="415498"/>
              </a:xfrm>
              <a:prstGeom prst="rect">
                <a:avLst/>
              </a:prstGeom>
              <a:solidFill>
                <a:schemeClr val="bg1"/>
              </a:solidFill>
            </p:spPr>
            <p:txBody>
              <a:bodyPr wrap="square" lIns="0" tIns="45720" rIns="0" bIns="9144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Container images</a:t>
                </a:r>
              </a:p>
            </p:txBody>
          </p:sp>
          <p:sp>
            <p:nvSpPr>
              <p:cNvPr id="158" name="Isosceles Triangle 157">
                <a:extLst>
                  <a:ext uri="{FF2B5EF4-FFF2-40B4-BE49-F238E27FC236}">
                    <a16:creationId xmlns:a16="http://schemas.microsoft.com/office/drawing/2014/main" id="{8A353BD3-0253-4CFA-AA7E-470D225E340C}"/>
                  </a:ext>
                </a:extLst>
              </p:cNvPr>
              <p:cNvSpPr/>
              <p:nvPr/>
            </p:nvSpPr>
            <p:spPr bwMode="auto">
              <a:xfrm rot="10800000">
                <a:off x="7450656" y="6342846"/>
                <a:ext cx="182880" cy="96592"/>
              </a:xfrm>
              <a:prstGeom prst="triangl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60" name="Straight Connector 159">
              <a:extLst>
                <a:ext uri="{FF2B5EF4-FFF2-40B4-BE49-F238E27FC236}">
                  <a16:creationId xmlns:a16="http://schemas.microsoft.com/office/drawing/2014/main" id="{A852BA36-8D32-4A76-9AF0-2AE9816591A0}"/>
                </a:ext>
              </a:extLst>
            </p:cNvPr>
            <p:cNvCxnSpPr>
              <a:stCxn id="296" idx="2"/>
            </p:cNvCxnSpPr>
            <p:nvPr/>
          </p:nvCxnSpPr>
          <p:spPr>
            <a:xfrm flipH="1">
              <a:off x="9290493" y="5866597"/>
              <a:ext cx="6023" cy="959206"/>
            </a:xfrm>
            <a:prstGeom prst="line">
              <a:avLst/>
            </a:prstGeom>
            <a:ln w="1270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82" name="Group 581">
              <a:extLst>
                <a:ext uri="{FF2B5EF4-FFF2-40B4-BE49-F238E27FC236}">
                  <a16:creationId xmlns:a16="http://schemas.microsoft.com/office/drawing/2014/main" id="{CC9877D8-689D-410E-8F77-23B9510A0882}"/>
                </a:ext>
              </a:extLst>
            </p:cNvPr>
            <p:cNvGrpSpPr/>
            <p:nvPr/>
          </p:nvGrpSpPr>
          <p:grpSpPr>
            <a:xfrm>
              <a:off x="8967638" y="6102833"/>
              <a:ext cx="650221" cy="336605"/>
              <a:chOff x="7219871" y="6102833"/>
              <a:chExt cx="650221" cy="336605"/>
            </a:xfrm>
          </p:grpSpPr>
          <p:sp>
            <p:nvSpPr>
              <p:cNvPr id="583" name="TextBox 582">
                <a:extLst>
                  <a:ext uri="{FF2B5EF4-FFF2-40B4-BE49-F238E27FC236}">
                    <a16:creationId xmlns:a16="http://schemas.microsoft.com/office/drawing/2014/main" id="{3E196C8B-E446-4AAC-9761-5BDB259D5866}"/>
                  </a:ext>
                </a:extLst>
              </p:cNvPr>
              <p:cNvSpPr txBox="1"/>
              <p:nvPr/>
            </p:nvSpPr>
            <p:spPr>
              <a:xfrm>
                <a:off x="7219871" y="6102833"/>
                <a:ext cx="650221" cy="276999"/>
              </a:xfrm>
              <a:prstGeom prst="rect">
                <a:avLst/>
              </a:prstGeom>
              <a:solidFill>
                <a:schemeClr val="bg1"/>
              </a:solidFill>
            </p:spPr>
            <p:txBody>
              <a:bodyPr wrap="square" lIns="0" tIns="45720" rIns="0" bIns="9144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Metadata</a:t>
                </a:r>
              </a:p>
            </p:txBody>
          </p:sp>
          <p:sp>
            <p:nvSpPr>
              <p:cNvPr id="584" name="Isosceles Triangle 583">
                <a:extLst>
                  <a:ext uri="{FF2B5EF4-FFF2-40B4-BE49-F238E27FC236}">
                    <a16:creationId xmlns:a16="http://schemas.microsoft.com/office/drawing/2014/main" id="{133AFF90-1220-4DE1-9FF2-CED5259B3BA0}"/>
                  </a:ext>
                </a:extLst>
              </p:cNvPr>
              <p:cNvSpPr/>
              <p:nvPr/>
            </p:nvSpPr>
            <p:spPr bwMode="auto">
              <a:xfrm rot="10800000">
                <a:off x="7454566" y="6342846"/>
                <a:ext cx="182880" cy="96592"/>
              </a:xfrm>
              <a:prstGeom prst="triangl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85" name="TextBox 584">
              <a:extLst>
                <a:ext uri="{FF2B5EF4-FFF2-40B4-BE49-F238E27FC236}">
                  <a16:creationId xmlns:a16="http://schemas.microsoft.com/office/drawing/2014/main" id="{39BEA3C0-188B-4E75-8A97-4ACEA1DFE701}"/>
                </a:ext>
              </a:extLst>
            </p:cNvPr>
            <p:cNvSpPr txBox="1"/>
            <p:nvPr/>
          </p:nvSpPr>
          <p:spPr>
            <a:xfrm>
              <a:off x="11247049" y="3837263"/>
              <a:ext cx="876843" cy="369332"/>
            </a:xfrm>
            <a:prstGeom prst="rect">
              <a:avLst/>
            </a:prstGeom>
            <a:solidFill>
              <a:schemeClr val="bg1"/>
            </a:solidFill>
          </p:spPr>
          <p:txBody>
            <a:bodyPr wrap="none" lIns="0" tIns="45720" rIns="0" bIns="45720" rtlCol="0" anchor="b">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Multi-region/</a:t>
              </a:r>
              <a:b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br>
              <a:r>
                <a:rPr kumimoji="0" lang="en-US" sz="1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Geo-replication</a:t>
              </a:r>
            </a:p>
          </p:txBody>
        </p:sp>
        <p:sp>
          <p:nvSpPr>
            <p:cNvPr id="586" name="Oval 585">
              <a:extLst>
                <a:ext uri="{FF2B5EF4-FFF2-40B4-BE49-F238E27FC236}">
                  <a16:creationId xmlns:a16="http://schemas.microsoft.com/office/drawing/2014/main" id="{76F9DC28-F962-4AA8-B8FC-40F10D7F6C4F}"/>
                </a:ext>
              </a:extLst>
            </p:cNvPr>
            <p:cNvSpPr/>
            <p:nvPr/>
          </p:nvSpPr>
          <p:spPr bwMode="auto">
            <a:xfrm>
              <a:off x="10157444" y="152251"/>
              <a:ext cx="274281" cy="27428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pic>
          <p:nvPicPr>
            <p:cNvPr id="5" name="Picture 4" descr="A picture containing room, drawing&#10;&#10;Description automatically generated">
              <a:extLst>
                <a:ext uri="{FF2B5EF4-FFF2-40B4-BE49-F238E27FC236}">
                  <a16:creationId xmlns:a16="http://schemas.microsoft.com/office/drawing/2014/main" id="{32A8B1D4-4F4C-4982-A0D7-EA485E22672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2309" y="1866816"/>
              <a:ext cx="355313" cy="355313"/>
            </a:xfrm>
            <a:prstGeom prst="rect">
              <a:avLst/>
            </a:prstGeom>
          </p:spPr>
        </p:pic>
      </p:grpSp>
    </p:spTree>
    <p:extLst>
      <p:ext uri="{BB962C8B-B14F-4D97-AF65-F5344CB8AC3E}">
        <p14:creationId xmlns:p14="http://schemas.microsoft.com/office/powerpoint/2010/main" val="2398120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CD5747-5236-45F8-890F-C7752A028BE6}"/>
              </a:ext>
            </a:extLst>
          </p:cNvPr>
          <p:cNvSpPr>
            <a:spLocks noGrp="1"/>
          </p:cNvSpPr>
          <p:nvPr>
            <p:ph type="title"/>
          </p:nvPr>
        </p:nvSpPr>
        <p:spPr>
          <a:xfrm>
            <a:off x="465138" y="632779"/>
            <a:ext cx="7909560" cy="411162"/>
          </a:xfrm>
        </p:spPr>
        <p:txBody>
          <a:bodyPr/>
          <a:lstStyle/>
          <a:p>
            <a:r>
              <a:rPr lang="en-US" dirty="0"/>
              <a:t>Microsoft Xbox team embraces SRE role to build game streaming</a:t>
            </a:r>
          </a:p>
        </p:txBody>
      </p:sp>
      <p:pic>
        <p:nvPicPr>
          <p:cNvPr id="8" name="Picture 7" descr="Xbox logo">
            <a:extLst>
              <a:ext uri="{FF2B5EF4-FFF2-40B4-BE49-F238E27FC236}">
                <a16:creationId xmlns:a16="http://schemas.microsoft.com/office/drawing/2014/main" id="{2788F252-6734-48FD-9A0F-56C0DFD6EB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584" y="78589"/>
            <a:ext cx="1371600" cy="655623"/>
          </a:xfrm>
          <a:prstGeom prst="rect">
            <a:avLst/>
          </a:prstGeom>
        </p:spPr>
      </p:pic>
      <p:graphicFrame>
        <p:nvGraphicFramePr>
          <p:cNvPr id="19" name="Table 18">
            <a:extLst>
              <a:ext uri="{FF2B5EF4-FFF2-40B4-BE49-F238E27FC236}">
                <a16:creationId xmlns:a16="http://schemas.microsoft.com/office/drawing/2014/main" id="{46370A7A-EE07-4173-BDCF-A3F6B233E1AA}"/>
              </a:ext>
            </a:extLst>
          </p:cNvPr>
          <p:cNvGraphicFramePr>
            <a:graphicFrameLocks noGrp="1"/>
          </p:cNvGraphicFramePr>
          <p:nvPr>
            <p:extLst>
              <p:ext uri="{D42A27DB-BD31-4B8C-83A1-F6EECF244321}">
                <p14:modId xmlns:p14="http://schemas.microsoft.com/office/powerpoint/2010/main" val="1831057920"/>
              </p:ext>
            </p:extLst>
          </p:nvPr>
        </p:nvGraphicFramePr>
        <p:xfrm>
          <a:off x="465138" y="1713954"/>
          <a:ext cx="7048484" cy="512064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192024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rgbClr val="000000"/>
                          </a:solidFill>
                        </a:rPr>
                        <a:t>The Xbox Reliability Engineering and Operations (</a:t>
                      </a:r>
                      <a:r>
                        <a:rPr lang="en-US" sz="1600" b="0" dirty="0" err="1">
                          <a:solidFill>
                            <a:srgbClr val="000000"/>
                          </a:solidFill>
                        </a:rPr>
                        <a:t>xREO</a:t>
                      </a:r>
                      <a:r>
                        <a:rPr lang="en-US" sz="1600" b="0" dirty="0">
                          <a:solidFill>
                            <a:srgbClr val="000000"/>
                          </a:solidFill>
                        </a:rPr>
                        <a:t>) team used to spend a lot of time performing repetitive, manual tasks to maintain data centers, deploy new code, and react to issues. When the team was tasked with supporting </a:t>
                      </a:r>
                      <a:r>
                        <a:rPr lang="en-US" sz="1600" b="0" dirty="0">
                          <a:solidFill>
                            <a:srgbClr val="0078D4"/>
                          </a:solidFill>
                          <a:hlinkClick r:id="rId4">
                            <a:extLst>
                              <a:ext uri="{A12FA001-AC4F-418D-AE19-62706E023703}">
                                <ahyp:hlinkClr xmlns:ahyp="http://schemas.microsoft.com/office/drawing/2018/hyperlinkcolor" val="tx"/>
                              </a:ext>
                            </a:extLst>
                          </a:hlinkClick>
                        </a:rPr>
                        <a:t>project </a:t>
                      </a:r>
                      <a:r>
                        <a:rPr lang="en-US" sz="1600" b="0" dirty="0" err="1">
                          <a:solidFill>
                            <a:srgbClr val="0078D4"/>
                          </a:solidFill>
                          <a:hlinkClick r:id="rId4">
                            <a:extLst>
                              <a:ext uri="{A12FA001-AC4F-418D-AE19-62706E023703}">
                                <ahyp:hlinkClr xmlns:ahyp="http://schemas.microsoft.com/office/drawing/2018/hyperlinkcolor" val="tx"/>
                              </a:ext>
                            </a:extLst>
                          </a:hlinkClick>
                        </a:rPr>
                        <a:t>xCloud</a:t>
                      </a:r>
                      <a:r>
                        <a:rPr lang="en-US" sz="1600" b="0" dirty="0">
                          <a:solidFill>
                            <a:srgbClr val="000000"/>
                          </a:solidFill>
                        </a:rPr>
                        <a:t>, a game streaming experience with extreme low latency requirements for gamers around the world, they needed to reinvent the way they worked.</a:t>
                      </a: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219456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rgbClr val="000000"/>
                          </a:solidFill>
                        </a:rPr>
                        <a:t>Early in the project, the development team recognized that they needed to engage the </a:t>
                      </a:r>
                      <a:r>
                        <a:rPr lang="en-US" sz="1600" b="0" dirty="0" err="1">
                          <a:solidFill>
                            <a:srgbClr val="000000"/>
                          </a:solidFill>
                        </a:rPr>
                        <a:t>xREO</a:t>
                      </a:r>
                      <a:r>
                        <a:rPr lang="en-US" sz="1600" b="0" dirty="0">
                          <a:solidFill>
                            <a:srgbClr val="000000"/>
                          </a:solidFill>
                        </a:rPr>
                        <a:t> to help design and build a new architecture that would take advantage of the </a:t>
                      </a:r>
                      <a:r>
                        <a:rPr lang="en-US" sz="1600" b="0" dirty="0">
                          <a:solidFill>
                            <a:srgbClr val="0078D4"/>
                          </a:solidFill>
                          <a:hlinkClick r:id="rId5">
                            <a:extLst>
                              <a:ext uri="{A12FA001-AC4F-418D-AE19-62706E023703}">
                                <ahyp:hlinkClr xmlns:ahyp="http://schemas.microsoft.com/office/drawing/2018/hyperlinkcolor" val="tx"/>
                              </a:ext>
                            </a:extLst>
                          </a:hlinkClick>
                        </a:rPr>
                        <a:t>global reach of Azure</a:t>
                      </a:r>
                      <a:r>
                        <a:rPr lang="en-US" sz="1600" b="0" dirty="0">
                          <a:solidFill>
                            <a:srgbClr val="000000"/>
                          </a:solidFill>
                        </a:rPr>
                        <a:t>. Starting with containers to decouple the service code from the infrastructure and Kubernetes as the obvious choice for orchestration, the teams selected the fully managed Azure Kubernetes Service (AKS) to eliminate a lot of the management complexity.</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00584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Technology:</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For repeatability and automation, they built a CI/CD pipeline with Azure Pipelines, using Azure Resource Manager templates to rapidly provision resources.</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pic>
        <p:nvPicPr>
          <p:cNvPr id="25" name="Picture 24" descr="Two developers chatting at a desk">
            <a:extLst>
              <a:ext uri="{FF2B5EF4-FFF2-40B4-BE49-F238E27FC236}">
                <a16:creationId xmlns:a16="http://schemas.microsoft.com/office/drawing/2014/main" id="{558464FF-7A10-4A4A-8DE9-8CAA46D2B98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295715" y="-1"/>
            <a:ext cx="4140760" cy="6994525"/>
          </a:xfrm>
          <a:prstGeom prst="rect">
            <a:avLst/>
          </a:prstGeom>
        </p:spPr>
      </p:pic>
      <p:sp>
        <p:nvSpPr>
          <p:cNvPr id="86" name="Rectangle 85">
            <a:extLst>
              <a:ext uri="{FF2B5EF4-FFF2-40B4-BE49-F238E27FC236}">
                <a16:creationId xmlns:a16="http://schemas.microsoft.com/office/drawing/2014/main" id="{0471A7B5-1549-4019-B911-753A0E777B43}"/>
              </a:ext>
              <a:ext uri="{C183D7F6-B498-43B3-948B-1728B52AA6E4}">
                <adec:decorative xmlns:adec="http://schemas.microsoft.com/office/drawing/2017/decorative" val="1"/>
              </a:ext>
            </a:extLst>
          </p:cNvPr>
          <p:cNvSpPr/>
          <p:nvPr/>
        </p:nvSpPr>
        <p:spPr bwMode="auto">
          <a:xfrm>
            <a:off x="8295717" y="-1"/>
            <a:ext cx="4140759" cy="3497263"/>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8CD6B3E6-4450-41CB-870F-7AED657D8B8D}"/>
              </a:ext>
              <a:ext uri="{C183D7F6-B498-43B3-948B-1728B52AA6E4}">
                <adec:decorative xmlns:adec="http://schemas.microsoft.com/office/drawing/2017/decorative" val="1"/>
              </a:ext>
            </a:extLst>
          </p:cNvPr>
          <p:cNvSpPr txBox="1"/>
          <p:nvPr/>
        </p:nvSpPr>
        <p:spPr>
          <a:xfrm>
            <a:off x="8248158" y="162180"/>
            <a:ext cx="947393"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6600" b="0" i="0" u="none" strike="noStrike" kern="1200" cap="none" spc="0" normalizeH="0" baseline="0" noProof="0" dirty="0">
                <a:ln>
                  <a:noFill/>
                </a:ln>
                <a:solidFill>
                  <a:srgbClr val="F1EFED"/>
                </a:solidFill>
                <a:effectLst/>
                <a:uLnTx/>
                <a:uFillTx/>
                <a:latin typeface="Arial Black" panose="020B0A04020102020204" pitchFamily="34" charset="0"/>
                <a:ea typeface="+mn-ea"/>
                <a:cs typeface="+mn-cs"/>
              </a:rPr>
              <a:t>“</a:t>
            </a:r>
          </a:p>
        </p:txBody>
      </p:sp>
      <p:sp>
        <p:nvSpPr>
          <p:cNvPr id="13" name="Text Placeholder 2047">
            <a:extLst>
              <a:ext uri="{FF2B5EF4-FFF2-40B4-BE49-F238E27FC236}">
                <a16:creationId xmlns:a16="http://schemas.microsoft.com/office/drawing/2014/main" id="{806C37E1-E191-4C59-8171-73ACA6B1B0F5}"/>
              </a:ext>
            </a:extLst>
          </p:cNvPr>
          <p:cNvSpPr txBox="1">
            <a:spLocks/>
          </p:cNvSpPr>
          <p:nvPr/>
        </p:nvSpPr>
        <p:spPr>
          <a:xfrm>
            <a:off x="8462443" y="757547"/>
            <a:ext cx="3841616" cy="144962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588"/>
              </a:spcAft>
              <a:buClrTx/>
              <a:buSzPct val="90000"/>
              <a:buFont typeface="Arial" pitchFamily="34" charset="0"/>
              <a:buNone/>
              <a:tabLst/>
              <a:defRPr/>
            </a:pPr>
            <a:r>
              <a:rPr kumimoji="0" lang="en-US" sz="1400" b="0" i="0" u="none" strike="noStrike" kern="1200" cap="none" spc="0" normalizeH="0" baseline="0" noProof="0" dirty="0">
                <a:ln>
                  <a:noFill/>
                </a:ln>
                <a:solidFill>
                  <a:srgbClr val="F1EFED"/>
                </a:solidFill>
                <a:effectLst/>
                <a:uLnTx/>
                <a:uFillTx/>
                <a:latin typeface="Segoe UI"/>
                <a:ea typeface="+mn-ea"/>
                <a:cs typeface="+mn-cs"/>
              </a:rPr>
              <a:t>“Decoupling the service code from the infrastructure through containerization has been the largest contributor, but the CI/CD pipeline we’ve built has also enabled us to </a:t>
            </a:r>
            <a:br>
              <a:rPr kumimoji="0" lang="en-US" sz="1400" b="0" i="0" u="none" strike="noStrike" kern="1200" cap="none" spc="0" normalizeH="0" baseline="0" noProof="0" dirty="0">
                <a:ln>
                  <a:noFill/>
                </a:ln>
                <a:solidFill>
                  <a:srgbClr val="F1EFED"/>
                </a:solidFill>
                <a:effectLst/>
                <a:uLnTx/>
                <a:uFillTx/>
                <a:latin typeface="Segoe UI"/>
                <a:ea typeface="+mn-ea"/>
                <a:cs typeface="+mn-cs"/>
              </a:rPr>
            </a:br>
            <a:r>
              <a:rPr kumimoji="0" lang="en-US" sz="1400" b="0" i="0" u="none" strike="noStrike" kern="1200" cap="none" spc="0" normalizeH="0" baseline="0" noProof="0" dirty="0">
                <a:ln>
                  <a:noFill/>
                </a:ln>
                <a:solidFill>
                  <a:srgbClr val="F1EFED"/>
                </a:solidFill>
                <a:effectLst/>
                <a:uLnTx/>
                <a:uFillTx/>
                <a:latin typeface="Segoe UI"/>
                <a:ea typeface="+mn-ea"/>
                <a:cs typeface="+mn-cs"/>
              </a:rPr>
              <a:t>do things like service delivery optimization, green/blue deployments, and canary deployments.”</a:t>
            </a:r>
          </a:p>
        </p:txBody>
      </p:sp>
      <p:sp>
        <p:nvSpPr>
          <p:cNvPr id="14" name="Rectangle 13">
            <a:extLst>
              <a:ext uri="{FF2B5EF4-FFF2-40B4-BE49-F238E27FC236}">
                <a16:creationId xmlns:a16="http://schemas.microsoft.com/office/drawing/2014/main" id="{A2AA72C4-ECE7-42A2-83B5-279E70CF1D65}"/>
              </a:ext>
            </a:extLst>
          </p:cNvPr>
          <p:cNvSpPr/>
          <p:nvPr/>
        </p:nvSpPr>
        <p:spPr>
          <a:xfrm>
            <a:off x="8483282" y="2242972"/>
            <a:ext cx="3859501" cy="523220"/>
          </a:xfrm>
          <a:prstGeom prst="rect">
            <a:avLst/>
          </a:prstGeom>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1" u="none" strike="noStrike" kern="1200" cap="none" spc="0" normalizeH="0" baseline="0" noProof="0" dirty="0">
                <a:ln>
                  <a:noFill/>
                </a:ln>
                <a:solidFill>
                  <a:srgbClr val="F1EFED"/>
                </a:solidFill>
                <a:effectLst/>
                <a:uLnTx/>
                <a:uFillTx/>
                <a:latin typeface="Segoe UI"/>
                <a:ea typeface="+mn-ea"/>
                <a:cs typeface="+mn-cs"/>
              </a:rPr>
              <a:t>James </a:t>
            </a:r>
            <a:r>
              <a:rPr kumimoji="0" lang="en-US" sz="1400" b="0" i="1" u="none" strike="noStrike" kern="1200" cap="none" spc="0" normalizeH="0" baseline="0" noProof="0" dirty="0" err="1">
                <a:ln>
                  <a:noFill/>
                </a:ln>
                <a:solidFill>
                  <a:srgbClr val="F1EFED"/>
                </a:solidFill>
                <a:effectLst/>
                <a:uLnTx/>
                <a:uFillTx/>
                <a:latin typeface="Segoe UI"/>
                <a:ea typeface="+mn-ea"/>
                <a:cs typeface="+mn-cs"/>
              </a:rPr>
              <a:t>Whitesides</a:t>
            </a:r>
            <a:r>
              <a:rPr kumimoji="0" lang="en-US" sz="1400" b="0" i="1" u="none" strike="noStrike" kern="1200" cap="none" spc="0" normalizeH="0" baseline="0" noProof="0" dirty="0">
                <a:ln>
                  <a:noFill/>
                </a:ln>
                <a:solidFill>
                  <a:srgbClr val="F1EFED"/>
                </a:solidFill>
                <a:effectLst/>
                <a:uLnTx/>
                <a:uFillTx/>
                <a:latin typeface="Segoe UI"/>
                <a:ea typeface="+mn-ea"/>
                <a:cs typeface="+mn-cs"/>
              </a:rPr>
              <a:t>, SRE PM, Xbox Reliability and Operations</a:t>
            </a:r>
          </a:p>
        </p:txBody>
      </p:sp>
      <p:sp>
        <p:nvSpPr>
          <p:cNvPr id="27" name="Rectangle 26">
            <a:extLst>
              <a:ext uri="{FF2B5EF4-FFF2-40B4-BE49-F238E27FC236}">
                <a16:creationId xmlns:a16="http://schemas.microsoft.com/office/drawing/2014/main" id="{ABC07AF0-DED0-4C2D-B599-425DD1398C21}"/>
              </a:ext>
              <a:ext uri="{C183D7F6-B498-43B3-948B-1728B52AA6E4}">
                <adec:decorative xmlns:adec="http://schemas.microsoft.com/office/drawing/2017/decorative" val="1"/>
              </a:ext>
            </a:extLst>
          </p:cNvPr>
          <p:cNvSpPr/>
          <p:nvPr/>
        </p:nvSpPr>
        <p:spPr bwMode="auto">
          <a:xfrm rot="10800000">
            <a:off x="8295715" y="5832250"/>
            <a:ext cx="4140759" cy="116227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globe_2" title="Icon of a sphere made of lines">
            <a:hlinkClick r:id="rId7"/>
            <a:extLst>
              <a:ext uri="{FF2B5EF4-FFF2-40B4-BE49-F238E27FC236}">
                <a16:creationId xmlns:a16="http://schemas.microsoft.com/office/drawing/2014/main" id="{D17E4846-3D87-4BFC-A90D-DD2402E5896F}"/>
              </a:ext>
            </a:extLst>
          </p:cNvPr>
          <p:cNvSpPr>
            <a:spLocks noChangeAspect="1" noEditPoints="1"/>
          </p:cNvSpPr>
          <p:nvPr/>
        </p:nvSpPr>
        <p:spPr bwMode="auto">
          <a:xfrm>
            <a:off x="8478609" y="6512501"/>
            <a:ext cx="279781" cy="27978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1E692F4C-9A6D-493F-8B95-92C3583C37B4}"/>
              </a:ext>
            </a:extLst>
          </p:cNvPr>
          <p:cNvSpPr/>
          <p:nvPr/>
        </p:nvSpPr>
        <p:spPr>
          <a:xfrm>
            <a:off x="8838724" y="6516602"/>
            <a:ext cx="2176731" cy="31390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1EFED"/>
                </a:solidFill>
                <a:effectLst/>
                <a:uLnTx/>
                <a:uFillTx/>
                <a:latin typeface="Segoe UI"/>
                <a:ea typeface="+mn-ea"/>
                <a:cs typeface="+mn-cs"/>
              </a:rPr>
              <a:t>Click icon to learn more</a:t>
            </a:r>
          </a:p>
        </p:txBody>
      </p:sp>
    </p:spTree>
    <p:extLst>
      <p:ext uri="{BB962C8B-B14F-4D97-AF65-F5344CB8AC3E}">
        <p14:creationId xmlns:p14="http://schemas.microsoft.com/office/powerpoint/2010/main" val="411758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A501389-A828-4F15-8135-FAED73ED7D2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flipH="1">
            <a:off x="8295423" y="0"/>
            <a:ext cx="4140171" cy="6994524"/>
          </a:xfrm>
          <a:custGeom>
            <a:avLst/>
            <a:gdLst>
              <a:gd name="connsiteX0" fmla="*/ 4140171 w 4140171"/>
              <a:gd name="connsiteY0" fmla="*/ 0 h 6994524"/>
              <a:gd name="connsiteX1" fmla="*/ 0 w 4140171"/>
              <a:gd name="connsiteY1" fmla="*/ 0 h 6994524"/>
              <a:gd name="connsiteX2" fmla="*/ 0 w 4140171"/>
              <a:gd name="connsiteY2" fmla="*/ 6994524 h 6994524"/>
              <a:gd name="connsiteX3" fmla="*/ 4140171 w 4140171"/>
              <a:gd name="connsiteY3" fmla="*/ 6994524 h 6994524"/>
            </a:gdLst>
            <a:ahLst/>
            <a:cxnLst>
              <a:cxn ang="0">
                <a:pos x="connsiteX0" y="connsiteY0"/>
              </a:cxn>
              <a:cxn ang="0">
                <a:pos x="connsiteX1" y="connsiteY1"/>
              </a:cxn>
              <a:cxn ang="0">
                <a:pos x="connsiteX2" y="connsiteY2"/>
              </a:cxn>
              <a:cxn ang="0">
                <a:pos x="connsiteX3" y="connsiteY3"/>
              </a:cxn>
            </a:cxnLst>
            <a:rect l="l" t="t" r="r" b="b"/>
            <a:pathLst>
              <a:path w="4140171" h="6994524">
                <a:moveTo>
                  <a:pt x="4140171" y="0"/>
                </a:moveTo>
                <a:lnTo>
                  <a:pt x="0" y="0"/>
                </a:lnTo>
                <a:lnTo>
                  <a:pt x="0" y="6994524"/>
                </a:lnTo>
                <a:lnTo>
                  <a:pt x="4140171" y="6994524"/>
                </a:lnTo>
                <a:close/>
              </a:path>
            </a:pathLst>
          </a:custGeom>
        </p:spPr>
      </p:pic>
      <p:sp>
        <p:nvSpPr>
          <p:cNvPr id="17" name="Rectangle 16">
            <a:extLst>
              <a:ext uri="{FF2B5EF4-FFF2-40B4-BE49-F238E27FC236}">
                <a16:creationId xmlns:a16="http://schemas.microsoft.com/office/drawing/2014/main" id="{0D13D2DF-5F35-4799-BBFF-2017C9CE3AC5}"/>
              </a:ext>
              <a:ext uri="{C183D7F6-B498-43B3-948B-1728B52AA6E4}">
                <adec:decorative xmlns:adec="http://schemas.microsoft.com/office/drawing/2017/decorative" val="1"/>
              </a:ext>
            </a:extLst>
          </p:cNvPr>
          <p:cNvSpPr/>
          <p:nvPr/>
        </p:nvSpPr>
        <p:spPr bwMode="auto">
          <a:xfrm>
            <a:off x="8295422" y="0"/>
            <a:ext cx="4141053" cy="5437378"/>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956" y="633186"/>
            <a:ext cx="7620842" cy="820738"/>
          </a:xfrm>
        </p:spPr>
        <p:txBody>
          <a:bodyPr/>
          <a:lstStyle/>
          <a:p>
            <a:r>
              <a:rPr lang="en-US" b="1"/>
              <a:t>Bosch Increases Vehicle Safety Using Precision GPS Algorithms and Azure Kubernetes Service</a:t>
            </a:r>
            <a:endParaRPr lang="en-US"/>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nvGraphicFramePr>
        <p:xfrm>
          <a:off x="465954" y="1714207"/>
          <a:ext cx="7047483" cy="4827106"/>
        </p:xfrm>
        <a:graphic>
          <a:graphicData uri="http://schemas.openxmlformats.org/drawingml/2006/table">
            <a:tbl>
              <a:tblPr firstRow="1" bandRow="1">
                <a:tableStyleId>{5C22544A-7EE6-4342-B048-85BDC9FD1C3A}</a:tableStyleId>
              </a:tblPr>
              <a:tblGrid>
                <a:gridCol w="1731978">
                  <a:extLst>
                    <a:ext uri="{9D8B030D-6E8A-4147-A177-3AD203B41FA5}">
                      <a16:colId xmlns:a16="http://schemas.microsoft.com/office/drawing/2014/main" val="493828438"/>
                    </a:ext>
                  </a:extLst>
                </a:gridCol>
                <a:gridCol w="5315505">
                  <a:extLst>
                    <a:ext uri="{9D8B030D-6E8A-4147-A177-3AD203B41FA5}">
                      <a16:colId xmlns:a16="http://schemas.microsoft.com/office/drawing/2014/main" val="108782897"/>
                    </a:ext>
                  </a:extLst>
                </a:gridCol>
              </a:tblGrid>
              <a:tr h="173736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29"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b="0">
                          <a:solidFill>
                            <a:srgbClr val="000000"/>
                          </a:solidFill>
                        </a:rPr>
                        <a:t>Bosch designed a software development kit (SDK) that can be used by original equipment manufacturers (OEMs) to embed driving safety information at scale. For such a service to work commercially, they had to build a real-time data ingestion and processing pipeline capable of detecting hazards and notifying drivers within seconds </a:t>
                      </a:r>
                    </a:p>
                  </a:txBody>
                  <a:tcPr marL="0" marR="0" marT="89629"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46304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The solution is deployed as multiple microservices running in containers behind an Azure API Management gateway. AKS provided the simplicity a serverless Kubernetes experience that provided the elastic provisioning they wanted without the need to manage the infrastructure. </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626706">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b="0" dirty="0">
                          <a:solidFill>
                            <a:srgbClr val="000000"/>
                          </a:solidFill>
                        </a:rPr>
                        <a:t>By running their solution, which has been downloaded by 12 million users, on Azure and AKS, the average time to detect driving hazards dropped to approximately 60 milliseconds.</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462124" y="757937"/>
            <a:ext cx="3777157" cy="884685"/>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7"/>
              </a:spcAft>
              <a:buNone/>
            </a:pPr>
            <a:r>
              <a:rPr lang="en-US" sz="1399">
                <a:solidFill>
                  <a:schemeClr val="bg1"/>
                </a:solidFill>
                <a:latin typeface="+mn-lt"/>
              </a:rPr>
              <a:t>What we like about AKS is the simplified Kubernetes experience. It's click and deploy, it’s click and scale. It’s infrastructure as code too, which is quite cool for us.”</a:t>
            </a:r>
          </a:p>
        </p:txBody>
      </p:sp>
      <p:sp>
        <p:nvSpPr>
          <p:cNvPr id="14" name="Rectangle 13">
            <a:extLst>
              <a:ext uri="{FF2B5EF4-FFF2-40B4-BE49-F238E27FC236}">
                <a16:creationId xmlns:a16="http://schemas.microsoft.com/office/drawing/2014/main" id="{C92B9A04-3745-4B40-9D8F-B40B62363DB4}"/>
              </a:ext>
            </a:extLst>
          </p:cNvPr>
          <p:cNvSpPr/>
          <p:nvPr/>
        </p:nvSpPr>
        <p:spPr>
          <a:xfrm>
            <a:off x="8462126" y="1591744"/>
            <a:ext cx="3858953" cy="313772"/>
          </a:xfrm>
          <a:prstGeom prst="rect">
            <a:avLst/>
          </a:prstGeom>
        </p:spPr>
        <p:txBody>
          <a:bodyPr wrap="square">
            <a:spAutoFit/>
          </a:bodyPr>
          <a:lstStyle/>
          <a:p>
            <a:pPr marL="285695" indent="-285695">
              <a:buFont typeface="Segoe UI" panose="020B0502040204020203" pitchFamily="34" charset="0"/>
              <a:buChar char="—"/>
            </a:pPr>
            <a:r>
              <a:rPr lang="en-US" sz="1399" i="1">
                <a:solidFill>
                  <a:schemeClr val="bg1"/>
                </a:solidFill>
              </a:rPr>
              <a:t>Christian </a:t>
            </a:r>
            <a:r>
              <a:rPr lang="en-US" sz="1399" i="1" err="1">
                <a:solidFill>
                  <a:schemeClr val="bg1"/>
                </a:solidFill>
              </a:rPr>
              <a:t>Jeschke</a:t>
            </a:r>
            <a:r>
              <a:rPr lang="en-US" sz="1399" i="1">
                <a:solidFill>
                  <a:schemeClr val="bg1"/>
                </a:solidFill>
              </a:rPr>
              <a:t>, Product Owner, Bosch</a:t>
            </a:r>
          </a:p>
        </p:txBody>
      </p:sp>
      <p:sp>
        <p:nvSpPr>
          <p:cNvPr id="21" name="Rectangle 20">
            <a:extLst>
              <a:ext uri="{FF2B5EF4-FFF2-40B4-BE49-F238E27FC236}">
                <a16:creationId xmlns:a16="http://schemas.microsoft.com/office/drawing/2014/main" id="{FAA759A6-B6A2-4D03-A54C-DF035CCD9A69}"/>
              </a:ext>
              <a:ext uri="{C183D7F6-B498-43B3-948B-1728B52AA6E4}">
                <adec:decorative xmlns:adec="http://schemas.microsoft.com/office/drawing/2017/decorative" val="1"/>
              </a:ext>
            </a:extLst>
          </p:cNvPr>
          <p:cNvSpPr/>
          <p:nvPr/>
        </p:nvSpPr>
        <p:spPr bwMode="auto">
          <a:xfrm rot="10800000">
            <a:off x="8295419" y="4797188"/>
            <a:ext cx="4140171" cy="2196840"/>
          </a:xfrm>
          <a:prstGeom prst="rect">
            <a:avLst/>
          </a:prstGeom>
          <a:gradFill>
            <a:gsLst>
              <a:gs pos="0">
                <a:srgbClr val="3C3C41">
                  <a:alpha val="88000"/>
                </a:srgbClr>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globe_2" title="Icon of a sphere made of lines">
            <a:hlinkClick r:id="rId4"/>
            <a:extLst>
              <a:ext uri="{FF2B5EF4-FFF2-40B4-BE49-F238E27FC236}">
                <a16:creationId xmlns:a16="http://schemas.microsoft.com/office/drawing/2014/main" id="{2F560DD6-7D3E-4C75-99C1-3ED357125902}"/>
              </a:ext>
            </a:extLst>
          </p:cNvPr>
          <p:cNvSpPr>
            <a:spLocks noChangeAspect="1" noEditPoints="1"/>
          </p:cNvSpPr>
          <p:nvPr/>
        </p:nvSpPr>
        <p:spPr bwMode="auto">
          <a:xfrm>
            <a:off x="8478290" y="6512074"/>
            <a:ext cx="279741" cy="27974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Rectangle 21">
            <a:extLst>
              <a:ext uri="{FF2B5EF4-FFF2-40B4-BE49-F238E27FC236}">
                <a16:creationId xmlns:a16="http://schemas.microsoft.com/office/drawing/2014/main" id="{149EC0ED-6106-4519-8464-D57059136357}"/>
              </a:ext>
            </a:extLst>
          </p:cNvPr>
          <p:cNvSpPr/>
          <p:nvPr/>
        </p:nvSpPr>
        <p:spPr>
          <a:xfrm>
            <a:off x="8838354" y="6516174"/>
            <a:ext cx="2176422" cy="313859"/>
          </a:xfrm>
          <a:prstGeom prst="rect">
            <a:avLst/>
          </a:prstGeom>
        </p:spPr>
        <p:txBody>
          <a:bodyPr wrap="square">
            <a:spAutoFit/>
          </a:bodyPr>
          <a:lstStyle/>
          <a:p>
            <a:r>
              <a:rPr lang="en-US" sz="1399" dirty="0">
                <a:solidFill>
                  <a:schemeClr val="bg1"/>
                </a:solidFill>
              </a:rPr>
              <a:t>Click icon to learn more</a:t>
            </a:r>
          </a:p>
        </p:txBody>
      </p:sp>
      <p:sp>
        <p:nvSpPr>
          <p:cNvPr id="15" name="TextBox 14">
            <a:extLst>
              <a:ext uri="{FF2B5EF4-FFF2-40B4-BE49-F238E27FC236}">
                <a16:creationId xmlns:a16="http://schemas.microsoft.com/office/drawing/2014/main" id="{17D5C344-11EB-4F6A-B0EF-BBE78C155968}"/>
              </a:ext>
              <a:ext uri="{C183D7F6-B498-43B3-948B-1728B52AA6E4}">
                <adec:decorative xmlns:adec="http://schemas.microsoft.com/office/drawing/2017/decorative" val="1"/>
              </a:ext>
            </a:extLst>
          </p:cNvPr>
          <p:cNvSpPr txBox="1"/>
          <p:nvPr/>
        </p:nvSpPr>
        <p:spPr>
          <a:xfrm>
            <a:off x="8283110" y="115933"/>
            <a:ext cx="947258" cy="1227586"/>
          </a:xfrm>
          <a:prstGeom prst="rect">
            <a:avLst/>
          </a:prstGeom>
          <a:noFill/>
        </p:spPr>
        <p:txBody>
          <a:bodyPr wrap="square" lIns="182854" tIns="146283" rIns="182854" bIns="146283" rtlCol="0">
            <a:spAutoFit/>
          </a:bodyPr>
          <a:lstStyle/>
          <a:p>
            <a:pPr algn="ctr">
              <a:lnSpc>
                <a:spcPct val="90000"/>
              </a:lnSpc>
              <a:spcAft>
                <a:spcPts val="600"/>
              </a:spcAft>
            </a:pPr>
            <a:r>
              <a:rPr lang="en-US" sz="6599">
                <a:solidFill>
                  <a:schemeClr val="bg1"/>
                </a:solidFill>
                <a:latin typeface="Arial Black" panose="020B0A04020102020204" pitchFamily="34" charset="0"/>
              </a:rPr>
              <a:t>“</a:t>
            </a:r>
          </a:p>
        </p:txBody>
      </p:sp>
      <p:sp>
        <p:nvSpPr>
          <p:cNvPr id="3" name="Rectangle 2">
            <a:extLst>
              <a:ext uri="{FF2B5EF4-FFF2-40B4-BE49-F238E27FC236}">
                <a16:creationId xmlns:a16="http://schemas.microsoft.com/office/drawing/2014/main" id="{CF05A930-5E33-B847-BAAD-8052DC8AA32D}"/>
              </a:ext>
              <a:ext uri="{C183D7F6-B498-43B3-948B-1728B52AA6E4}">
                <adec:decorative xmlns:adec="http://schemas.microsoft.com/office/drawing/2017/decorative" val="1"/>
              </a:ext>
            </a:extLst>
          </p:cNvPr>
          <p:cNvSpPr>
            <a:spLocks noChangeArrowheads="1"/>
          </p:cNvSpPr>
          <p:nvPr/>
        </p:nvSpPr>
        <p:spPr bwMode="auto">
          <a:xfrm>
            <a:off x="882" y="-191155"/>
            <a:ext cx="188409" cy="3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endParaRPr lang="en-US" sz="1836"/>
          </a:p>
        </p:txBody>
      </p:sp>
      <p:pic>
        <p:nvPicPr>
          <p:cNvPr id="16" name="Picture 18">
            <a:extLst>
              <a:ext uri="{FF2B5EF4-FFF2-40B4-BE49-F238E27FC236}">
                <a16:creationId xmlns:a16="http://schemas.microsoft.com/office/drawing/2014/main" id="{7E3876A7-629C-4339-B69F-292DFF9ACFEA}"/>
              </a:ext>
              <a:ext uri="{C183D7F6-B498-43B3-948B-1728B52AA6E4}">
                <adec:decorative xmlns:adec="http://schemas.microsoft.com/office/drawing/2017/decorative" val="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58955" y="318140"/>
            <a:ext cx="980451" cy="226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32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955" y="633186"/>
            <a:ext cx="6894804" cy="411103"/>
          </a:xfrm>
        </p:spPr>
        <p:txBody>
          <a:bodyPr/>
          <a:lstStyle/>
          <a:p>
            <a:r>
              <a:rPr lang="en-US" dirty="0"/>
              <a:t>Bosch: </a:t>
            </a:r>
            <a:r>
              <a:rPr lang="en-US" dirty="0">
                <a:solidFill>
                  <a:srgbClr val="0F78D4"/>
                </a:solidFill>
              </a:rPr>
              <a:t>architecture</a:t>
            </a: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84716" y="1437505"/>
            <a:ext cx="4582373" cy="546772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267" indent="-274267" defTabSz="932563">
              <a:buFont typeface="+mj-lt"/>
              <a:buAutoNum type="arabicPeriod"/>
              <a:defRPr/>
            </a:pPr>
            <a:r>
              <a:rPr lang="en-US" sz="1599" b="0" spc="0" dirty="0">
                <a:solidFill>
                  <a:srgbClr val="0078D4"/>
                </a:solidFill>
                <a:latin typeface="Segoe UI" panose="020B0502040204020203" pitchFamily="34" charset="0"/>
              </a:rPr>
              <a:t>Sensor data is generated and streamed to Azure API Management</a:t>
            </a:r>
            <a:br>
              <a:rPr lang="en-US" sz="1599" b="0" spc="0" dirty="0">
                <a:solidFill>
                  <a:srgbClr val="0078D4"/>
                </a:solidFill>
                <a:latin typeface="Segoe UI" panose="020B0502040204020203" pitchFamily="34" charset="0"/>
              </a:rPr>
            </a:br>
            <a:endParaRPr lang="en-US" sz="1599" b="0" spc="0" dirty="0">
              <a:solidFill>
                <a:srgbClr val="0078D4"/>
              </a:solidFill>
              <a:latin typeface="Segoe UI" panose="020B0502040204020203" pitchFamily="34" charset="0"/>
            </a:endParaRPr>
          </a:p>
          <a:p>
            <a:pPr marL="274267" indent="-274267" defTabSz="932563">
              <a:buFont typeface="+mj-lt"/>
              <a:buAutoNum type="arabicPeriod"/>
              <a:defRPr/>
            </a:pPr>
            <a:r>
              <a:rPr lang="en-US" sz="1599" b="0" spc="0" dirty="0">
                <a:solidFill>
                  <a:srgbClr val="0078D4"/>
                </a:solidFill>
                <a:latin typeface="Segoe UI" panose="020B0502040204020203" pitchFamily="34" charset="0"/>
              </a:rPr>
              <a:t>AKS cluster runs microservice that are deployed as containers behind a service mesh; containers are built using a DevOps process and stored in Azure Container Registry</a:t>
            </a:r>
            <a:br>
              <a:rPr lang="en-US" sz="1599" b="0" spc="0" dirty="0">
                <a:solidFill>
                  <a:srgbClr val="0078D4"/>
                </a:solidFill>
                <a:latin typeface="Segoe UI" panose="020B0502040204020203" pitchFamily="34" charset="0"/>
              </a:rPr>
            </a:br>
            <a:endParaRPr lang="en-US" sz="1599" b="0" spc="0" dirty="0">
              <a:solidFill>
                <a:srgbClr val="0078D4"/>
              </a:solidFill>
              <a:latin typeface="Segoe UI" panose="020B0502040204020203" pitchFamily="34" charset="0"/>
            </a:endParaRPr>
          </a:p>
          <a:p>
            <a:pPr marL="274267" indent="-274267" defTabSz="932563">
              <a:buFont typeface="+mj-lt"/>
              <a:buAutoNum type="arabicPeriod"/>
              <a:defRPr/>
            </a:pPr>
            <a:r>
              <a:rPr lang="en-US" sz="1599" b="0" spc="0" dirty="0">
                <a:solidFill>
                  <a:srgbClr val="0078D4"/>
                </a:solidFill>
                <a:latin typeface="Segoe UI" panose="020B0502040204020203" pitchFamily="34" charset="0"/>
              </a:rPr>
              <a:t>Ingest service stores data in an Azure Cosmos DB and other data storage destinations</a:t>
            </a:r>
            <a:br>
              <a:rPr lang="en-US" sz="1599" b="0" spc="0" dirty="0">
                <a:solidFill>
                  <a:srgbClr val="0078D4"/>
                </a:solidFill>
                <a:latin typeface="Segoe UI" panose="020B0502040204020203" pitchFamily="34" charset="0"/>
              </a:rPr>
            </a:br>
            <a:endParaRPr lang="en-US" sz="1599" b="0" spc="0" dirty="0">
              <a:solidFill>
                <a:srgbClr val="0078D4"/>
              </a:solidFill>
              <a:latin typeface="Segoe UI" panose="020B0502040204020203" pitchFamily="34" charset="0"/>
            </a:endParaRPr>
          </a:p>
          <a:p>
            <a:pPr marL="274267" indent="-274267" defTabSz="932563">
              <a:buFont typeface="+mj-lt"/>
              <a:buAutoNum type="arabicPeriod"/>
              <a:defRPr/>
            </a:pPr>
            <a:r>
              <a:rPr lang="en-US" sz="1599" b="0" spc="0" dirty="0">
                <a:solidFill>
                  <a:srgbClr val="0078D4"/>
                </a:solidFill>
                <a:latin typeface="Segoe UI" panose="020B0502040204020203" pitchFamily="34" charset="0"/>
              </a:rPr>
              <a:t>Asynchronously, the map matching service receives the data from Kafka Streams on Azure HDInsight</a:t>
            </a:r>
            <a:br>
              <a:rPr lang="en-US" sz="1599" b="0" spc="0" dirty="0">
                <a:solidFill>
                  <a:srgbClr val="0078D4"/>
                </a:solidFill>
                <a:latin typeface="Segoe UI" panose="020B0502040204020203" pitchFamily="34" charset="0"/>
              </a:rPr>
            </a:br>
            <a:endParaRPr lang="en-US" sz="1599" b="0" spc="0" dirty="0">
              <a:solidFill>
                <a:srgbClr val="0078D4"/>
              </a:solidFill>
              <a:latin typeface="Segoe UI" panose="020B0502040204020203" pitchFamily="34" charset="0"/>
            </a:endParaRPr>
          </a:p>
          <a:p>
            <a:pPr marL="274267" indent="-274267" defTabSz="932563">
              <a:buFont typeface="+mj-lt"/>
              <a:buAutoNum type="arabicPeriod"/>
              <a:defRPr/>
            </a:pPr>
            <a:r>
              <a:rPr lang="en-US" sz="1599" b="0" spc="0" dirty="0">
                <a:solidFill>
                  <a:srgbClr val="0078D4"/>
                </a:solidFill>
                <a:latin typeface="Segoe UI" panose="020B0502040204020203" pitchFamily="34" charset="0"/>
              </a:rPr>
              <a:t>Data is processed and stored the result in </a:t>
            </a:r>
            <a:br>
              <a:rPr lang="en-US" sz="1599" b="0" spc="0" dirty="0">
                <a:solidFill>
                  <a:srgbClr val="0078D4"/>
                </a:solidFill>
                <a:latin typeface="Segoe UI" panose="020B0502040204020203" pitchFamily="34" charset="0"/>
              </a:rPr>
            </a:br>
            <a:r>
              <a:rPr lang="en-US" sz="1599" b="0" spc="0" dirty="0">
                <a:solidFill>
                  <a:srgbClr val="0078D4"/>
                </a:solidFill>
                <a:latin typeface="Segoe UI" panose="020B0502040204020203" pitchFamily="34" charset="0"/>
              </a:rPr>
              <a:t>Azure Database for PostgreSQL and maps are continuously updated using Azure Databricks</a:t>
            </a:r>
            <a:br>
              <a:rPr lang="en-US" sz="1599" b="0" spc="0" dirty="0">
                <a:solidFill>
                  <a:srgbClr val="0078D4"/>
                </a:solidFill>
                <a:latin typeface="Segoe UI" panose="020B0502040204020203" pitchFamily="34" charset="0"/>
              </a:rPr>
            </a:br>
            <a:endParaRPr lang="en-US" sz="1599" b="0" spc="0" dirty="0">
              <a:solidFill>
                <a:srgbClr val="0078D4"/>
              </a:solidFill>
              <a:latin typeface="Segoe UI" panose="020B0502040204020203" pitchFamily="34" charset="0"/>
            </a:endParaRPr>
          </a:p>
          <a:p>
            <a:pPr marL="274267" indent="-274267" defTabSz="932563">
              <a:buFont typeface="+mj-lt"/>
              <a:buAutoNum type="arabicPeriod"/>
              <a:defRPr/>
            </a:pPr>
            <a:r>
              <a:rPr lang="en-US" sz="1599" b="0" spc="0" dirty="0">
                <a:solidFill>
                  <a:srgbClr val="0078D4"/>
                </a:solidFill>
                <a:latin typeface="Segoe UI" panose="020B0502040204020203" pitchFamily="34" charset="0"/>
              </a:rPr>
              <a:t>A web app running in Azure App Service is used to visualize the results</a:t>
            </a:r>
          </a:p>
        </p:txBody>
      </p:sp>
      <p:grpSp>
        <p:nvGrpSpPr>
          <p:cNvPr id="9" name="Group 8" descr="Bosch case study architecture">
            <a:extLst>
              <a:ext uri="{FF2B5EF4-FFF2-40B4-BE49-F238E27FC236}">
                <a16:creationId xmlns:a16="http://schemas.microsoft.com/office/drawing/2014/main" id="{DDB261ED-7606-4362-9E5B-4E23A80F5B18}"/>
              </a:ext>
            </a:extLst>
          </p:cNvPr>
          <p:cNvGrpSpPr/>
          <p:nvPr/>
        </p:nvGrpSpPr>
        <p:grpSpPr>
          <a:xfrm>
            <a:off x="6203279" y="275455"/>
            <a:ext cx="5379739" cy="6503697"/>
            <a:chOff x="6203279" y="275455"/>
            <a:chExt cx="5379739" cy="6503697"/>
          </a:xfrm>
        </p:grpSpPr>
        <p:sp>
          <p:nvSpPr>
            <p:cNvPr id="441" name="Rectangle: Rounded Corners 440">
              <a:extLst>
                <a:ext uri="{FF2B5EF4-FFF2-40B4-BE49-F238E27FC236}">
                  <a16:creationId xmlns:a16="http://schemas.microsoft.com/office/drawing/2014/main" id="{0C8EF329-599A-4042-8FB5-B307A23DF4B3}"/>
                </a:ext>
              </a:extLst>
            </p:cNvPr>
            <p:cNvSpPr/>
            <p:nvPr/>
          </p:nvSpPr>
          <p:spPr bwMode="auto">
            <a:xfrm>
              <a:off x="8638272" y="1116023"/>
              <a:ext cx="548640" cy="54864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pic>
          <p:nvPicPr>
            <p:cNvPr id="456" name="Graphic 455">
              <a:extLst>
                <a:ext uri="{FF2B5EF4-FFF2-40B4-BE49-F238E27FC236}">
                  <a16:creationId xmlns:a16="http://schemas.microsoft.com/office/drawing/2014/main" id="{AA37A009-825F-4EE8-8040-99018D9174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9389" y="2461032"/>
              <a:ext cx="411480" cy="411480"/>
            </a:xfrm>
            <a:prstGeom prst="rect">
              <a:avLst/>
            </a:prstGeom>
          </p:spPr>
        </p:pic>
        <p:sp>
          <p:nvSpPr>
            <p:cNvPr id="457" name="Rectangle: Rounded Corners 456">
              <a:extLst>
                <a:ext uri="{FF2B5EF4-FFF2-40B4-BE49-F238E27FC236}">
                  <a16:creationId xmlns:a16="http://schemas.microsoft.com/office/drawing/2014/main" id="{CDC2635B-3C28-413A-A6E9-9281E20D8F2A}"/>
                </a:ext>
              </a:extLst>
            </p:cNvPr>
            <p:cNvSpPr/>
            <p:nvPr/>
          </p:nvSpPr>
          <p:spPr bwMode="auto">
            <a:xfrm>
              <a:off x="7600809" y="2392452"/>
              <a:ext cx="548640" cy="54864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58" name="TextBox 457">
              <a:extLst>
                <a:ext uri="{FF2B5EF4-FFF2-40B4-BE49-F238E27FC236}">
                  <a16:creationId xmlns:a16="http://schemas.microsoft.com/office/drawing/2014/main" id="{5D56968F-46D0-40E8-98D6-9330D794D7D7}"/>
                </a:ext>
              </a:extLst>
            </p:cNvPr>
            <p:cNvSpPr txBox="1"/>
            <p:nvPr/>
          </p:nvSpPr>
          <p:spPr>
            <a:xfrm>
              <a:off x="7640289" y="2063160"/>
              <a:ext cx="469680"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err="1">
                  <a:ln>
                    <a:noFill/>
                  </a:ln>
                  <a:effectLst/>
                  <a:uLnTx/>
                  <a:uFillTx/>
                  <a:latin typeface="Segoe UI Semibold"/>
                  <a:ea typeface="+mn-ea"/>
                  <a:cs typeface="+mn-cs"/>
                </a:rPr>
                <a:t>VNet</a:t>
              </a:r>
              <a:r>
                <a:rPr kumimoji="0" lang="en-US" sz="1000" b="0" i="0" u="none" strike="noStrike" kern="1200" cap="none" spc="0" normalizeH="0" baseline="0" noProof="0">
                  <a:ln>
                    <a:noFill/>
                  </a:ln>
                  <a:effectLst/>
                  <a:uLnTx/>
                  <a:uFillTx/>
                  <a:latin typeface="Segoe UI Semibold"/>
                  <a:ea typeface="+mn-ea"/>
                  <a:cs typeface="+mn-cs"/>
                </a:rPr>
                <a:t>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Security</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453" name="Rectangle: Rounded Corners 452">
              <a:extLst>
                <a:ext uri="{FF2B5EF4-FFF2-40B4-BE49-F238E27FC236}">
                  <a16:creationId xmlns:a16="http://schemas.microsoft.com/office/drawing/2014/main" id="{199F54FD-5C91-4333-9AD9-C27F88552800}"/>
                </a:ext>
              </a:extLst>
            </p:cNvPr>
            <p:cNvSpPr/>
            <p:nvPr/>
          </p:nvSpPr>
          <p:spPr bwMode="auto">
            <a:xfrm>
              <a:off x="7600809" y="1116023"/>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54" name="TextBox 453">
              <a:extLst>
                <a:ext uri="{FF2B5EF4-FFF2-40B4-BE49-F238E27FC236}">
                  <a16:creationId xmlns:a16="http://schemas.microsoft.com/office/drawing/2014/main" id="{DCAE9CD1-4058-4255-83BC-C5CE9BADB8D6}"/>
                </a:ext>
              </a:extLst>
            </p:cNvPr>
            <p:cNvSpPr txBox="1"/>
            <p:nvPr/>
          </p:nvSpPr>
          <p:spPr>
            <a:xfrm>
              <a:off x="7580177" y="925231"/>
              <a:ext cx="589905"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Public API</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455" name="Freeform 13" title="Icon of a cloud">
              <a:extLst>
                <a:ext uri="{FF2B5EF4-FFF2-40B4-BE49-F238E27FC236}">
                  <a16:creationId xmlns:a16="http://schemas.microsoft.com/office/drawing/2014/main" id="{A72154E9-206B-4A19-A13A-9645C093EB01}"/>
                </a:ext>
              </a:extLst>
            </p:cNvPr>
            <p:cNvSpPr>
              <a:spLocks noChangeAspect="1"/>
            </p:cNvSpPr>
            <p:nvPr/>
          </p:nvSpPr>
          <p:spPr bwMode="auto">
            <a:xfrm>
              <a:off x="7692249" y="1290022"/>
              <a:ext cx="365760" cy="20064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cxnSp>
          <p:nvCxnSpPr>
            <p:cNvPr id="102" name="Connector: Elbow 101">
              <a:extLst>
                <a:ext uri="{FF2B5EF4-FFF2-40B4-BE49-F238E27FC236}">
                  <a16:creationId xmlns:a16="http://schemas.microsoft.com/office/drawing/2014/main" id="{C6DE3916-6EF6-4EE3-9EEA-044CC868D50E}"/>
                </a:ext>
              </a:extLst>
            </p:cNvPr>
            <p:cNvCxnSpPr>
              <a:cxnSpLocks/>
              <a:stCxn id="336" idx="2"/>
              <a:endCxn id="196" idx="0"/>
            </p:cNvCxnSpPr>
            <p:nvPr/>
          </p:nvCxnSpPr>
          <p:spPr>
            <a:xfrm rot="5400000">
              <a:off x="6967272" y="3824838"/>
              <a:ext cx="673499" cy="1142216"/>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99DF8AB4-9387-44F4-B45B-0644B9F1F5C4}"/>
                </a:ext>
              </a:extLst>
            </p:cNvPr>
            <p:cNvCxnSpPr>
              <a:cxnSpLocks/>
              <a:stCxn id="336" idx="2"/>
              <a:endCxn id="425" idx="0"/>
            </p:cNvCxnSpPr>
            <p:nvPr/>
          </p:nvCxnSpPr>
          <p:spPr>
            <a:xfrm rot="5400000">
              <a:off x="7341646" y="4199212"/>
              <a:ext cx="673499" cy="393468"/>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B9EA1296-ABC8-4BD7-9E38-12AAE20C8DE2}"/>
                </a:ext>
              </a:extLst>
            </p:cNvPr>
            <p:cNvCxnSpPr>
              <a:cxnSpLocks/>
              <a:stCxn id="336" idx="2"/>
              <a:endCxn id="182" idx="0"/>
            </p:cNvCxnSpPr>
            <p:nvPr/>
          </p:nvCxnSpPr>
          <p:spPr>
            <a:xfrm rot="16200000" flipH="1">
              <a:off x="7716020" y="4218306"/>
              <a:ext cx="673499" cy="355280"/>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F2BDB4FE-6C1D-468A-BAB5-7A023CB51E0D}"/>
                </a:ext>
              </a:extLst>
            </p:cNvPr>
            <p:cNvCxnSpPr>
              <a:cxnSpLocks/>
              <a:stCxn id="336" idx="2"/>
              <a:endCxn id="163" idx="0"/>
            </p:cNvCxnSpPr>
            <p:nvPr/>
          </p:nvCxnSpPr>
          <p:spPr>
            <a:xfrm rot="16200000" flipH="1">
              <a:off x="8090393" y="3843932"/>
              <a:ext cx="673499" cy="1104027"/>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5857AE5A-E04C-4253-832D-D52D88BC2BD7}"/>
                </a:ext>
              </a:extLst>
            </p:cNvPr>
            <p:cNvCxnSpPr>
              <a:stCxn id="453" idx="2"/>
              <a:endCxn id="458" idx="0"/>
            </p:cNvCxnSpPr>
            <p:nvPr/>
          </p:nvCxnSpPr>
          <p:spPr>
            <a:xfrm>
              <a:off x="7875129" y="1664663"/>
              <a:ext cx="0" cy="36576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E99B230-6487-4C20-8B3D-1CA64D6DF409}"/>
                </a:ext>
              </a:extLst>
            </p:cNvPr>
            <p:cNvCxnSpPr>
              <a:cxnSpLocks/>
              <a:stCxn id="457" idx="2"/>
              <a:endCxn id="335" idx="0"/>
            </p:cNvCxnSpPr>
            <p:nvPr/>
          </p:nvCxnSpPr>
          <p:spPr>
            <a:xfrm>
              <a:off x="7875129" y="2941092"/>
              <a:ext cx="1" cy="22860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C7580FEB-82A9-4118-B7EA-5C114247F403}"/>
                </a:ext>
              </a:extLst>
            </p:cNvPr>
            <p:cNvCxnSpPr>
              <a:cxnSpLocks/>
              <a:stCxn id="336" idx="1"/>
              <a:endCxn id="452" idx="3"/>
            </p:cNvCxnSpPr>
            <p:nvPr/>
          </p:nvCxnSpPr>
          <p:spPr>
            <a:xfrm flipH="1">
              <a:off x="7007623" y="3784877"/>
              <a:ext cx="593186" cy="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10" name="people_4" title="Icon of a person">
              <a:extLst>
                <a:ext uri="{FF2B5EF4-FFF2-40B4-BE49-F238E27FC236}">
                  <a16:creationId xmlns:a16="http://schemas.microsoft.com/office/drawing/2014/main" id="{6FA474F3-057B-4A18-A144-A54BD2AD2630}"/>
                </a:ext>
              </a:extLst>
            </p:cNvPr>
            <p:cNvSpPr>
              <a:spLocks noChangeAspect="1" noEditPoints="1"/>
            </p:cNvSpPr>
            <p:nvPr/>
          </p:nvSpPr>
          <p:spPr bwMode="auto">
            <a:xfrm>
              <a:off x="6569723" y="236257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cxnSp>
          <p:nvCxnSpPr>
            <p:cNvPr id="111" name="Straight Arrow Connector 110">
              <a:extLst>
                <a:ext uri="{FF2B5EF4-FFF2-40B4-BE49-F238E27FC236}">
                  <a16:creationId xmlns:a16="http://schemas.microsoft.com/office/drawing/2014/main" id="{DDDDCD29-6273-4ED8-B5AB-80BE35EA7BCF}"/>
                </a:ext>
              </a:extLst>
            </p:cNvPr>
            <p:cNvCxnSpPr>
              <a:cxnSpLocks/>
              <a:stCxn id="450" idx="0"/>
            </p:cNvCxnSpPr>
            <p:nvPr/>
          </p:nvCxnSpPr>
          <p:spPr>
            <a:xfrm flipV="1">
              <a:off x="6733304" y="2756167"/>
              <a:ext cx="0" cy="50292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71B1EFC-7942-4DCB-93EA-72484F8A462F}"/>
                </a:ext>
              </a:extLst>
            </p:cNvPr>
            <p:cNvCxnSpPr>
              <a:cxnSpLocks/>
            </p:cNvCxnSpPr>
            <p:nvPr/>
          </p:nvCxnSpPr>
          <p:spPr>
            <a:xfrm flipH="1">
              <a:off x="8149449" y="3784877"/>
              <a:ext cx="488823" cy="0"/>
            </a:xfrm>
            <a:prstGeom prst="straightConnector1">
              <a:avLst/>
            </a:prstGeom>
            <a:ln w="12700">
              <a:solidFill>
                <a:srgbClr val="000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E8E9B273-082C-4B70-960E-09A4C4BECFEA}"/>
                </a:ext>
              </a:extLst>
            </p:cNvPr>
            <p:cNvCxnSpPr>
              <a:cxnSpLocks/>
            </p:cNvCxnSpPr>
            <p:nvPr/>
          </p:nvCxnSpPr>
          <p:spPr>
            <a:xfrm flipH="1">
              <a:off x="9186912" y="3784877"/>
              <a:ext cx="488823" cy="0"/>
            </a:xfrm>
            <a:prstGeom prst="straightConnector1">
              <a:avLst/>
            </a:prstGeom>
            <a:ln w="12700">
              <a:solidFill>
                <a:srgbClr val="000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FEC7AE10-E183-4DC6-95BE-6D0D78AE239A}"/>
                </a:ext>
              </a:extLst>
            </p:cNvPr>
            <p:cNvCxnSpPr>
              <a:cxnSpLocks/>
              <a:stCxn id="150" idx="0"/>
              <a:endCxn id="154" idx="2"/>
            </p:cNvCxnSpPr>
            <p:nvPr/>
          </p:nvCxnSpPr>
          <p:spPr>
            <a:xfrm flipV="1">
              <a:off x="9950055" y="5656794"/>
              <a:ext cx="0" cy="218742"/>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739B06D-932D-4723-BCF3-ED8EC89AFFA6}"/>
                </a:ext>
              </a:extLst>
            </p:cNvPr>
            <p:cNvCxnSpPr>
              <a:cxnSpLocks/>
              <a:stCxn id="222" idx="2"/>
              <a:endCxn id="155" idx="0"/>
            </p:cNvCxnSpPr>
            <p:nvPr/>
          </p:nvCxnSpPr>
          <p:spPr>
            <a:xfrm>
              <a:off x="9950055" y="4059197"/>
              <a:ext cx="1" cy="67350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5E1E2A8-A935-4ED4-A2F7-D4CFF163B74C}"/>
                </a:ext>
              </a:extLst>
            </p:cNvPr>
            <p:cNvCxnSpPr>
              <a:cxnSpLocks/>
              <a:stCxn id="441" idx="1"/>
              <a:endCxn id="453" idx="3"/>
            </p:cNvCxnSpPr>
            <p:nvPr/>
          </p:nvCxnSpPr>
          <p:spPr>
            <a:xfrm flipH="1">
              <a:off x="8149449" y="1390343"/>
              <a:ext cx="488823" cy="0"/>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4ABE3B-94BF-4459-AD83-52827E3BEB24}"/>
                </a:ext>
              </a:extLst>
            </p:cNvPr>
            <p:cNvCxnSpPr>
              <a:cxnSpLocks/>
              <a:stCxn id="441" idx="2"/>
            </p:cNvCxnSpPr>
            <p:nvPr/>
          </p:nvCxnSpPr>
          <p:spPr>
            <a:xfrm flipH="1">
              <a:off x="8106016" y="1664663"/>
              <a:ext cx="806576" cy="1605225"/>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170A250-9999-4BCC-8093-E72805B155E0}"/>
                </a:ext>
              </a:extLst>
            </p:cNvPr>
            <p:cNvCxnSpPr>
              <a:cxnSpLocks/>
              <a:stCxn id="441" idx="2"/>
            </p:cNvCxnSpPr>
            <p:nvPr/>
          </p:nvCxnSpPr>
          <p:spPr>
            <a:xfrm>
              <a:off x="8912592" y="1664663"/>
              <a:ext cx="811208" cy="1615273"/>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40" name="Group 439">
              <a:extLst>
                <a:ext uri="{FF2B5EF4-FFF2-40B4-BE49-F238E27FC236}">
                  <a16:creationId xmlns:a16="http://schemas.microsoft.com/office/drawing/2014/main" id="{EA581177-E043-4673-98B4-2307FA6477A8}"/>
                </a:ext>
              </a:extLst>
            </p:cNvPr>
            <p:cNvGrpSpPr/>
            <p:nvPr/>
          </p:nvGrpSpPr>
          <p:grpSpPr>
            <a:xfrm>
              <a:off x="8713202" y="1190953"/>
              <a:ext cx="398780" cy="398780"/>
              <a:chOff x="8706269" y="6061675"/>
              <a:chExt cx="297187" cy="297187"/>
            </a:xfrm>
          </p:grpSpPr>
          <p:sp>
            <p:nvSpPr>
              <p:cNvPr id="443" name="Freeform: Shape 442">
                <a:extLst>
                  <a:ext uri="{FF2B5EF4-FFF2-40B4-BE49-F238E27FC236}">
                    <a16:creationId xmlns:a16="http://schemas.microsoft.com/office/drawing/2014/main" id="{502F52EE-677E-4189-9094-17795D10FBCE}"/>
                  </a:ext>
                </a:extLst>
              </p:cNvPr>
              <p:cNvSpPr/>
              <p:nvPr/>
            </p:nvSpPr>
            <p:spPr>
              <a:xfrm>
                <a:off x="8706269" y="6061675"/>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44" name="Freeform: Shape 443">
                <a:extLst>
                  <a:ext uri="{FF2B5EF4-FFF2-40B4-BE49-F238E27FC236}">
                    <a16:creationId xmlns:a16="http://schemas.microsoft.com/office/drawing/2014/main" id="{9B08FDF1-F84E-4A10-A730-FB2BCAD67B52}"/>
                  </a:ext>
                </a:extLst>
              </p:cNvPr>
              <p:cNvSpPr/>
              <p:nvPr/>
            </p:nvSpPr>
            <p:spPr>
              <a:xfrm>
                <a:off x="8726548" y="6081954"/>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45" name="Freeform: Shape 444">
                <a:extLst>
                  <a:ext uri="{FF2B5EF4-FFF2-40B4-BE49-F238E27FC236}">
                    <a16:creationId xmlns:a16="http://schemas.microsoft.com/office/drawing/2014/main" id="{5288E946-B451-4ABF-A73C-938F554A0AEE}"/>
                  </a:ext>
                </a:extLst>
              </p:cNvPr>
              <p:cNvSpPr/>
              <p:nvPr/>
            </p:nvSpPr>
            <p:spPr>
              <a:xfrm>
                <a:off x="8767929" y="6071255"/>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46" name="Freeform: Shape 445">
                <a:extLst>
                  <a:ext uri="{FF2B5EF4-FFF2-40B4-BE49-F238E27FC236}">
                    <a16:creationId xmlns:a16="http://schemas.microsoft.com/office/drawing/2014/main" id="{85E6DAB9-E23D-4622-A388-05469CA8E7CE}"/>
                  </a:ext>
                </a:extLst>
              </p:cNvPr>
              <p:cNvSpPr/>
              <p:nvPr/>
            </p:nvSpPr>
            <p:spPr>
              <a:xfrm>
                <a:off x="8839294" y="6243379"/>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47" name="Freeform: Shape 446">
                <a:extLst>
                  <a:ext uri="{FF2B5EF4-FFF2-40B4-BE49-F238E27FC236}">
                    <a16:creationId xmlns:a16="http://schemas.microsoft.com/office/drawing/2014/main" id="{118D7488-2308-4538-AEBD-44C32AC243B1}"/>
                  </a:ext>
                </a:extLst>
              </p:cNvPr>
              <p:cNvSpPr/>
              <p:nvPr/>
            </p:nvSpPr>
            <p:spPr>
              <a:xfrm>
                <a:off x="8810809" y="6154153"/>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48" name="Freeform: Shape 447">
                <a:extLst>
                  <a:ext uri="{FF2B5EF4-FFF2-40B4-BE49-F238E27FC236}">
                    <a16:creationId xmlns:a16="http://schemas.microsoft.com/office/drawing/2014/main" id="{DFB3B50B-28F3-4BFD-8075-EA6B519BABC6}"/>
                  </a:ext>
                </a:extLst>
              </p:cNvPr>
              <p:cNvSpPr/>
              <p:nvPr/>
            </p:nvSpPr>
            <p:spPr>
              <a:xfrm>
                <a:off x="8810809" y="6171460"/>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442" name="TextBox 441">
              <a:extLst>
                <a:ext uri="{FF2B5EF4-FFF2-40B4-BE49-F238E27FC236}">
                  <a16:creationId xmlns:a16="http://schemas.microsoft.com/office/drawing/2014/main" id="{82FB4077-4123-43A0-A521-0D23073988AD}"/>
                </a:ext>
              </a:extLst>
            </p:cNvPr>
            <p:cNvSpPr txBox="1"/>
            <p:nvPr/>
          </p:nvSpPr>
          <p:spPr>
            <a:xfrm>
              <a:off x="8636074" y="925231"/>
              <a:ext cx="55303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Key Vault</a:t>
              </a:r>
              <a:endParaRPr kumimoji="0" lang="en-US" sz="800" b="0" i="1" u="none" strike="noStrike" kern="1200" cap="none" spc="0" normalizeH="0" baseline="0" noProof="0">
                <a:ln>
                  <a:noFill/>
                </a:ln>
                <a:effectLst/>
                <a:uLnTx/>
                <a:uFillTx/>
                <a:latin typeface="Segoe UI Semibold"/>
                <a:ea typeface="+mn-ea"/>
                <a:cs typeface="+mn-cs"/>
              </a:endParaRPr>
            </a:p>
          </p:txBody>
        </p:sp>
        <p:cxnSp>
          <p:nvCxnSpPr>
            <p:cNvPr id="120" name="Straight Connector 119">
              <a:extLst>
                <a:ext uri="{FF2B5EF4-FFF2-40B4-BE49-F238E27FC236}">
                  <a16:creationId xmlns:a16="http://schemas.microsoft.com/office/drawing/2014/main" id="{6FE59427-BF41-45C8-B0C3-916A00F0E072}"/>
                </a:ext>
              </a:extLst>
            </p:cNvPr>
            <p:cNvCxnSpPr>
              <a:cxnSpLocks/>
              <a:stCxn id="404" idx="2"/>
            </p:cNvCxnSpPr>
            <p:nvPr/>
          </p:nvCxnSpPr>
          <p:spPr>
            <a:xfrm>
              <a:off x="11204373" y="2500297"/>
              <a:ext cx="0" cy="288147"/>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9B9C9171-FDF9-4F9D-895B-2BA8B33858A3}"/>
                </a:ext>
              </a:extLst>
            </p:cNvPr>
            <p:cNvCxnSpPr>
              <a:cxnSpLocks/>
            </p:cNvCxnSpPr>
            <p:nvPr/>
          </p:nvCxnSpPr>
          <p:spPr>
            <a:xfrm rot="5400000">
              <a:off x="9535866" y="2527577"/>
              <a:ext cx="12700" cy="3063240"/>
            </a:xfrm>
            <a:prstGeom prst="bentConnector3">
              <a:avLst>
                <a:gd name="adj1" fmla="val 1300000"/>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E6178F2-7406-4D85-AE08-7ABA8B5E32D9}"/>
                </a:ext>
              </a:extLst>
            </p:cNvPr>
            <p:cNvCxnSpPr>
              <a:stCxn id="366" idx="1"/>
              <a:endCxn id="222" idx="3"/>
            </p:cNvCxnSpPr>
            <p:nvPr/>
          </p:nvCxnSpPr>
          <p:spPr>
            <a:xfrm flipH="1">
              <a:off x="10224375" y="3784877"/>
              <a:ext cx="705678"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6CC806A-DF74-454E-8411-066298BDD4E3}"/>
                </a:ext>
              </a:extLst>
            </p:cNvPr>
            <p:cNvCxnSpPr>
              <a:cxnSpLocks/>
              <a:endCxn id="367" idx="0"/>
            </p:cNvCxnSpPr>
            <p:nvPr/>
          </p:nvCxnSpPr>
          <p:spPr>
            <a:xfrm>
              <a:off x="11204373" y="3004365"/>
              <a:ext cx="0" cy="27432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C2DE6B8E-8C53-4C67-B458-177DE024E478}"/>
                </a:ext>
              </a:extLst>
            </p:cNvPr>
            <p:cNvCxnSpPr>
              <a:cxnSpLocks/>
            </p:cNvCxnSpPr>
            <p:nvPr/>
          </p:nvCxnSpPr>
          <p:spPr>
            <a:xfrm flipV="1">
              <a:off x="6837037" y="1390343"/>
              <a:ext cx="763772" cy="1073318"/>
            </a:xfrm>
            <a:prstGeom prst="bentConnector3">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7E3BCB4-96FD-443C-BFBF-C82193F41939}"/>
                </a:ext>
              </a:extLst>
            </p:cNvPr>
            <p:cNvCxnSpPr>
              <a:cxnSpLocks/>
              <a:stCxn id="436" idx="2"/>
              <a:endCxn id="400" idx="0"/>
            </p:cNvCxnSpPr>
            <p:nvPr/>
          </p:nvCxnSpPr>
          <p:spPr>
            <a:xfrm>
              <a:off x="10917973" y="1153387"/>
              <a:ext cx="0" cy="214271"/>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35" name="Graphic 434">
              <a:extLst>
                <a:ext uri="{FF2B5EF4-FFF2-40B4-BE49-F238E27FC236}">
                  <a16:creationId xmlns:a16="http://schemas.microsoft.com/office/drawing/2014/main" id="{BE386FCA-5B5D-468C-8252-B78A3C8622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33853" y="694947"/>
              <a:ext cx="368241" cy="368241"/>
            </a:xfrm>
            <a:prstGeom prst="rect">
              <a:avLst/>
            </a:prstGeom>
          </p:spPr>
        </p:pic>
        <p:sp>
          <p:nvSpPr>
            <p:cNvPr id="436" name="Rectangle: Rounded Corners 435">
              <a:extLst>
                <a:ext uri="{FF2B5EF4-FFF2-40B4-BE49-F238E27FC236}">
                  <a16:creationId xmlns:a16="http://schemas.microsoft.com/office/drawing/2014/main" id="{40952AF6-FFB9-4B70-9D04-CC14E9C2E645}"/>
                </a:ext>
              </a:extLst>
            </p:cNvPr>
            <p:cNvSpPr/>
            <p:nvPr/>
          </p:nvSpPr>
          <p:spPr bwMode="auto">
            <a:xfrm>
              <a:off x="10643653" y="604747"/>
              <a:ext cx="548640" cy="54864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34" name="TextBox 433">
              <a:extLst>
                <a:ext uri="{FF2B5EF4-FFF2-40B4-BE49-F238E27FC236}">
                  <a16:creationId xmlns:a16="http://schemas.microsoft.com/office/drawing/2014/main" id="{0BD86D10-3D22-4344-9D77-52BAC4D53E66}"/>
                </a:ext>
              </a:extLst>
            </p:cNvPr>
            <p:cNvSpPr txBox="1"/>
            <p:nvPr/>
          </p:nvSpPr>
          <p:spPr>
            <a:xfrm>
              <a:off x="10654279" y="275455"/>
              <a:ext cx="527388"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SDK</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Hotspots</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129" name="Rectangle: Rounded Corners 128">
              <a:extLst>
                <a:ext uri="{FF2B5EF4-FFF2-40B4-BE49-F238E27FC236}">
                  <a16:creationId xmlns:a16="http://schemas.microsoft.com/office/drawing/2014/main" id="{83E37E99-370E-4E1F-B312-9CFA40ADEB63}"/>
                </a:ext>
              </a:extLst>
            </p:cNvPr>
            <p:cNvSpPr/>
            <p:nvPr/>
          </p:nvSpPr>
          <p:spPr bwMode="auto">
            <a:xfrm>
              <a:off x="6203279" y="798076"/>
              <a:ext cx="4242216" cy="5981076"/>
            </a:xfrm>
            <a:prstGeom prst="roundRect">
              <a:avLst>
                <a:gd name="adj" fmla="val 1551"/>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3626AC66-D31F-45D7-89D8-5DC51B885B89}"/>
                </a:ext>
              </a:extLst>
            </p:cNvPr>
            <p:cNvSpPr txBox="1"/>
            <p:nvPr/>
          </p:nvSpPr>
          <p:spPr>
            <a:xfrm>
              <a:off x="7941476" y="563709"/>
              <a:ext cx="904771" cy="184666"/>
            </a:xfrm>
            <a:prstGeom prst="rect">
              <a:avLst/>
            </a:prstGeom>
            <a:noFill/>
          </p:spPr>
          <p:txBody>
            <a:bodyPr wrap="squar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WDW Service</a:t>
              </a:r>
              <a:endParaRPr kumimoji="0" lang="en-US" sz="800" b="0" i="0" u="none" strike="noStrike" kern="1200" cap="none" spc="0" normalizeH="0" baseline="0" noProof="0">
                <a:ln>
                  <a:noFill/>
                </a:ln>
                <a:effectLst/>
                <a:uLnTx/>
                <a:uFillTx/>
                <a:latin typeface="Segoe UI Semibold"/>
                <a:ea typeface="+mn-ea"/>
                <a:cs typeface="+mn-cs"/>
              </a:endParaRPr>
            </a:p>
          </p:txBody>
        </p:sp>
        <p:sp>
          <p:nvSpPr>
            <p:cNvPr id="131" name="Oval 130">
              <a:extLst>
                <a:ext uri="{FF2B5EF4-FFF2-40B4-BE49-F238E27FC236}">
                  <a16:creationId xmlns:a16="http://schemas.microsoft.com/office/drawing/2014/main" id="{779B636F-242F-4654-B633-0F45B74B23D7}"/>
                </a:ext>
              </a:extLst>
            </p:cNvPr>
            <p:cNvSpPr/>
            <p:nvPr/>
          </p:nvSpPr>
          <p:spPr bwMode="auto">
            <a:xfrm>
              <a:off x="7086145" y="181270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32" name="Oval 131">
              <a:extLst>
                <a:ext uri="{FF2B5EF4-FFF2-40B4-BE49-F238E27FC236}">
                  <a16:creationId xmlns:a16="http://schemas.microsoft.com/office/drawing/2014/main" id="{19B874C3-9D7F-4D44-B23E-12D4B1D8DE52}"/>
                </a:ext>
              </a:extLst>
            </p:cNvPr>
            <p:cNvSpPr/>
            <p:nvPr/>
          </p:nvSpPr>
          <p:spPr bwMode="auto">
            <a:xfrm>
              <a:off x="8264404" y="365157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133" name="Oval 132">
              <a:extLst>
                <a:ext uri="{FF2B5EF4-FFF2-40B4-BE49-F238E27FC236}">
                  <a16:creationId xmlns:a16="http://schemas.microsoft.com/office/drawing/2014/main" id="{526FC97C-A9C2-4211-9C1F-D018BE932062}"/>
                </a:ext>
              </a:extLst>
            </p:cNvPr>
            <p:cNvSpPr/>
            <p:nvPr/>
          </p:nvSpPr>
          <p:spPr bwMode="auto">
            <a:xfrm>
              <a:off x="7743678" y="426083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134" name="Oval 133">
              <a:extLst>
                <a:ext uri="{FF2B5EF4-FFF2-40B4-BE49-F238E27FC236}">
                  <a16:creationId xmlns:a16="http://schemas.microsoft.com/office/drawing/2014/main" id="{B17C2614-3224-41BA-AE4A-E37607F8E0A2}"/>
                </a:ext>
              </a:extLst>
            </p:cNvPr>
            <p:cNvSpPr/>
            <p:nvPr/>
          </p:nvSpPr>
          <p:spPr bwMode="auto">
            <a:xfrm>
              <a:off x="9296815" y="365157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135" name="Oval 134">
              <a:extLst>
                <a:ext uri="{FF2B5EF4-FFF2-40B4-BE49-F238E27FC236}">
                  <a16:creationId xmlns:a16="http://schemas.microsoft.com/office/drawing/2014/main" id="{81E94D12-9962-487F-B0AF-78582BB55C53}"/>
                </a:ext>
              </a:extLst>
            </p:cNvPr>
            <p:cNvSpPr/>
            <p:nvPr/>
          </p:nvSpPr>
          <p:spPr bwMode="auto">
            <a:xfrm>
              <a:off x="9812463" y="431322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sp>
          <p:nvSpPr>
            <p:cNvPr id="136" name="Oval 135">
              <a:extLst>
                <a:ext uri="{FF2B5EF4-FFF2-40B4-BE49-F238E27FC236}">
                  <a16:creationId xmlns:a16="http://schemas.microsoft.com/office/drawing/2014/main" id="{6267C040-C8C6-4F58-9124-73242E156709}"/>
                </a:ext>
              </a:extLst>
            </p:cNvPr>
            <p:cNvSpPr/>
            <p:nvPr/>
          </p:nvSpPr>
          <p:spPr bwMode="auto">
            <a:xfrm>
              <a:off x="11308698" y="134312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6</a:t>
              </a:r>
            </a:p>
          </p:txBody>
        </p:sp>
        <p:sp>
          <p:nvSpPr>
            <p:cNvPr id="425" name="TextBox 424">
              <a:extLst>
                <a:ext uri="{FF2B5EF4-FFF2-40B4-BE49-F238E27FC236}">
                  <a16:creationId xmlns:a16="http://schemas.microsoft.com/office/drawing/2014/main" id="{25A60AC8-98CD-485C-80BF-638122275E44}"/>
                </a:ext>
              </a:extLst>
            </p:cNvPr>
            <p:cNvSpPr txBox="1"/>
            <p:nvPr/>
          </p:nvSpPr>
          <p:spPr>
            <a:xfrm>
              <a:off x="7254034" y="4732696"/>
              <a:ext cx="455253"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Blob </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Storage</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427" name="Rectangle: Rounded Corners 426">
              <a:extLst>
                <a:ext uri="{FF2B5EF4-FFF2-40B4-BE49-F238E27FC236}">
                  <a16:creationId xmlns:a16="http://schemas.microsoft.com/office/drawing/2014/main" id="{889F0B2D-E09B-41A5-9C53-6856BA55FDF1}"/>
                </a:ext>
              </a:extLst>
            </p:cNvPr>
            <p:cNvSpPr/>
            <p:nvPr/>
          </p:nvSpPr>
          <p:spPr bwMode="auto">
            <a:xfrm>
              <a:off x="7207340" y="510815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428" name="Group 427">
              <a:extLst>
                <a:ext uri="{FF2B5EF4-FFF2-40B4-BE49-F238E27FC236}">
                  <a16:creationId xmlns:a16="http://schemas.microsoft.com/office/drawing/2014/main" id="{3C8101EF-75C8-4EBA-B412-38447AE745A1}"/>
                </a:ext>
              </a:extLst>
            </p:cNvPr>
            <p:cNvGrpSpPr/>
            <p:nvPr/>
          </p:nvGrpSpPr>
          <p:grpSpPr>
            <a:xfrm>
              <a:off x="7275920" y="5203988"/>
              <a:ext cx="411480" cy="356972"/>
              <a:chOff x="7380850" y="5203988"/>
              <a:chExt cx="411480" cy="356972"/>
            </a:xfrm>
          </p:grpSpPr>
          <p:sp>
            <p:nvSpPr>
              <p:cNvPr id="429" name="Freeform: Shape 428">
                <a:extLst>
                  <a:ext uri="{FF2B5EF4-FFF2-40B4-BE49-F238E27FC236}">
                    <a16:creationId xmlns:a16="http://schemas.microsoft.com/office/drawing/2014/main" id="{430622AF-B26F-49D8-AEFF-74A4770341E4}"/>
                  </a:ext>
                </a:extLst>
              </p:cNvPr>
              <p:cNvSpPr/>
              <p:nvPr/>
            </p:nvSpPr>
            <p:spPr>
              <a:xfrm>
                <a:off x="7380850" y="5203988"/>
                <a:ext cx="411480" cy="356972"/>
              </a:xfrm>
              <a:custGeom>
                <a:avLst/>
                <a:gdLst>
                  <a:gd name="connsiteX0" fmla="*/ 275272 w 366712"/>
                  <a:gd name="connsiteY0" fmla="*/ 0 h 318134"/>
                  <a:gd name="connsiteX1" fmla="*/ 91440 w 366712"/>
                  <a:gd name="connsiteY1" fmla="*/ 0 h 318134"/>
                  <a:gd name="connsiteX2" fmla="*/ 0 w 366712"/>
                  <a:gd name="connsiteY2" fmla="*/ 159068 h 318134"/>
                  <a:gd name="connsiteX3" fmla="*/ 91440 w 366712"/>
                  <a:gd name="connsiteY3" fmla="*/ 318135 h 318134"/>
                  <a:gd name="connsiteX4" fmla="*/ 275272 w 366712"/>
                  <a:gd name="connsiteY4" fmla="*/ 318135 h 318134"/>
                  <a:gd name="connsiteX5" fmla="*/ 366713 w 366712"/>
                  <a:gd name="connsiteY5" fmla="*/ 159068 h 318134"/>
                  <a:gd name="connsiteX6" fmla="*/ 275272 w 366712"/>
                  <a:gd name="connsiteY6" fmla="*/ 0 h 318134"/>
                  <a:gd name="connsiteX7" fmla="*/ 276225 w 366712"/>
                  <a:gd name="connsiteY7" fmla="*/ 230505 h 318134"/>
                  <a:gd name="connsiteX8" fmla="*/ 251460 w 366712"/>
                  <a:gd name="connsiteY8" fmla="*/ 255270 h 318134"/>
                  <a:gd name="connsiteX9" fmla="*/ 116205 w 366712"/>
                  <a:gd name="connsiteY9" fmla="*/ 255270 h 318134"/>
                  <a:gd name="connsiteX10" fmla="*/ 91440 w 366712"/>
                  <a:gd name="connsiteY10" fmla="*/ 230505 h 318134"/>
                  <a:gd name="connsiteX11" fmla="*/ 91440 w 366712"/>
                  <a:gd name="connsiteY11" fmla="*/ 88582 h 318134"/>
                  <a:gd name="connsiteX12" fmla="*/ 116205 w 366712"/>
                  <a:gd name="connsiteY12" fmla="*/ 63818 h 318134"/>
                  <a:gd name="connsiteX13" fmla="*/ 216218 w 366712"/>
                  <a:gd name="connsiteY13" fmla="*/ 63818 h 318134"/>
                  <a:gd name="connsiteX14" fmla="*/ 235268 w 366712"/>
                  <a:gd name="connsiteY14" fmla="*/ 63818 h 318134"/>
                  <a:gd name="connsiteX15" fmla="*/ 238125 w 366712"/>
                  <a:gd name="connsiteY15" fmla="*/ 63818 h 318134"/>
                  <a:gd name="connsiteX16" fmla="*/ 276225 w 366712"/>
                  <a:gd name="connsiteY16" fmla="*/ 101918 h 318134"/>
                  <a:gd name="connsiteX17" fmla="*/ 276225 w 366712"/>
                  <a:gd name="connsiteY17" fmla="*/ 121920 h 318134"/>
                  <a:gd name="connsiteX18" fmla="*/ 276225 w 366712"/>
                  <a:gd name="connsiteY18" fmla="*/ 230505 h 31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712" h="318134">
                    <a:moveTo>
                      <a:pt x="275272" y="0"/>
                    </a:moveTo>
                    <a:lnTo>
                      <a:pt x="91440" y="0"/>
                    </a:lnTo>
                    <a:lnTo>
                      <a:pt x="0" y="159068"/>
                    </a:lnTo>
                    <a:lnTo>
                      <a:pt x="91440" y="318135"/>
                    </a:lnTo>
                    <a:lnTo>
                      <a:pt x="275272" y="318135"/>
                    </a:lnTo>
                    <a:lnTo>
                      <a:pt x="366713" y="159068"/>
                    </a:lnTo>
                    <a:lnTo>
                      <a:pt x="275272" y="0"/>
                    </a:lnTo>
                    <a:close/>
                    <a:moveTo>
                      <a:pt x="276225" y="230505"/>
                    </a:moveTo>
                    <a:cubicBezTo>
                      <a:pt x="276225" y="243840"/>
                      <a:pt x="264795" y="255270"/>
                      <a:pt x="251460" y="255270"/>
                    </a:cubicBezTo>
                    <a:lnTo>
                      <a:pt x="116205" y="255270"/>
                    </a:lnTo>
                    <a:cubicBezTo>
                      <a:pt x="102870" y="255270"/>
                      <a:pt x="91440" y="243840"/>
                      <a:pt x="91440" y="230505"/>
                    </a:cubicBezTo>
                    <a:lnTo>
                      <a:pt x="91440" y="88582"/>
                    </a:lnTo>
                    <a:cubicBezTo>
                      <a:pt x="91440" y="75247"/>
                      <a:pt x="102870" y="63818"/>
                      <a:pt x="116205" y="63818"/>
                    </a:cubicBezTo>
                    <a:lnTo>
                      <a:pt x="216218" y="63818"/>
                    </a:lnTo>
                    <a:cubicBezTo>
                      <a:pt x="225743" y="63818"/>
                      <a:pt x="235268" y="63818"/>
                      <a:pt x="235268" y="63818"/>
                    </a:cubicBezTo>
                    <a:lnTo>
                      <a:pt x="238125" y="63818"/>
                    </a:lnTo>
                    <a:lnTo>
                      <a:pt x="276225" y="101918"/>
                    </a:lnTo>
                    <a:lnTo>
                      <a:pt x="276225" y="121920"/>
                    </a:lnTo>
                    <a:lnTo>
                      <a:pt x="276225" y="230505"/>
                    </a:ln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30" name="Freeform: Shape 429">
                <a:extLst>
                  <a:ext uri="{FF2B5EF4-FFF2-40B4-BE49-F238E27FC236}">
                    <a16:creationId xmlns:a16="http://schemas.microsoft.com/office/drawing/2014/main" id="{01F657DC-1FB3-4439-8B08-54DE47EF2008}"/>
                  </a:ext>
                </a:extLst>
              </p:cNvPr>
              <p:cNvSpPr/>
              <p:nvPr/>
            </p:nvSpPr>
            <p:spPr>
              <a:xfrm>
                <a:off x="7553994" y="5402781"/>
                <a:ext cx="19238" cy="42751"/>
              </a:xfrm>
              <a:custGeom>
                <a:avLst/>
                <a:gdLst>
                  <a:gd name="connsiteX0" fmla="*/ 15240 w 17145"/>
                  <a:gd name="connsiteY0" fmla="*/ 7620 h 38100"/>
                  <a:gd name="connsiteX1" fmla="*/ 14288 w 17145"/>
                  <a:gd name="connsiteY1" fmla="*/ 3810 h 38100"/>
                  <a:gd name="connsiteX2" fmla="*/ 12383 w 17145"/>
                  <a:gd name="connsiteY2" fmla="*/ 953 h 38100"/>
                  <a:gd name="connsiteX3" fmla="*/ 10477 w 17145"/>
                  <a:gd name="connsiteY3" fmla="*/ 0 h 38100"/>
                  <a:gd name="connsiteX4" fmla="*/ 7620 w 17145"/>
                  <a:gd name="connsiteY4" fmla="*/ 0 h 38100"/>
                  <a:gd name="connsiteX5" fmla="*/ 3810 w 17145"/>
                  <a:gd name="connsiteY5" fmla="*/ 953 h 38100"/>
                  <a:gd name="connsiteX6" fmla="*/ 952 w 17145"/>
                  <a:gd name="connsiteY6" fmla="*/ 4763 h 38100"/>
                  <a:gd name="connsiteX7" fmla="*/ 0 w 17145"/>
                  <a:gd name="connsiteY7" fmla="*/ 10478 h 38100"/>
                  <a:gd name="connsiteX8" fmla="*/ 0 w 17145"/>
                  <a:gd name="connsiteY8" fmla="*/ 19050 h 38100"/>
                  <a:gd name="connsiteX9" fmla="*/ 0 w 17145"/>
                  <a:gd name="connsiteY9" fmla="*/ 28575 h 38100"/>
                  <a:gd name="connsiteX10" fmla="*/ 1905 w 17145"/>
                  <a:gd name="connsiteY10" fmla="*/ 34290 h 38100"/>
                  <a:gd name="connsiteX11" fmla="*/ 4763 w 17145"/>
                  <a:gd name="connsiteY11" fmla="*/ 37148 h 38100"/>
                  <a:gd name="connsiteX12" fmla="*/ 8573 w 17145"/>
                  <a:gd name="connsiteY12" fmla="*/ 38100 h 38100"/>
                  <a:gd name="connsiteX13" fmla="*/ 11430 w 17145"/>
                  <a:gd name="connsiteY13" fmla="*/ 37148 h 38100"/>
                  <a:gd name="connsiteX14" fmla="*/ 13335 w 17145"/>
                  <a:gd name="connsiteY14" fmla="*/ 35243 h 38100"/>
                  <a:gd name="connsiteX15" fmla="*/ 15240 w 17145"/>
                  <a:gd name="connsiteY15" fmla="*/ 32385 h 38100"/>
                  <a:gd name="connsiteX16" fmla="*/ 16192 w 17145"/>
                  <a:gd name="connsiteY16" fmla="*/ 28575 h 38100"/>
                  <a:gd name="connsiteX17" fmla="*/ 17145 w 17145"/>
                  <a:gd name="connsiteY17" fmla="*/ 23813 h 38100"/>
                  <a:gd name="connsiteX18" fmla="*/ 17145 w 17145"/>
                  <a:gd name="connsiteY18" fmla="*/ 18098 h 38100"/>
                  <a:gd name="connsiteX19" fmla="*/ 17145 w 17145"/>
                  <a:gd name="connsiteY19" fmla="*/ 11430 h 38100"/>
                  <a:gd name="connsiteX20" fmla="*/ 15240 w 17145"/>
                  <a:gd name="connsiteY20" fmla="*/ 762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45" h="38100">
                    <a:moveTo>
                      <a:pt x="15240" y="7620"/>
                    </a:moveTo>
                    <a:cubicBezTo>
                      <a:pt x="15240" y="5715"/>
                      <a:pt x="14288" y="4763"/>
                      <a:pt x="14288" y="3810"/>
                    </a:cubicBezTo>
                    <a:cubicBezTo>
                      <a:pt x="14288" y="2857"/>
                      <a:pt x="13335" y="1905"/>
                      <a:pt x="12383" y="953"/>
                    </a:cubicBezTo>
                    <a:cubicBezTo>
                      <a:pt x="11430" y="0"/>
                      <a:pt x="11430" y="0"/>
                      <a:pt x="10477" y="0"/>
                    </a:cubicBezTo>
                    <a:cubicBezTo>
                      <a:pt x="9525" y="0"/>
                      <a:pt x="8573" y="0"/>
                      <a:pt x="7620" y="0"/>
                    </a:cubicBezTo>
                    <a:cubicBezTo>
                      <a:pt x="5715" y="0"/>
                      <a:pt x="4763" y="0"/>
                      <a:pt x="3810" y="953"/>
                    </a:cubicBezTo>
                    <a:cubicBezTo>
                      <a:pt x="2858" y="1905"/>
                      <a:pt x="1905" y="2857"/>
                      <a:pt x="952" y="4763"/>
                    </a:cubicBezTo>
                    <a:cubicBezTo>
                      <a:pt x="0" y="6668"/>
                      <a:pt x="0" y="8573"/>
                      <a:pt x="0" y="10478"/>
                    </a:cubicBezTo>
                    <a:cubicBezTo>
                      <a:pt x="0" y="12382"/>
                      <a:pt x="0" y="15240"/>
                      <a:pt x="0" y="19050"/>
                    </a:cubicBezTo>
                    <a:cubicBezTo>
                      <a:pt x="0" y="22860"/>
                      <a:pt x="0" y="25718"/>
                      <a:pt x="0" y="28575"/>
                    </a:cubicBezTo>
                    <a:cubicBezTo>
                      <a:pt x="0" y="31432"/>
                      <a:pt x="952" y="33338"/>
                      <a:pt x="1905" y="34290"/>
                    </a:cubicBezTo>
                    <a:cubicBezTo>
                      <a:pt x="2858" y="36195"/>
                      <a:pt x="3810" y="37148"/>
                      <a:pt x="4763" y="37148"/>
                    </a:cubicBezTo>
                    <a:cubicBezTo>
                      <a:pt x="5715" y="38100"/>
                      <a:pt x="6667" y="38100"/>
                      <a:pt x="8573" y="38100"/>
                    </a:cubicBezTo>
                    <a:cubicBezTo>
                      <a:pt x="9525" y="38100"/>
                      <a:pt x="10477" y="38100"/>
                      <a:pt x="11430" y="37148"/>
                    </a:cubicBezTo>
                    <a:cubicBezTo>
                      <a:pt x="12383" y="37148"/>
                      <a:pt x="13335" y="36195"/>
                      <a:pt x="13335" y="35243"/>
                    </a:cubicBezTo>
                    <a:cubicBezTo>
                      <a:pt x="14288" y="34290"/>
                      <a:pt x="14288" y="33338"/>
                      <a:pt x="15240" y="32385"/>
                    </a:cubicBezTo>
                    <a:cubicBezTo>
                      <a:pt x="15240" y="31432"/>
                      <a:pt x="16192" y="30480"/>
                      <a:pt x="16192" y="28575"/>
                    </a:cubicBezTo>
                    <a:cubicBezTo>
                      <a:pt x="16192" y="27623"/>
                      <a:pt x="16192" y="25718"/>
                      <a:pt x="17145" y="23813"/>
                    </a:cubicBezTo>
                    <a:cubicBezTo>
                      <a:pt x="17145" y="21907"/>
                      <a:pt x="17145" y="20003"/>
                      <a:pt x="17145" y="18098"/>
                    </a:cubicBezTo>
                    <a:cubicBezTo>
                      <a:pt x="17145" y="15240"/>
                      <a:pt x="17145" y="13335"/>
                      <a:pt x="17145" y="11430"/>
                    </a:cubicBezTo>
                    <a:cubicBezTo>
                      <a:pt x="15240" y="10478"/>
                      <a:pt x="15240" y="9525"/>
                      <a:pt x="15240" y="7620"/>
                    </a:cubicBezTo>
                    <a:close/>
                  </a:path>
                </a:pathLst>
              </a:custGeom>
              <a:solidFill>
                <a:srgbClr val="0078D7"/>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31" name="Freeform: Shape 430">
                <a:extLst>
                  <a:ext uri="{FF2B5EF4-FFF2-40B4-BE49-F238E27FC236}">
                    <a16:creationId xmlns:a16="http://schemas.microsoft.com/office/drawing/2014/main" id="{226DFAD8-824A-4BC6-A5EA-E52787F5A5D0}"/>
                  </a:ext>
                </a:extLst>
              </p:cNvPr>
              <p:cNvSpPr/>
              <p:nvPr/>
            </p:nvSpPr>
            <p:spPr>
              <a:xfrm>
                <a:off x="7602088" y="5319416"/>
                <a:ext cx="19238" cy="42751"/>
              </a:xfrm>
              <a:custGeom>
                <a:avLst/>
                <a:gdLst>
                  <a:gd name="connsiteX0" fmla="*/ 15240 w 17145"/>
                  <a:gd name="connsiteY0" fmla="*/ 7620 h 38100"/>
                  <a:gd name="connsiteX1" fmla="*/ 14288 w 17145"/>
                  <a:gd name="connsiteY1" fmla="*/ 3810 h 38100"/>
                  <a:gd name="connsiteX2" fmla="*/ 12383 w 17145"/>
                  <a:gd name="connsiteY2" fmla="*/ 952 h 38100"/>
                  <a:gd name="connsiteX3" fmla="*/ 10477 w 17145"/>
                  <a:gd name="connsiteY3" fmla="*/ 0 h 38100"/>
                  <a:gd name="connsiteX4" fmla="*/ 7620 w 17145"/>
                  <a:gd name="connsiteY4" fmla="*/ 0 h 38100"/>
                  <a:gd name="connsiteX5" fmla="*/ 3810 w 17145"/>
                  <a:gd name="connsiteY5" fmla="*/ 952 h 38100"/>
                  <a:gd name="connsiteX6" fmla="*/ 952 w 17145"/>
                  <a:gd name="connsiteY6" fmla="*/ 4763 h 38100"/>
                  <a:gd name="connsiteX7" fmla="*/ 0 w 17145"/>
                  <a:gd name="connsiteY7" fmla="*/ 10477 h 38100"/>
                  <a:gd name="connsiteX8" fmla="*/ 0 w 17145"/>
                  <a:gd name="connsiteY8" fmla="*/ 19050 h 38100"/>
                  <a:gd name="connsiteX9" fmla="*/ 0 w 17145"/>
                  <a:gd name="connsiteY9" fmla="*/ 28575 h 38100"/>
                  <a:gd name="connsiteX10" fmla="*/ 1905 w 17145"/>
                  <a:gd name="connsiteY10" fmla="*/ 34290 h 38100"/>
                  <a:gd name="connsiteX11" fmla="*/ 4763 w 17145"/>
                  <a:gd name="connsiteY11" fmla="*/ 37148 h 38100"/>
                  <a:gd name="connsiteX12" fmla="*/ 8573 w 17145"/>
                  <a:gd name="connsiteY12" fmla="*/ 38100 h 38100"/>
                  <a:gd name="connsiteX13" fmla="*/ 11430 w 17145"/>
                  <a:gd name="connsiteY13" fmla="*/ 37148 h 38100"/>
                  <a:gd name="connsiteX14" fmla="*/ 13335 w 17145"/>
                  <a:gd name="connsiteY14" fmla="*/ 35243 h 38100"/>
                  <a:gd name="connsiteX15" fmla="*/ 15240 w 17145"/>
                  <a:gd name="connsiteY15" fmla="*/ 32385 h 38100"/>
                  <a:gd name="connsiteX16" fmla="*/ 16192 w 17145"/>
                  <a:gd name="connsiteY16" fmla="*/ 28575 h 38100"/>
                  <a:gd name="connsiteX17" fmla="*/ 17145 w 17145"/>
                  <a:gd name="connsiteY17" fmla="*/ 23813 h 38100"/>
                  <a:gd name="connsiteX18" fmla="*/ 17145 w 17145"/>
                  <a:gd name="connsiteY18" fmla="*/ 18098 h 38100"/>
                  <a:gd name="connsiteX19" fmla="*/ 17145 w 17145"/>
                  <a:gd name="connsiteY19" fmla="*/ 11430 h 38100"/>
                  <a:gd name="connsiteX20" fmla="*/ 15240 w 17145"/>
                  <a:gd name="connsiteY20" fmla="*/ 762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45" h="38100">
                    <a:moveTo>
                      <a:pt x="15240" y="7620"/>
                    </a:moveTo>
                    <a:cubicBezTo>
                      <a:pt x="15240" y="5715"/>
                      <a:pt x="14288" y="4763"/>
                      <a:pt x="14288" y="3810"/>
                    </a:cubicBezTo>
                    <a:cubicBezTo>
                      <a:pt x="14288" y="2857"/>
                      <a:pt x="13335" y="1905"/>
                      <a:pt x="12383" y="952"/>
                    </a:cubicBezTo>
                    <a:cubicBezTo>
                      <a:pt x="11430" y="0"/>
                      <a:pt x="11430" y="0"/>
                      <a:pt x="10477" y="0"/>
                    </a:cubicBezTo>
                    <a:cubicBezTo>
                      <a:pt x="9525" y="0"/>
                      <a:pt x="8573" y="0"/>
                      <a:pt x="7620" y="0"/>
                    </a:cubicBezTo>
                    <a:cubicBezTo>
                      <a:pt x="5715" y="0"/>
                      <a:pt x="4763" y="0"/>
                      <a:pt x="3810" y="952"/>
                    </a:cubicBezTo>
                    <a:cubicBezTo>
                      <a:pt x="2858" y="1905"/>
                      <a:pt x="1905" y="2857"/>
                      <a:pt x="952" y="4763"/>
                    </a:cubicBezTo>
                    <a:cubicBezTo>
                      <a:pt x="0" y="6668"/>
                      <a:pt x="0" y="8573"/>
                      <a:pt x="0" y="10477"/>
                    </a:cubicBezTo>
                    <a:cubicBezTo>
                      <a:pt x="0" y="12382"/>
                      <a:pt x="0" y="15240"/>
                      <a:pt x="0" y="19050"/>
                    </a:cubicBezTo>
                    <a:cubicBezTo>
                      <a:pt x="0" y="22860"/>
                      <a:pt x="0" y="25718"/>
                      <a:pt x="0" y="28575"/>
                    </a:cubicBezTo>
                    <a:cubicBezTo>
                      <a:pt x="0" y="31432"/>
                      <a:pt x="952" y="33338"/>
                      <a:pt x="1905" y="34290"/>
                    </a:cubicBezTo>
                    <a:cubicBezTo>
                      <a:pt x="2858" y="36195"/>
                      <a:pt x="3810" y="37148"/>
                      <a:pt x="4763" y="37148"/>
                    </a:cubicBezTo>
                    <a:cubicBezTo>
                      <a:pt x="5715" y="38100"/>
                      <a:pt x="6667" y="38100"/>
                      <a:pt x="8573" y="38100"/>
                    </a:cubicBezTo>
                    <a:cubicBezTo>
                      <a:pt x="9525" y="38100"/>
                      <a:pt x="10477" y="38100"/>
                      <a:pt x="11430" y="37148"/>
                    </a:cubicBezTo>
                    <a:cubicBezTo>
                      <a:pt x="12383" y="37148"/>
                      <a:pt x="13335" y="36195"/>
                      <a:pt x="13335" y="35243"/>
                    </a:cubicBezTo>
                    <a:cubicBezTo>
                      <a:pt x="14288" y="34290"/>
                      <a:pt x="14288" y="33338"/>
                      <a:pt x="15240" y="32385"/>
                    </a:cubicBezTo>
                    <a:cubicBezTo>
                      <a:pt x="15240" y="31432"/>
                      <a:pt x="16192" y="30480"/>
                      <a:pt x="16192" y="28575"/>
                    </a:cubicBezTo>
                    <a:cubicBezTo>
                      <a:pt x="16192" y="27623"/>
                      <a:pt x="16192" y="25718"/>
                      <a:pt x="17145" y="23813"/>
                    </a:cubicBezTo>
                    <a:cubicBezTo>
                      <a:pt x="17145" y="21907"/>
                      <a:pt x="17145" y="20002"/>
                      <a:pt x="17145" y="18098"/>
                    </a:cubicBezTo>
                    <a:cubicBezTo>
                      <a:pt x="17145" y="15240"/>
                      <a:pt x="17145" y="13335"/>
                      <a:pt x="17145" y="11430"/>
                    </a:cubicBezTo>
                    <a:cubicBezTo>
                      <a:pt x="16192" y="11430"/>
                      <a:pt x="16192" y="9525"/>
                      <a:pt x="15240" y="7620"/>
                    </a:cubicBezTo>
                    <a:close/>
                  </a:path>
                </a:pathLst>
              </a:custGeom>
              <a:solidFill>
                <a:srgbClr val="0078D7"/>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32" name="Freeform: Shape 431">
                <a:extLst>
                  <a:ext uri="{FF2B5EF4-FFF2-40B4-BE49-F238E27FC236}">
                    <a16:creationId xmlns:a16="http://schemas.microsoft.com/office/drawing/2014/main" id="{55939FB0-6BDA-45D4-B260-F57E384B4FA3}"/>
                  </a:ext>
                </a:extLst>
              </p:cNvPr>
              <p:cNvSpPr/>
              <p:nvPr/>
            </p:nvSpPr>
            <p:spPr>
              <a:xfrm>
                <a:off x="7498417" y="5290559"/>
                <a:ext cx="177416" cy="184899"/>
              </a:xfrm>
              <a:custGeom>
                <a:avLst/>
                <a:gdLst>
                  <a:gd name="connsiteX0" fmla="*/ 126682 w 158114"/>
                  <a:gd name="connsiteY0" fmla="*/ 0 h 164782"/>
                  <a:gd name="connsiteX1" fmla="*/ 111442 w 158114"/>
                  <a:gd name="connsiteY1" fmla="*/ 0 h 164782"/>
                  <a:gd name="connsiteX2" fmla="*/ 11430 w 158114"/>
                  <a:gd name="connsiteY2" fmla="*/ 0 h 164782"/>
                  <a:gd name="connsiteX3" fmla="*/ 0 w 158114"/>
                  <a:gd name="connsiteY3" fmla="*/ 11430 h 164782"/>
                  <a:gd name="connsiteX4" fmla="*/ 0 w 158114"/>
                  <a:gd name="connsiteY4" fmla="*/ 153353 h 164782"/>
                  <a:gd name="connsiteX5" fmla="*/ 11430 w 158114"/>
                  <a:gd name="connsiteY5" fmla="*/ 164783 h 164782"/>
                  <a:gd name="connsiteX6" fmla="*/ 146685 w 158114"/>
                  <a:gd name="connsiteY6" fmla="*/ 164783 h 164782"/>
                  <a:gd name="connsiteX7" fmla="*/ 158115 w 158114"/>
                  <a:gd name="connsiteY7" fmla="*/ 153353 h 164782"/>
                  <a:gd name="connsiteX8" fmla="*/ 158115 w 158114"/>
                  <a:gd name="connsiteY8" fmla="*/ 31432 h 164782"/>
                  <a:gd name="connsiteX9" fmla="*/ 127635 w 158114"/>
                  <a:gd name="connsiteY9" fmla="*/ 31432 h 164782"/>
                  <a:gd name="connsiteX10" fmla="*/ 127635 w 158114"/>
                  <a:gd name="connsiteY10" fmla="*/ 0 h 164782"/>
                  <a:gd name="connsiteX11" fmla="*/ 41910 w 158114"/>
                  <a:gd name="connsiteY11" fmla="*/ 28575 h 164782"/>
                  <a:gd name="connsiteX12" fmla="*/ 41910 w 158114"/>
                  <a:gd name="connsiteY12" fmla="*/ 27623 h 164782"/>
                  <a:gd name="connsiteX13" fmla="*/ 41910 w 158114"/>
                  <a:gd name="connsiteY13" fmla="*/ 26670 h 164782"/>
                  <a:gd name="connsiteX14" fmla="*/ 42863 w 158114"/>
                  <a:gd name="connsiteY14" fmla="*/ 25718 h 164782"/>
                  <a:gd name="connsiteX15" fmla="*/ 54292 w 158114"/>
                  <a:gd name="connsiteY15" fmla="*/ 18098 h 164782"/>
                  <a:gd name="connsiteX16" fmla="*/ 55245 w 158114"/>
                  <a:gd name="connsiteY16" fmla="*/ 18098 h 164782"/>
                  <a:gd name="connsiteX17" fmla="*/ 56197 w 158114"/>
                  <a:gd name="connsiteY17" fmla="*/ 18098 h 164782"/>
                  <a:gd name="connsiteX18" fmla="*/ 57150 w 158114"/>
                  <a:gd name="connsiteY18" fmla="*/ 18098 h 164782"/>
                  <a:gd name="connsiteX19" fmla="*/ 59055 w 158114"/>
                  <a:gd name="connsiteY19" fmla="*/ 18098 h 164782"/>
                  <a:gd name="connsiteX20" fmla="*/ 61913 w 158114"/>
                  <a:gd name="connsiteY20" fmla="*/ 18098 h 164782"/>
                  <a:gd name="connsiteX21" fmla="*/ 63817 w 158114"/>
                  <a:gd name="connsiteY21" fmla="*/ 18098 h 164782"/>
                  <a:gd name="connsiteX22" fmla="*/ 64770 w 158114"/>
                  <a:gd name="connsiteY22" fmla="*/ 18098 h 164782"/>
                  <a:gd name="connsiteX23" fmla="*/ 64770 w 158114"/>
                  <a:gd name="connsiteY23" fmla="*/ 19050 h 164782"/>
                  <a:gd name="connsiteX24" fmla="*/ 64770 w 158114"/>
                  <a:gd name="connsiteY24" fmla="*/ 63818 h 164782"/>
                  <a:gd name="connsiteX25" fmla="*/ 73342 w 158114"/>
                  <a:gd name="connsiteY25" fmla="*/ 63818 h 164782"/>
                  <a:gd name="connsiteX26" fmla="*/ 74295 w 158114"/>
                  <a:gd name="connsiteY26" fmla="*/ 63818 h 164782"/>
                  <a:gd name="connsiteX27" fmla="*/ 75247 w 158114"/>
                  <a:gd name="connsiteY27" fmla="*/ 64770 h 164782"/>
                  <a:gd name="connsiteX28" fmla="*/ 75247 w 158114"/>
                  <a:gd name="connsiteY28" fmla="*/ 65723 h 164782"/>
                  <a:gd name="connsiteX29" fmla="*/ 75247 w 158114"/>
                  <a:gd name="connsiteY29" fmla="*/ 67628 h 164782"/>
                  <a:gd name="connsiteX30" fmla="*/ 75247 w 158114"/>
                  <a:gd name="connsiteY30" fmla="*/ 69532 h 164782"/>
                  <a:gd name="connsiteX31" fmla="*/ 75247 w 158114"/>
                  <a:gd name="connsiteY31" fmla="*/ 70485 h 164782"/>
                  <a:gd name="connsiteX32" fmla="*/ 74295 w 158114"/>
                  <a:gd name="connsiteY32" fmla="*/ 71438 h 164782"/>
                  <a:gd name="connsiteX33" fmla="*/ 73342 w 158114"/>
                  <a:gd name="connsiteY33" fmla="*/ 71438 h 164782"/>
                  <a:gd name="connsiteX34" fmla="*/ 43815 w 158114"/>
                  <a:gd name="connsiteY34" fmla="*/ 71438 h 164782"/>
                  <a:gd name="connsiteX35" fmla="*/ 42863 w 158114"/>
                  <a:gd name="connsiteY35" fmla="*/ 71438 h 164782"/>
                  <a:gd name="connsiteX36" fmla="*/ 41910 w 158114"/>
                  <a:gd name="connsiteY36" fmla="*/ 70485 h 164782"/>
                  <a:gd name="connsiteX37" fmla="*/ 41910 w 158114"/>
                  <a:gd name="connsiteY37" fmla="*/ 69532 h 164782"/>
                  <a:gd name="connsiteX38" fmla="*/ 41910 w 158114"/>
                  <a:gd name="connsiteY38" fmla="*/ 67628 h 164782"/>
                  <a:gd name="connsiteX39" fmla="*/ 41910 w 158114"/>
                  <a:gd name="connsiteY39" fmla="*/ 65723 h 164782"/>
                  <a:gd name="connsiteX40" fmla="*/ 41910 w 158114"/>
                  <a:gd name="connsiteY40" fmla="*/ 64770 h 164782"/>
                  <a:gd name="connsiteX41" fmla="*/ 42863 w 158114"/>
                  <a:gd name="connsiteY41" fmla="*/ 63818 h 164782"/>
                  <a:gd name="connsiteX42" fmla="*/ 43815 w 158114"/>
                  <a:gd name="connsiteY42" fmla="*/ 63818 h 164782"/>
                  <a:gd name="connsiteX43" fmla="*/ 54292 w 158114"/>
                  <a:gd name="connsiteY43" fmla="*/ 63818 h 164782"/>
                  <a:gd name="connsiteX44" fmla="*/ 54292 w 158114"/>
                  <a:gd name="connsiteY44" fmla="*/ 28575 h 164782"/>
                  <a:gd name="connsiteX45" fmla="*/ 45720 w 158114"/>
                  <a:gd name="connsiteY45" fmla="*/ 33338 h 164782"/>
                  <a:gd name="connsiteX46" fmla="*/ 43815 w 158114"/>
                  <a:gd name="connsiteY46" fmla="*/ 34290 h 164782"/>
                  <a:gd name="connsiteX47" fmla="*/ 42863 w 158114"/>
                  <a:gd name="connsiteY47" fmla="*/ 34290 h 164782"/>
                  <a:gd name="connsiteX48" fmla="*/ 41910 w 158114"/>
                  <a:gd name="connsiteY48" fmla="*/ 33338 h 164782"/>
                  <a:gd name="connsiteX49" fmla="*/ 41910 w 158114"/>
                  <a:gd name="connsiteY49" fmla="*/ 30480 h 164782"/>
                  <a:gd name="connsiteX50" fmla="*/ 41910 w 158114"/>
                  <a:gd name="connsiteY50" fmla="*/ 28575 h 164782"/>
                  <a:gd name="connsiteX51" fmla="*/ 75247 w 158114"/>
                  <a:gd name="connsiteY51" fmla="*/ 130493 h 164782"/>
                  <a:gd name="connsiteX52" fmla="*/ 71438 w 158114"/>
                  <a:gd name="connsiteY52" fmla="*/ 139065 h 164782"/>
                  <a:gd name="connsiteX53" fmla="*/ 65722 w 158114"/>
                  <a:gd name="connsiteY53" fmla="*/ 144780 h 164782"/>
                  <a:gd name="connsiteX54" fmla="*/ 56197 w 158114"/>
                  <a:gd name="connsiteY54" fmla="*/ 146685 h 164782"/>
                  <a:gd name="connsiteX55" fmla="*/ 46672 w 158114"/>
                  <a:gd name="connsiteY55" fmla="*/ 144780 h 164782"/>
                  <a:gd name="connsiteX56" fmla="*/ 40957 w 158114"/>
                  <a:gd name="connsiteY56" fmla="*/ 139065 h 164782"/>
                  <a:gd name="connsiteX57" fmla="*/ 38100 w 158114"/>
                  <a:gd name="connsiteY57" fmla="*/ 130493 h 164782"/>
                  <a:gd name="connsiteX58" fmla="*/ 37147 w 158114"/>
                  <a:gd name="connsiteY58" fmla="*/ 119063 h 164782"/>
                  <a:gd name="connsiteX59" fmla="*/ 38100 w 158114"/>
                  <a:gd name="connsiteY59" fmla="*/ 107632 h 164782"/>
                  <a:gd name="connsiteX60" fmla="*/ 41910 w 158114"/>
                  <a:gd name="connsiteY60" fmla="*/ 99060 h 164782"/>
                  <a:gd name="connsiteX61" fmla="*/ 47625 w 158114"/>
                  <a:gd name="connsiteY61" fmla="*/ 93345 h 164782"/>
                  <a:gd name="connsiteX62" fmla="*/ 57150 w 158114"/>
                  <a:gd name="connsiteY62" fmla="*/ 91440 h 164782"/>
                  <a:gd name="connsiteX63" fmla="*/ 66675 w 158114"/>
                  <a:gd name="connsiteY63" fmla="*/ 93345 h 164782"/>
                  <a:gd name="connsiteX64" fmla="*/ 72390 w 158114"/>
                  <a:gd name="connsiteY64" fmla="*/ 99060 h 164782"/>
                  <a:gd name="connsiteX65" fmla="*/ 75247 w 158114"/>
                  <a:gd name="connsiteY65" fmla="*/ 107632 h 164782"/>
                  <a:gd name="connsiteX66" fmla="*/ 76200 w 158114"/>
                  <a:gd name="connsiteY66" fmla="*/ 119063 h 164782"/>
                  <a:gd name="connsiteX67" fmla="*/ 75247 w 158114"/>
                  <a:gd name="connsiteY67" fmla="*/ 130493 h 164782"/>
                  <a:gd name="connsiteX68" fmla="*/ 118110 w 158114"/>
                  <a:gd name="connsiteY68" fmla="*/ 143828 h 164782"/>
                  <a:gd name="connsiteX69" fmla="*/ 118110 w 158114"/>
                  <a:gd name="connsiteY69" fmla="*/ 144780 h 164782"/>
                  <a:gd name="connsiteX70" fmla="*/ 117157 w 158114"/>
                  <a:gd name="connsiteY70" fmla="*/ 145733 h 164782"/>
                  <a:gd name="connsiteX71" fmla="*/ 116205 w 158114"/>
                  <a:gd name="connsiteY71" fmla="*/ 145733 h 164782"/>
                  <a:gd name="connsiteX72" fmla="*/ 86677 w 158114"/>
                  <a:gd name="connsiteY72" fmla="*/ 145733 h 164782"/>
                  <a:gd name="connsiteX73" fmla="*/ 85725 w 158114"/>
                  <a:gd name="connsiteY73" fmla="*/ 145733 h 164782"/>
                  <a:gd name="connsiteX74" fmla="*/ 84772 w 158114"/>
                  <a:gd name="connsiteY74" fmla="*/ 144780 h 164782"/>
                  <a:gd name="connsiteX75" fmla="*/ 84772 w 158114"/>
                  <a:gd name="connsiteY75" fmla="*/ 143828 h 164782"/>
                  <a:gd name="connsiteX76" fmla="*/ 84772 w 158114"/>
                  <a:gd name="connsiteY76" fmla="*/ 141923 h 164782"/>
                  <a:gd name="connsiteX77" fmla="*/ 84772 w 158114"/>
                  <a:gd name="connsiteY77" fmla="*/ 140018 h 164782"/>
                  <a:gd name="connsiteX78" fmla="*/ 84772 w 158114"/>
                  <a:gd name="connsiteY78" fmla="*/ 139065 h 164782"/>
                  <a:gd name="connsiteX79" fmla="*/ 85725 w 158114"/>
                  <a:gd name="connsiteY79" fmla="*/ 138113 h 164782"/>
                  <a:gd name="connsiteX80" fmla="*/ 86677 w 158114"/>
                  <a:gd name="connsiteY80" fmla="*/ 138113 h 164782"/>
                  <a:gd name="connsiteX81" fmla="*/ 97155 w 158114"/>
                  <a:gd name="connsiteY81" fmla="*/ 138113 h 164782"/>
                  <a:gd name="connsiteX82" fmla="*/ 97155 w 158114"/>
                  <a:gd name="connsiteY82" fmla="*/ 102870 h 164782"/>
                  <a:gd name="connsiteX83" fmla="*/ 88582 w 158114"/>
                  <a:gd name="connsiteY83" fmla="*/ 107632 h 164782"/>
                  <a:gd name="connsiteX84" fmla="*/ 86677 w 158114"/>
                  <a:gd name="connsiteY84" fmla="*/ 108585 h 164782"/>
                  <a:gd name="connsiteX85" fmla="*/ 85725 w 158114"/>
                  <a:gd name="connsiteY85" fmla="*/ 108585 h 164782"/>
                  <a:gd name="connsiteX86" fmla="*/ 84772 w 158114"/>
                  <a:gd name="connsiteY86" fmla="*/ 107632 h 164782"/>
                  <a:gd name="connsiteX87" fmla="*/ 84772 w 158114"/>
                  <a:gd name="connsiteY87" fmla="*/ 104775 h 164782"/>
                  <a:gd name="connsiteX88" fmla="*/ 84772 w 158114"/>
                  <a:gd name="connsiteY88" fmla="*/ 102870 h 164782"/>
                  <a:gd name="connsiteX89" fmla="*/ 84772 w 158114"/>
                  <a:gd name="connsiteY89" fmla="*/ 101918 h 164782"/>
                  <a:gd name="connsiteX90" fmla="*/ 84772 w 158114"/>
                  <a:gd name="connsiteY90" fmla="*/ 100965 h 164782"/>
                  <a:gd name="connsiteX91" fmla="*/ 85725 w 158114"/>
                  <a:gd name="connsiteY91" fmla="*/ 100013 h 164782"/>
                  <a:gd name="connsiteX92" fmla="*/ 97155 w 158114"/>
                  <a:gd name="connsiteY92" fmla="*/ 92393 h 164782"/>
                  <a:gd name="connsiteX93" fmla="*/ 98107 w 158114"/>
                  <a:gd name="connsiteY93" fmla="*/ 92393 h 164782"/>
                  <a:gd name="connsiteX94" fmla="*/ 99060 w 158114"/>
                  <a:gd name="connsiteY94" fmla="*/ 92393 h 164782"/>
                  <a:gd name="connsiteX95" fmla="*/ 100013 w 158114"/>
                  <a:gd name="connsiteY95" fmla="*/ 92393 h 164782"/>
                  <a:gd name="connsiteX96" fmla="*/ 101917 w 158114"/>
                  <a:gd name="connsiteY96" fmla="*/ 92393 h 164782"/>
                  <a:gd name="connsiteX97" fmla="*/ 104775 w 158114"/>
                  <a:gd name="connsiteY97" fmla="*/ 92393 h 164782"/>
                  <a:gd name="connsiteX98" fmla="*/ 106680 w 158114"/>
                  <a:gd name="connsiteY98" fmla="*/ 92393 h 164782"/>
                  <a:gd name="connsiteX99" fmla="*/ 107632 w 158114"/>
                  <a:gd name="connsiteY99" fmla="*/ 92393 h 164782"/>
                  <a:gd name="connsiteX100" fmla="*/ 107632 w 158114"/>
                  <a:gd name="connsiteY100" fmla="*/ 93345 h 164782"/>
                  <a:gd name="connsiteX101" fmla="*/ 107632 w 158114"/>
                  <a:gd name="connsiteY101" fmla="*/ 138113 h 164782"/>
                  <a:gd name="connsiteX102" fmla="*/ 116205 w 158114"/>
                  <a:gd name="connsiteY102" fmla="*/ 138113 h 164782"/>
                  <a:gd name="connsiteX103" fmla="*/ 117157 w 158114"/>
                  <a:gd name="connsiteY103" fmla="*/ 138113 h 164782"/>
                  <a:gd name="connsiteX104" fmla="*/ 118110 w 158114"/>
                  <a:gd name="connsiteY104" fmla="*/ 139065 h 164782"/>
                  <a:gd name="connsiteX105" fmla="*/ 118110 w 158114"/>
                  <a:gd name="connsiteY105" fmla="*/ 140018 h 164782"/>
                  <a:gd name="connsiteX106" fmla="*/ 118110 w 158114"/>
                  <a:gd name="connsiteY106" fmla="*/ 141923 h 164782"/>
                  <a:gd name="connsiteX107" fmla="*/ 118110 w 158114"/>
                  <a:gd name="connsiteY107" fmla="*/ 143828 h 164782"/>
                  <a:gd name="connsiteX108" fmla="*/ 119063 w 158114"/>
                  <a:gd name="connsiteY108" fmla="*/ 56198 h 164782"/>
                  <a:gd name="connsiteX109" fmla="*/ 115252 w 158114"/>
                  <a:gd name="connsiteY109" fmla="*/ 64770 h 164782"/>
                  <a:gd name="connsiteX110" fmla="*/ 109538 w 158114"/>
                  <a:gd name="connsiteY110" fmla="*/ 70485 h 164782"/>
                  <a:gd name="connsiteX111" fmla="*/ 100013 w 158114"/>
                  <a:gd name="connsiteY111" fmla="*/ 72390 h 164782"/>
                  <a:gd name="connsiteX112" fmla="*/ 90488 w 158114"/>
                  <a:gd name="connsiteY112" fmla="*/ 70485 h 164782"/>
                  <a:gd name="connsiteX113" fmla="*/ 84772 w 158114"/>
                  <a:gd name="connsiteY113" fmla="*/ 64770 h 164782"/>
                  <a:gd name="connsiteX114" fmla="*/ 81915 w 158114"/>
                  <a:gd name="connsiteY114" fmla="*/ 56198 h 164782"/>
                  <a:gd name="connsiteX115" fmla="*/ 80963 w 158114"/>
                  <a:gd name="connsiteY115" fmla="*/ 44768 h 164782"/>
                  <a:gd name="connsiteX116" fmla="*/ 81915 w 158114"/>
                  <a:gd name="connsiteY116" fmla="*/ 33338 h 164782"/>
                  <a:gd name="connsiteX117" fmla="*/ 85725 w 158114"/>
                  <a:gd name="connsiteY117" fmla="*/ 24765 h 164782"/>
                  <a:gd name="connsiteX118" fmla="*/ 91440 w 158114"/>
                  <a:gd name="connsiteY118" fmla="*/ 19050 h 164782"/>
                  <a:gd name="connsiteX119" fmla="*/ 100965 w 158114"/>
                  <a:gd name="connsiteY119" fmla="*/ 17145 h 164782"/>
                  <a:gd name="connsiteX120" fmla="*/ 110490 w 158114"/>
                  <a:gd name="connsiteY120" fmla="*/ 19050 h 164782"/>
                  <a:gd name="connsiteX121" fmla="*/ 116205 w 158114"/>
                  <a:gd name="connsiteY121" fmla="*/ 24765 h 164782"/>
                  <a:gd name="connsiteX122" fmla="*/ 119063 w 158114"/>
                  <a:gd name="connsiteY122" fmla="*/ 33338 h 164782"/>
                  <a:gd name="connsiteX123" fmla="*/ 120015 w 158114"/>
                  <a:gd name="connsiteY123" fmla="*/ 44768 h 164782"/>
                  <a:gd name="connsiteX124" fmla="*/ 119063 w 158114"/>
                  <a:gd name="connsiteY124" fmla="*/ 56198 h 16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58114" h="164782">
                    <a:moveTo>
                      <a:pt x="126682" y="0"/>
                    </a:moveTo>
                    <a:cubicBezTo>
                      <a:pt x="122872" y="0"/>
                      <a:pt x="117157" y="0"/>
                      <a:pt x="111442" y="0"/>
                    </a:cubicBezTo>
                    <a:lnTo>
                      <a:pt x="11430" y="0"/>
                    </a:lnTo>
                    <a:cubicBezTo>
                      <a:pt x="4763" y="0"/>
                      <a:pt x="0" y="4763"/>
                      <a:pt x="0" y="11430"/>
                    </a:cubicBezTo>
                    <a:lnTo>
                      <a:pt x="0" y="153353"/>
                    </a:lnTo>
                    <a:cubicBezTo>
                      <a:pt x="0" y="160020"/>
                      <a:pt x="4763" y="164783"/>
                      <a:pt x="11430" y="164783"/>
                    </a:cubicBezTo>
                    <a:lnTo>
                      <a:pt x="146685" y="164783"/>
                    </a:lnTo>
                    <a:cubicBezTo>
                      <a:pt x="152400" y="164783"/>
                      <a:pt x="158115" y="160020"/>
                      <a:pt x="158115" y="153353"/>
                    </a:cubicBezTo>
                    <a:lnTo>
                      <a:pt x="158115" y="31432"/>
                    </a:lnTo>
                    <a:lnTo>
                      <a:pt x="127635" y="31432"/>
                    </a:lnTo>
                    <a:lnTo>
                      <a:pt x="127635" y="0"/>
                    </a:lnTo>
                    <a:close/>
                    <a:moveTo>
                      <a:pt x="41910" y="28575"/>
                    </a:moveTo>
                    <a:cubicBezTo>
                      <a:pt x="41910" y="28575"/>
                      <a:pt x="41910" y="27623"/>
                      <a:pt x="41910" y="27623"/>
                    </a:cubicBezTo>
                    <a:cubicBezTo>
                      <a:pt x="41910" y="27623"/>
                      <a:pt x="41910" y="26670"/>
                      <a:pt x="41910" y="26670"/>
                    </a:cubicBezTo>
                    <a:cubicBezTo>
                      <a:pt x="41910" y="26670"/>
                      <a:pt x="41910" y="26670"/>
                      <a:pt x="42863" y="25718"/>
                    </a:cubicBezTo>
                    <a:lnTo>
                      <a:pt x="54292" y="18098"/>
                    </a:lnTo>
                    <a:cubicBezTo>
                      <a:pt x="54292" y="18098"/>
                      <a:pt x="54292" y="18098"/>
                      <a:pt x="55245" y="18098"/>
                    </a:cubicBezTo>
                    <a:cubicBezTo>
                      <a:pt x="55245" y="18098"/>
                      <a:pt x="56197" y="18098"/>
                      <a:pt x="56197" y="18098"/>
                    </a:cubicBezTo>
                    <a:cubicBezTo>
                      <a:pt x="56197" y="18098"/>
                      <a:pt x="57150" y="18098"/>
                      <a:pt x="57150" y="18098"/>
                    </a:cubicBezTo>
                    <a:cubicBezTo>
                      <a:pt x="58102" y="18098"/>
                      <a:pt x="58102" y="18098"/>
                      <a:pt x="59055" y="18098"/>
                    </a:cubicBezTo>
                    <a:cubicBezTo>
                      <a:pt x="60007" y="18098"/>
                      <a:pt x="60960" y="18098"/>
                      <a:pt x="61913" y="18098"/>
                    </a:cubicBezTo>
                    <a:cubicBezTo>
                      <a:pt x="62865" y="18098"/>
                      <a:pt x="62865" y="18098"/>
                      <a:pt x="63817" y="18098"/>
                    </a:cubicBezTo>
                    <a:cubicBezTo>
                      <a:pt x="63817" y="18098"/>
                      <a:pt x="64770" y="18098"/>
                      <a:pt x="64770" y="18098"/>
                    </a:cubicBezTo>
                    <a:cubicBezTo>
                      <a:pt x="64770" y="18098"/>
                      <a:pt x="64770" y="18098"/>
                      <a:pt x="64770" y="19050"/>
                    </a:cubicBezTo>
                    <a:lnTo>
                      <a:pt x="64770" y="63818"/>
                    </a:lnTo>
                    <a:lnTo>
                      <a:pt x="73342" y="63818"/>
                    </a:lnTo>
                    <a:cubicBezTo>
                      <a:pt x="73342" y="63818"/>
                      <a:pt x="74295" y="63818"/>
                      <a:pt x="74295" y="63818"/>
                    </a:cubicBezTo>
                    <a:cubicBezTo>
                      <a:pt x="74295" y="63818"/>
                      <a:pt x="74295" y="63818"/>
                      <a:pt x="75247" y="64770"/>
                    </a:cubicBezTo>
                    <a:cubicBezTo>
                      <a:pt x="76200" y="65723"/>
                      <a:pt x="75247" y="65723"/>
                      <a:pt x="75247" y="65723"/>
                    </a:cubicBezTo>
                    <a:cubicBezTo>
                      <a:pt x="75247" y="66675"/>
                      <a:pt x="75247" y="66675"/>
                      <a:pt x="75247" y="67628"/>
                    </a:cubicBezTo>
                    <a:cubicBezTo>
                      <a:pt x="75247" y="68580"/>
                      <a:pt x="75247" y="69532"/>
                      <a:pt x="75247" y="69532"/>
                    </a:cubicBezTo>
                    <a:cubicBezTo>
                      <a:pt x="75247" y="70485"/>
                      <a:pt x="75247" y="70485"/>
                      <a:pt x="75247" y="70485"/>
                    </a:cubicBezTo>
                    <a:cubicBezTo>
                      <a:pt x="75247" y="70485"/>
                      <a:pt x="75247" y="71438"/>
                      <a:pt x="74295" y="71438"/>
                    </a:cubicBezTo>
                    <a:cubicBezTo>
                      <a:pt x="74295" y="71438"/>
                      <a:pt x="74295" y="71438"/>
                      <a:pt x="73342" y="71438"/>
                    </a:cubicBezTo>
                    <a:lnTo>
                      <a:pt x="43815" y="71438"/>
                    </a:lnTo>
                    <a:cubicBezTo>
                      <a:pt x="43815" y="71438"/>
                      <a:pt x="43815" y="71438"/>
                      <a:pt x="42863" y="71438"/>
                    </a:cubicBezTo>
                    <a:cubicBezTo>
                      <a:pt x="42863" y="71438"/>
                      <a:pt x="42863" y="71438"/>
                      <a:pt x="41910" y="70485"/>
                    </a:cubicBezTo>
                    <a:cubicBezTo>
                      <a:pt x="41910" y="70485"/>
                      <a:pt x="41910" y="69532"/>
                      <a:pt x="41910" y="69532"/>
                    </a:cubicBezTo>
                    <a:cubicBezTo>
                      <a:pt x="41910" y="68580"/>
                      <a:pt x="41910" y="68580"/>
                      <a:pt x="41910" y="67628"/>
                    </a:cubicBezTo>
                    <a:cubicBezTo>
                      <a:pt x="41910" y="66675"/>
                      <a:pt x="41910" y="65723"/>
                      <a:pt x="41910" y="65723"/>
                    </a:cubicBezTo>
                    <a:cubicBezTo>
                      <a:pt x="41910" y="64770"/>
                      <a:pt x="41910" y="64770"/>
                      <a:pt x="41910" y="64770"/>
                    </a:cubicBezTo>
                    <a:cubicBezTo>
                      <a:pt x="41910" y="64770"/>
                      <a:pt x="41910" y="63818"/>
                      <a:pt x="42863" y="63818"/>
                    </a:cubicBezTo>
                    <a:cubicBezTo>
                      <a:pt x="42863" y="63818"/>
                      <a:pt x="42863" y="63818"/>
                      <a:pt x="43815" y="63818"/>
                    </a:cubicBezTo>
                    <a:lnTo>
                      <a:pt x="54292" y="63818"/>
                    </a:lnTo>
                    <a:lnTo>
                      <a:pt x="54292" y="28575"/>
                    </a:lnTo>
                    <a:lnTo>
                      <a:pt x="45720" y="33338"/>
                    </a:lnTo>
                    <a:cubicBezTo>
                      <a:pt x="44767" y="33338"/>
                      <a:pt x="44767" y="34290"/>
                      <a:pt x="43815" y="34290"/>
                    </a:cubicBezTo>
                    <a:cubicBezTo>
                      <a:pt x="43815" y="34290"/>
                      <a:pt x="42863" y="34290"/>
                      <a:pt x="42863" y="34290"/>
                    </a:cubicBezTo>
                    <a:cubicBezTo>
                      <a:pt x="42863" y="34290"/>
                      <a:pt x="42863" y="33338"/>
                      <a:pt x="41910" y="33338"/>
                    </a:cubicBezTo>
                    <a:cubicBezTo>
                      <a:pt x="41910" y="32385"/>
                      <a:pt x="41910" y="32385"/>
                      <a:pt x="41910" y="30480"/>
                    </a:cubicBezTo>
                    <a:cubicBezTo>
                      <a:pt x="41910" y="29528"/>
                      <a:pt x="41910" y="28575"/>
                      <a:pt x="41910" y="28575"/>
                    </a:cubicBezTo>
                    <a:close/>
                    <a:moveTo>
                      <a:pt x="75247" y="130493"/>
                    </a:moveTo>
                    <a:cubicBezTo>
                      <a:pt x="74295" y="134303"/>
                      <a:pt x="73342" y="137160"/>
                      <a:pt x="71438" y="139065"/>
                    </a:cubicBezTo>
                    <a:cubicBezTo>
                      <a:pt x="69532" y="141923"/>
                      <a:pt x="67627" y="143828"/>
                      <a:pt x="65722" y="144780"/>
                    </a:cubicBezTo>
                    <a:cubicBezTo>
                      <a:pt x="62865" y="145733"/>
                      <a:pt x="60007" y="146685"/>
                      <a:pt x="56197" y="146685"/>
                    </a:cubicBezTo>
                    <a:cubicBezTo>
                      <a:pt x="52388" y="146685"/>
                      <a:pt x="49530" y="145733"/>
                      <a:pt x="46672" y="144780"/>
                    </a:cubicBezTo>
                    <a:cubicBezTo>
                      <a:pt x="43815" y="143828"/>
                      <a:pt x="41910" y="141923"/>
                      <a:pt x="40957" y="139065"/>
                    </a:cubicBezTo>
                    <a:cubicBezTo>
                      <a:pt x="40005" y="136208"/>
                      <a:pt x="38100" y="133350"/>
                      <a:pt x="38100" y="130493"/>
                    </a:cubicBezTo>
                    <a:cubicBezTo>
                      <a:pt x="37147" y="126682"/>
                      <a:pt x="37147" y="122873"/>
                      <a:pt x="37147" y="119063"/>
                    </a:cubicBezTo>
                    <a:cubicBezTo>
                      <a:pt x="37147" y="114300"/>
                      <a:pt x="37147" y="110490"/>
                      <a:pt x="38100" y="107632"/>
                    </a:cubicBezTo>
                    <a:cubicBezTo>
                      <a:pt x="39052" y="103823"/>
                      <a:pt x="40005" y="100965"/>
                      <a:pt x="41910" y="99060"/>
                    </a:cubicBezTo>
                    <a:cubicBezTo>
                      <a:pt x="43815" y="97155"/>
                      <a:pt x="45720" y="94298"/>
                      <a:pt x="47625" y="93345"/>
                    </a:cubicBezTo>
                    <a:cubicBezTo>
                      <a:pt x="50482" y="92393"/>
                      <a:pt x="53340" y="91440"/>
                      <a:pt x="57150" y="91440"/>
                    </a:cubicBezTo>
                    <a:cubicBezTo>
                      <a:pt x="60960" y="91440"/>
                      <a:pt x="63817" y="92393"/>
                      <a:pt x="66675" y="93345"/>
                    </a:cubicBezTo>
                    <a:cubicBezTo>
                      <a:pt x="69532" y="94298"/>
                      <a:pt x="71438" y="96203"/>
                      <a:pt x="72390" y="99060"/>
                    </a:cubicBezTo>
                    <a:cubicBezTo>
                      <a:pt x="73342" y="101918"/>
                      <a:pt x="75247" y="104775"/>
                      <a:pt x="75247" y="107632"/>
                    </a:cubicBezTo>
                    <a:cubicBezTo>
                      <a:pt x="76200" y="111443"/>
                      <a:pt x="76200" y="115253"/>
                      <a:pt x="76200" y="119063"/>
                    </a:cubicBezTo>
                    <a:cubicBezTo>
                      <a:pt x="76200" y="123825"/>
                      <a:pt x="76200" y="127635"/>
                      <a:pt x="75247" y="130493"/>
                    </a:cubicBezTo>
                    <a:close/>
                    <a:moveTo>
                      <a:pt x="118110" y="143828"/>
                    </a:moveTo>
                    <a:cubicBezTo>
                      <a:pt x="118110" y="144780"/>
                      <a:pt x="118110" y="144780"/>
                      <a:pt x="118110" y="144780"/>
                    </a:cubicBezTo>
                    <a:cubicBezTo>
                      <a:pt x="118110" y="144780"/>
                      <a:pt x="118110" y="145733"/>
                      <a:pt x="117157" y="145733"/>
                    </a:cubicBezTo>
                    <a:cubicBezTo>
                      <a:pt x="117157" y="145733"/>
                      <a:pt x="117157" y="145733"/>
                      <a:pt x="116205" y="145733"/>
                    </a:cubicBezTo>
                    <a:lnTo>
                      <a:pt x="86677" y="145733"/>
                    </a:lnTo>
                    <a:cubicBezTo>
                      <a:pt x="86677" y="145733"/>
                      <a:pt x="86677" y="145733"/>
                      <a:pt x="85725" y="145733"/>
                    </a:cubicBezTo>
                    <a:cubicBezTo>
                      <a:pt x="85725" y="145733"/>
                      <a:pt x="85725" y="145733"/>
                      <a:pt x="84772" y="144780"/>
                    </a:cubicBezTo>
                    <a:cubicBezTo>
                      <a:pt x="84772" y="144780"/>
                      <a:pt x="84772" y="143828"/>
                      <a:pt x="84772" y="143828"/>
                    </a:cubicBezTo>
                    <a:cubicBezTo>
                      <a:pt x="84772" y="142875"/>
                      <a:pt x="84772" y="142875"/>
                      <a:pt x="84772" y="141923"/>
                    </a:cubicBezTo>
                    <a:cubicBezTo>
                      <a:pt x="84772" y="140970"/>
                      <a:pt x="84772" y="140018"/>
                      <a:pt x="84772" y="140018"/>
                    </a:cubicBezTo>
                    <a:cubicBezTo>
                      <a:pt x="84772" y="139065"/>
                      <a:pt x="84772" y="139065"/>
                      <a:pt x="84772" y="139065"/>
                    </a:cubicBezTo>
                    <a:cubicBezTo>
                      <a:pt x="84772" y="139065"/>
                      <a:pt x="84772" y="138113"/>
                      <a:pt x="85725" y="138113"/>
                    </a:cubicBezTo>
                    <a:cubicBezTo>
                      <a:pt x="85725" y="138113"/>
                      <a:pt x="85725" y="138113"/>
                      <a:pt x="86677" y="138113"/>
                    </a:cubicBezTo>
                    <a:lnTo>
                      <a:pt x="97155" y="138113"/>
                    </a:lnTo>
                    <a:lnTo>
                      <a:pt x="97155" y="102870"/>
                    </a:lnTo>
                    <a:lnTo>
                      <a:pt x="88582" y="107632"/>
                    </a:lnTo>
                    <a:cubicBezTo>
                      <a:pt x="87630" y="107632"/>
                      <a:pt x="87630" y="108585"/>
                      <a:pt x="86677" y="108585"/>
                    </a:cubicBezTo>
                    <a:cubicBezTo>
                      <a:pt x="86677" y="108585"/>
                      <a:pt x="85725" y="108585"/>
                      <a:pt x="85725" y="108585"/>
                    </a:cubicBezTo>
                    <a:cubicBezTo>
                      <a:pt x="85725" y="108585"/>
                      <a:pt x="85725" y="107632"/>
                      <a:pt x="84772" y="107632"/>
                    </a:cubicBezTo>
                    <a:cubicBezTo>
                      <a:pt x="84772" y="106680"/>
                      <a:pt x="84772" y="106680"/>
                      <a:pt x="84772" y="104775"/>
                    </a:cubicBezTo>
                    <a:cubicBezTo>
                      <a:pt x="84772" y="103823"/>
                      <a:pt x="84772" y="103823"/>
                      <a:pt x="84772" y="102870"/>
                    </a:cubicBezTo>
                    <a:cubicBezTo>
                      <a:pt x="84772" y="102870"/>
                      <a:pt x="84772" y="101918"/>
                      <a:pt x="84772" y="101918"/>
                    </a:cubicBezTo>
                    <a:cubicBezTo>
                      <a:pt x="84772" y="101918"/>
                      <a:pt x="84772" y="100965"/>
                      <a:pt x="84772" y="100965"/>
                    </a:cubicBezTo>
                    <a:cubicBezTo>
                      <a:pt x="84772" y="100965"/>
                      <a:pt x="84772" y="100965"/>
                      <a:pt x="85725" y="100013"/>
                    </a:cubicBezTo>
                    <a:lnTo>
                      <a:pt x="97155" y="92393"/>
                    </a:lnTo>
                    <a:cubicBezTo>
                      <a:pt x="97155" y="92393"/>
                      <a:pt x="97155" y="92393"/>
                      <a:pt x="98107" y="92393"/>
                    </a:cubicBezTo>
                    <a:cubicBezTo>
                      <a:pt x="98107" y="92393"/>
                      <a:pt x="99060" y="92393"/>
                      <a:pt x="99060" y="92393"/>
                    </a:cubicBezTo>
                    <a:cubicBezTo>
                      <a:pt x="99060" y="92393"/>
                      <a:pt x="100013" y="92393"/>
                      <a:pt x="100013" y="92393"/>
                    </a:cubicBezTo>
                    <a:cubicBezTo>
                      <a:pt x="100965" y="92393"/>
                      <a:pt x="100965" y="92393"/>
                      <a:pt x="101917" y="92393"/>
                    </a:cubicBezTo>
                    <a:cubicBezTo>
                      <a:pt x="102870" y="92393"/>
                      <a:pt x="103822" y="92393"/>
                      <a:pt x="104775" y="92393"/>
                    </a:cubicBezTo>
                    <a:cubicBezTo>
                      <a:pt x="105727" y="92393"/>
                      <a:pt x="105727" y="92393"/>
                      <a:pt x="106680" y="92393"/>
                    </a:cubicBezTo>
                    <a:cubicBezTo>
                      <a:pt x="106680" y="92393"/>
                      <a:pt x="107632" y="92393"/>
                      <a:pt x="107632" y="92393"/>
                    </a:cubicBezTo>
                    <a:cubicBezTo>
                      <a:pt x="107632" y="92393"/>
                      <a:pt x="107632" y="92393"/>
                      <a:pt x="107632" y="93345"/>
                    </a:cubicBezTo>
                    <a:lnTo>
                      <a:pt x="107632" y="138113"/>
                    </a:lnTo>
                    <a:lnTo>
                      <a:pt x="116205" y="138113"/>
                    </a:lnTo>
                    <a:cubicBezTo>
                      <a:pt x="116205" y="138113"/>
                      <a:pt x="117157" y="138113"/>
                      <a:pt x="117157" y="138113"/>
                    </a:cubicBezTo>
                    <a:cubicBezTo>
                      <a:pt x="117157" y="138113"/>
                      <a:pt x="117157" y="138113"/>
                      <a:pt x="118110" y="139065"/>
                    </a:cubicBezTo>
                    <a:cubicBezTo>
                      <a:pt x="118110" y="139065"/>
                      <a:pt x="118110" y="140018"/>
                      <a:pt x="118110" y="140018"/>
                    </a:cubicBezTo>
                    <a:cubicBezTo>
                      <a:pt x="118110" y="140970"/>
                      <a:pt x="118110" y="140970"/>
                      <a:pt x="118110" y="141923"/>
                    </a:cubicBezTo>
                    <a:cubicBezTo>
                      <a:pt x="118110" y="142875"/>
                      <a:pt x="118110" y="143828"/>
                      <a:pt x="118110" y="143828"/>
                    </a:cubicBezTo>
                    <a:close/>
                    <a:moveTo>
                      <a:pt x="119063" y="56198"/>
                    </a:moveTo>
                    <a:cubicBezTo>
                      <a:pt x="118110" y="60007"/>
                      <a:pt x="117157" y="62865"/>
                      <a:pt x="115252" y="64770"/>
                    </a:cubicBezTo>
                    <a:cubicBezTo>
                      <a:pt x="113347" y="67628"/>
                      <a:pt x="111442" y="69532"/>
                      <a:pt x="109538" y="70485"/>
                    </a:cubicBezTo>
                    <a:cubicBezTo>
                      <a:pt x="106680" y="71438"/>
                      <a:pt x="103822" y="72390"/>
                      <a:pt x="100013" y="72390"/>
                    </a:cubicBezTo>
                    <a:cubicBezTo>
                      <a:pt x="96202" y="72390"/>
                      <a:pt x="93345" y="71438"/>
                      <a:pt x="90488" y="70485"/>
                    </a:cubicBezTo>
                    <a:cubicBezTo>
                      <a:pt x="87630" y="69532"/>
                      <a:pt x="85725" y="67628"/>
                      <a:pt x="84772" y="64770"/>
                    </a:cubicBezTo>
                    <a:cubicBezTo>
                      <a:pt x="83820" y="62865"/>
                      <a:pt x="81915" y="59055"/>
                      <a:pt x="81915" y="56198"/>
                    </a:cubicBezTo>
                    <a:cubicBezTo>
                      <a:pt x="81915" y="53340"/>
                      <a:pt x="80963" y="48578"/>
                      <a:pt x="80963" y="44768"/>
                    </a:cubicBezTo>
                    <a:cubicBezTo>
                      <a:pt x="80963" y="40005"/>
                      <a:pt x="80963" y="36195"/>
                      <a:pt x="81915" y="33338"/>
                    </a:cubicBezTo>
                    <a:cubicBezTo>
                      <a:pt x="82867" y="29528"/>
                      <a:pt x="83820" y="26670"/>
                      <a:pt x="85725" y="24765"/>
                    </a:cubicBezTo>
                    <a:cubicBezTo>
                      <a:pt x="87630" y="21907"/>
                      <a:pt x="89535" y="20003"/>
                      <a:pt x="91440" y="19050"/>
                    </a:cubicBezTo>
                    <a:cubicBezTo>
                      <a:pt x="94297" y="18098"/>
                      <a:pt x="97155" y="17145"/>
                      <a:pt x="100965" y="17145"/>
                    </a:cubicBezTo>
                    <a:cubicBezTo>
                      <a:pt x="104775" y="17145"/>
                      <a:pt x="107632" y="18098"/>
                      <a:pt x="110490" y="19050"/>
                    </a:cubicBezTo>
                    <a:cubicBezTo>
                      <a:pt x="113347" y="20003"/>
                      <a:pt x="115252" y="21907"/>
                      <a:pt x="116205" y="24765"/>
                    </a:cubicBezTo>
                    <a:cubicBezTo>
                      <a:pt x="117157" y="27623"/>
                      <a:pt x="119063" y="30480"/>
                      <a:pt x="119063" y="33338"/>
                    </a:cubicBezTo>
                    <a:cubicBezTo>
                      <a:pt x="120015" y="37148"/>
                      <a:pt x="120015" y="40957"/>
                      <a:pt x="120015" y="44768"/>
                    </a:cubicBezTo>
                    <a:cubicBezTo>
                      <a:pt x="120015" y="49530"/>
                      <a:pt x="119063" y="53340"/>
                      <a:pt x="119063" y="56198"/>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400" name="TextBox 399">
              <a:extLst>
                <a:ext uri="{FF2B5EF4-FFF2-40B4-BE49-F238E27FC236}">
                  <a16:creationId xmlns:a16="http://schemas.microsoft.com/office/drawing/2014/main" id="{46E0D90A-93E3-4A66-A948-6CFC1096DECA}"/>
                </a:ext>
              </a:extLst>
            </p:cNvPr>
            <p:cNvSpPr txBox="1"/>
            <p:nvPr/>
          </p:nvSpPr>
          <p:spPr>
            <a:xfrm>
              <a:off x="10573045" y="1367658"/>
              <a:ext cx="689856" cy="184666"/>
            </a:xfrm>
            <a:prstGeom prst="rect">
              <a:avLst/>
            </a:prstGeom>
            <a:noFill/>
          </p:spPr>
          <p:txBody>
            <a:bodyPr wrap="squar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Web Apps</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387" name="Freeform: Shape 386">
              <a:extLst>
                <a:ext uri="{FF2B5EF4-FFF2-40B4-BE49-F238E27FC236}">
                  <a16:creationId xmlns:a16="http://schemas.microsoft.com/office/drawing/2014/main" id="{AF52DA46-54B9-42A2-AE76-E2F65275336C}"/>
                </a:ext>
              </a:extLst>
            </p:cNvPr>
            <p:cNvSpPr/>
            <p:nvPr/>
          </p:nvSpPr>
          <p:spPr>
            <a:xfrm>
              <a:off x="11072773" y="2793250"/>
              <a:ext cx="258598" cy="258659"/>
            </a:xfrm>
            <a:custGeom>
              <a:avLst/>
              <a:gdLst>
                <a:gd name="connsiteX0" fmla="*/ 208994 w 258598"/>
                <a:gd name="connsiteY0" fmla="*/ 231479 h 258659"/>
                <a:gd name="connsiteX1" fmla="*/ 27180 w 258598"/>
                <a:gd name="connsiteY1" fmla="*/ 208467 h 258659"/>
                <a:gd name="connsiteX2" fmla="*/ 50193 w 258598"/>
                <a:gd name="connsiteY2" fmla="*/ 26653 h 258659"/>
                <a:gd name="connsiteX3" fmla="*/ 51564 w 258598"/>
                <a:gd name="connsiteY3" fmla="*/ 25739 h 258659"/>
                <a:gd name="connsiteX4" fmla="*/ 232861 w 258598"/>
                <a:gd name="connsiteY4" fmla="*/ 52060 h 258659"/>
                <a:gd name="connsiteX5" fmla="*/ 208994 w 258598"/>
                <a:gd name="connsiteY5" fmla="*/ 231479 h 2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598" h="258659">
                  <a:moveTo>
                    <a:pt x="208994" y="231479"/>
                  </a:moveTo>
                  <a:cubicBezTo>
                    <a:pt x="152432" y="275331"/>
                    <a:pt x="71032" y="265028"/>
                    <a:pt x="27180" y="208467"/>
                  </a:cubicBezTo>
                  <a:cubicBezTo>
                    <a:pt x="-16671" y="151905"/>
                    <a:pt x="-6368" y="70505"/>
                    <a:pt x="50193" y="26653"/>
                  </a:cubicBezTo>
                  <a:lnTo>
                    <a:pt x="51564" y="25739"/>
                  </a:lnTo>
                  <a:cubicBezTo>
                    <a:pt x="108896" y="-17056"/>
                    <a:pt x="190065" y="-5272"/>
                    <a:pt x="232861" y="52060"/>
                  </a:cubicBezTo>
                  <a:cubicBezTo>
                    <a:pt x="274936" y="108428"/>
                    <a:pt x="264342" y="188071"/>
                    <a:pt x="208994" y="231479"/>
                  </a:cubicBezTo>
                </a:path>
              </a:pathLst>
            </a:custGeom>
            <a:solidFill>
              <a:schemeClr val="accent1">
                <a:lumMod val="10000"/>
              </a:schemeClr>
            </a:solidFill>
            <a:ln w="14817" cap="flat">
              <a:noFill/>
              <a:prstDash val="solid"/>
              <a:miter/>
            </a:ln>
          </p:spPr>
          <p:txBody>
            <a:bodyPr rtlCol="0" anchor="ctr"/>
            <a:lstStyle/>
            <a:p>
              <a:endParaRPr lang="en-IN"/>
            </a:p>
          </p:txBody>
        </p:sp>
        <p:sp>
          <p:nvSpPr>
            <p:cNvPr id="388" name="Freeform: Shape 387">
              <a:extLst>
                <a:ext uri="{FF2B5EF4-FFF2-40B4-BE49-F238E27FC236}">
                  <a16:creationId xmlns:a16="http://schemas.microsoft.com/office/drawing/2014/main" id="{2C0F3388-0F25-45D1-8CB0-21413DDB05BE}"/>
                </a:ext>
              </a:extLst>
            </p:cNvPr>
            <p:cNvSpPr/>
            <p:nvPr/>
          </p:nvSpPr>
          <p:spPr>
            <a:xfrm>
              <a:off x="11148594" y="2819156"/>
              <a:ext cx="156362" cy="76504"/>
            </a:xfrm>
            <a:custGeom>
              <a:avLst/>
              <a:gdLst>
                <a:gd name="connsiteX0" fmla="*/ 20574 w 156362"/>
                <a:gd name="connsiteY0" fmla="*/ 76505 h 76504"/>
                <a:gd name="connsiteX1" fmla="*/ 156362 w 156362"/>
                <a:gd name="connsiteY1" fmla="*/ 21946 h 76504"/>
                <a:gd name="connsiteX2" fmla="*/ 133655 w 156362"/>
                <a:gd name="connsiteY2" fmla="*/ 0 h 76504"/>
                <a:gd name="connsiteX3" fmla="*/ 62179 w 156362"/>
                <a:gd name="connsiteY3" fmla="*/ 16764 h 76504"/>
                <a:gd name="connsiteX4" fmla="*/ 0 w 156362"/>
                <a:gd name="connsiteY4" fmla="*/ 59741 h 76504"/>
                <a:gd name="connsiteX5" fmla="*/ 20574 w 156362"/>
                <a:gd name="connsiteY5" fmla="*/ 76505 h 7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62" h="76504">
                  <a:moveTo>
                    <a:pt x="20574" y="76505"/>
                  </a:moveTo>
                  <a:cubicBezTo>
                    <a:pt x="57216" y="41656"/>
                    <a:pt x="105796" y="22137"/>
                    <a:pt x="156362" y="21946"/>
                  </a:cubicBezTo>
                  <a:cubicBezTo>
                    <a:pt x="149719" y="13729"/>
                    <a:pt x="142093" y="6358"/>
                    <a:pt x="133655" y="0"/>
                  </a:cubicBezTo>
                  <a:cubicBezTo>
                    <a:pt x="109054" y="1518"/>
                    <a:pt x="84888" y="7186"/>
                    <a:pt x="62179" y="16764"/>
                  </a:cubicBezTo>
                  <a:cubicBezTo>
                    <a:pt x="38798" y="26807"/>
                    <a:pt x="17658" y="41418"/>
                    <a:pt x="0" y="59741"/>
                  </a:cubicBezTo>
                  <a:cubicBezTo>
                    <a:pt x="8487" y="62962"/>
                    <a:pt x="15705" y="68843"/>
                    <a:pt x="20574" y="76505"/>
                  </a:cubicBezTo>
                  <a:close/>
                </a:path>
              </a:pathLst>
            </a:custGeom>
            <a:solidFill>
              <a:schemeClr val="bg1"/>
            </a:solidFill>
            <a:ln w="14817" cap="flat">
              <a:noFill/>
              <a:prstDash val="solid"/>
              <a:miter/>
            </a:ln>
          </p:spPr>
          <p:txBody>
            <a:bodyPr rtlCol="0" anchor="ctr"/>
            <a:lstStyle/>
            <a:p>
              <a:endParaRPr lang="en-IN"/>
            </a:p>
          </p:txBody>
        </p:sp>
        <p:sp>
          <p:nvSpPr>
            <p:cNvPr id="389" name="Freeform: Shape 388">
              <a:extLst>
                <a:ext uri="{FF2B5EF4-FFF2-40B4-BE49-F238E27FC236}">
                  <a16:creationId xmlns:a16="http://schemas.microsoft.com/office/drawing/2014/main" id="{8E194AEB-060A-480A-940C-0164C2CF5D78}"/>
                </a:ext>
              </a:extLst>
            </p:cNvPr>
            <p:cNvSpPr/>
            <p:nvPr/>
          </p:nvSpPr>
          <p:spPr>
            <a:xfrm>
              <a:off x="11092358" y="2947781"/>
              <a:ext cx="34290" cy="63855"/>
            </a:xfrm>
            <a:custGeom>
              <a:avLst/>
              <a:gdLst>
                <a:gd name="connsiteX0" fmla="*/ 12649 w 34290"/>
                <a:gd name="connsiteY0" fmla="*/ 0 h 63855"/>
                <a:gd name="connsiteX1" fmla="*/ 0 w 34290"/>
                <a:gd name="connsiteY1" fmla="*/ 39929 h 63855"/>
                <a:gd name="connsiteX2" fmla="*/ 9449 w 34290"/>
                <a:gd name="connsiteY2" fmla="*/ 53950 h 63855"/>
                <a:gd name="connsiteX3" fmla="*/ 17831 w 34290"/>
                <a:gd name="connsiteY3" fmla="*/ 63856 h 63855"/>
                <a:gd name="connsiteX4" fmla="*/ 34290 w 34290"/>
                <a:gd name="connsiteY4" fmla="*/ 10973 h 63855"/>
                <a:gd name="connsiteX5" fmla="*/ 12649 w 34290"/>
                <a:gd name="connsiteY5" fmla="*/ 0 h 6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63855">
                  <a:moveTo>
                    <a:pt x="12649" y="0"/>
                  </a:moveTo>
                  <a:cubicBezTo>
                    <a:pt x="7413" y="12965"/>
                    <a:pt x="3185" y="26313"/>
                    <a:pt x="0" y="39929"/>
                  </a:cubicBezTo>
                  <a:cubicBezTo>
                    <a:pt x="2814" y="44821"/>
                    <a:pt x="5971" y="49506"/>
                    <a:pt x="9449" y="53950"/>
                  </a:cubicBezTo>
                  <a:cubicBezTo>
                    <a:pt x="12192" y="57455"/>
                    <a:pt x="14783" y="60655"/>
                    <a:pt x="17831" y="63856"/>
                  </a:cubicBezTo>
                  <a:cubicBezTo>
                    <a:pt x="21513" y="45717"/>
                    <a:pt x="27028" y="27997"/>
                    <a:pt x="34290" y="10973"/>
                  </a:cubicBezTo>
                  <a:cubicBezTo>
                    <a:pt x="26155" y="9520"/>
                    <a:pt x="18628" y="5704"/>
                    <a:pt x="12649" y="0"/>
                  </a:cubicBezTo>
                  <a:close/>
                </a:path>
              </a:pathLst>
            </a:custGeom>
            <a:solidFill>
              <a:schemeClr val="bg1"/>
            </a:solidFill>
            <a:ln w="14817" cap="flat">
              <a:noFill/>
              <a:prstDash val="solid"/>
              <a:miter/>
            </a:ln>
          </p:spPr>
          <p:txBody>
            <a:bodyPr rtlCol="0" anchor="ctr"/>
            <a:lstStyle/>
            <a:p>
              <a:endParaRPr lang="en-IN"/>
            </a:p>
          </p:txBody>
        </p:sp>
        <p:sp>
          <p:nvSpPr>
            <p:cNvPr id="390" name="Freeform: Shape 389">
              <a:extLst>
                <a:ext uri="{FF2B5EF4-FFF2-40B4-BE49-F238E27FC236}">
                  <a16:creationId xmlns:a16="http://schemas.microsoft.com/office/drawing/2014/main" id="{F393D08B-AD5C-4677-905B-8413629B171C}"/>
                </a:ext>
              </a:extLst>
            </p:cNvPr>
            <p:cNvSpPr/>
            <p:nvPr/>
          </p:nvSpPr>
          <p:spPr>
            <a:xfrm>
              <a:off x="11092663" y="2833786"/>
              <a:ext cx="27279" cy="58369"/>
            </a:xfrm>
            <a:custGeom>
              <a:avLst/>
              <a:gdLst>
                <a:gd name="connsiteX0" fmla="*/ 27280 w 27279"/>
                <a:gd name="connsiteY0" fmla="*/ 44806 h 58369"/>
                <a:gd name="connsiteX1" fmla="*/ 16764 w 27279"/>
                <a:gd name="connsiteY1" fmla="*/ 0 h 58369"/>
                <a:gd name="connsiteX2" fmla="*/ 0 w 27279"/>
                <a:gd name="connsiteY2" fmla="*/ 22098 h 58369"/>
                <a:gd name="connsiteX3" fmla="*/ 8687 w 27279"/>
                <a:gd name="connsiteY3" fmla="*/ 58369 h 58369"/>
                <a:gd name="connsiteX4" fmla="*/ 27280 w 27279"/>
                <a:gd name="connsiteY4" fmla="*/ 44806 h 5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9" h="58369">
                  <a:moveTo>
                    <a:pt x="27280" y="44806"/>
                  </a:moveTo>
                  <a:cubicBezTo>
                    <a:pt x="21902" y="30373"/>
                    <a:pt x="18368" y="15318"/>
                    <a:pt x="16764" y="0"/>
                  </a:cubicBezTo>
                  <a:cubicBezTo>
                    <a:pt x="10369" y="6717"/>
                    <a:pt x="4745" y="14129"/>
                    <a:pt x="0" y="22098"/>
                  </a:cubicBezTo>
                  <a:cubicBezTo>
                    <a:pt x="1720" y="34440"/>
                    <a:pt x="4629" y="46587"/>
                    <a:pt x="8687" y="58369"/>
                  </a:cubicBezTo>
                  <a:cubicBezTo>
                    <a:pt x="13462" y="52165"/>
                    <a:pt x="19914" y="47459"/>
                    <a:pt x="27280" y="44806"/>
                  </a:cubicBezTo>
                  <a:close/>
                </a:path>
              </a:pathLst>
            </a:custGeom>
            <a:solidFill>
              <a:schemeClr val="bg1"/>
            </a:solidFill>
            <a:ln w="14817" cap="flat">
              <a:noFill/>
              <a:prstDash val="solid"/>
              <a:miter/>
            </a:ln>
          </p:spPr>
          <p:txBody>
            <a:bodyPr rtlCol="0" anchor="ctr"/>
            <a:lstStyle/>
            <a:p>
              <a:endParaRPr lang="en-IN"/>
            </a:p>
          </p:txBody>
        </p:sp>
        <p:sp>
          <p:nvSpPr>
            <p:cNvPr id="391" name="Freeform: Shape 390">
              <a:extLst>
                <a:ext uri="{FF2B5EF4-FFF2-40B4-BE49-F238E27FC236}">
                  <a16:creationId xmlns:a16="http://schemas.microsoft.com/office/drawing/2014/main" id="{7C81B21F-40D2-4695-8AD1-34D23CEDA371}"/>
                </a:ext>
              </a:extLst>
            </p:cNvPr>
            <p:cNvSpPr/>
            <p:nvPr/>
          </p:nvSpPr>
          <p:spPr>
            <a:xfrm>
              <a:off x="11092359" y="2876154"/>
              <a:ext cx="83210" cy="83210"/>
            </a:xfrm>
            <a:custGeom>
              <a:avLst/>
              <a:gdLst>
                <a:gd name="connsiteX0" fmla="*/ 83210 w 83210"/>
                <a:gd name="connsiteY0" fmla="*/ 41605 h 83210"/>
                <a:gd name="connsiteX1" fmla="*/ 41605 w 83210"/>
                <a:gd name="connsiteY1" fmla="*/ 83210 h 83210"/>
                <a:gd name="connsiteX2" fmla="*/ 0 w 83210"/>
                <a:gd name="connsiteY2" fmla="*/ 41605 h 83210"/>
                <a:gd name="connsiteX3" fmla="*/ 41605 w 83210"/>
                <a:gd name="connsiteY3" fmla="*/ 0 h 83210"/>
                <a:gd name="connsiteX4" fmla="*/ 83210 w 83210"/>
                <a:gd name="connsiteY4" fmla="*/ 41605 h 8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10" h="83210">
                  <a:moveTo>
                    <a:pt x="83210" y="41605"/>
                  </a:moveTo>
                  <a:cubicBezTo>
                    <a:pt x="83210" y="64583"/>
                    <a:pt x="64583" y="83210"/>
                    <a:pt x="41605" y="83210"/>
                  </a:cubicBezTo>
                  <a:cubicBezTo>
                    <a:pt x="18627" y="83210"/>
                    <a:pt x="0" y="64583"/>
                    <a:pt x="0" y="41605"/>
                  </a:cubicBezTo>
                  <a:cubicBezTo>
                    <a:pt x="0" y="18627"/>
                    <a:pt x="18627" y="0"/>
                    <a:pt x="41605" y="0"/>
                  </a:cubicBezTo>
                  <a:cubicBezTo>
                    <a:pt x="64583" y="0"/>
                    <a:pt x="83210" y="18627"/>
                    <a:pt x="83210" y="41605"/>
                  </a:cubicBezTo>
                  <a:close/>
                </a:path>
              </a:pathLst>
            </a:custGeom>
            <a:solidFill>
              <a:schemeClr val="bg1"/>
            </a:solidFill>
            <a:ln w="14817" cap="flat">
              <a:noFill/>
              <a:prstDash val="solid"/>
              <a:miter/>
            </a:ln>
          </p:spPr>
          <p:txBody>
            <a:bodyPr rtlCol="0" anchor="ctr"/>
            <a:lstStyle/>
            <a:p>
              <a:endParaRPr lang="en-IN"/>
            </a:p>
          </p:txBody>
        </p:sp>
        <p:sp>
          <p:nvSpPr>
            <p:cNvPr id="392" name="Freeform: Shape 391">
              <a:extLst>
                <a:ext uri="{FF2B5EF4-FFF2-40B4-BE49-F238E27FC236}">
                  <a16:creationId xmlns:a16="http://schemas.microsoft.com/office/drawing/2014/main" id="{325D115E-DD11-45A7-B05C-F63A1C52D96A}"/>
                </a:ext>
              </a:extLst>
            </p:cNvPr>
            <p:cNvSpPr/>
            <p:nvPr/>
          </p:nvSpPr>
          <p:spPr>
            <a:xfrm>
              <a:off x="11141584" y="2946105"/>
              <a:ext cx="61264" cy="51206"/>
            </a:xfrm>
            <a:custGeom>
              <a:avLst/>
              <a:gdLst>
                <a:gd name="connsiteX0" fmla="*/ 53035 w 61264"/>
                <a:gd name="connsiteY0" fmla="*/ 47701 h 51206"/>
                <a:gd name="connsiteX1" fmla="*/ 61265 w 61264"/>
                <a:gd name="connsiteY1" fmla="*/ 28346 h 51206"/>
                <a:gd name="connsiteX2" fmla="*/ 22708 w 61264"/>
                <a:gd name="connsiteY2" fmla="*/ 0 h 51206"/>
                <a:gd name="connsiteX3" fmla="*/ 0 w 61264"/>
                <a:gd name="connsiteY3" fmla="*/ 12649 h 51206"/>
                <a:gd name="connsiteX4" fmla="*/ 22098 w 61264"/>
                <a:gd name="connsiteY4" fmla="*/ 32156 h 51206"/>
                <a:gd name="connsiteX5" fmla="*/ 53340 w 61264"/>
                <a:gd name="connsiteY5" fmla="*/ 51206 h 51206"/>
                <a:gd name="connsiteX6" fmla="*/ 53035 w 61264"/>
                <a:gd name="connsiteY6" fmla="*/ 47701 h 5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264" h="51206">
                  <a:moveTo>
                    <a:pt x="53035" y="47701"/>
                  </a:moveTo>
                  <a:cubicBezTo>
                    <a:pt x="53047" y="40401"/>
                    <a:pt x="56016" y="33418"/>
                    <a:pt x="61265" y="28346"/>
                  </a:cubicBezTo>
                  <a:cubicBezTo>
                    <a:pt x="47215" y="20646"/>
                    <a:pt x="34249" y="11113"/>
                    <a:pt x="22708" y="0"/>
                  </a:cubicBezTo>
                  <a:cubicBezTo>
                    <a:pt x="16677" y="6524"/>
                    <a:pt x="8722" y="10956"/>
                    <a:pt x="0" y="12649"/>
                  </a:cubicBezTo>
                  <a:cubicBezTo>
                    <a:pt x="6875" y="19687"/>
                    <a:pt x="14261" y="26207"/>
                    <a:pt x="22098" y="32156"/>
                  </a:cubicBezTo>
                  <a:cubicBezTo>
                    <a:pt x="31856" y="39525"/>
                    <a:pt x="42321" y="45906"/>
                    <a:pt x="53340" y="51206"/>
                  </a:cubicBezTo>
                  <a:cubicBezTo>
                    <a:pt x="53163" y="50045"/>
                    <a:pt x="53061" y="48875"/>
                    <a:pt x="53035" y="47701"/>
                  </a:cubicBezTo>
                  <a:close/>
                </a:path>
              </a:pathLst>
            </a:custGeom>
            <a:solidFill>
              <a:schemeClr val="bg1"/>
            </a:solidFill>
            <a:ln w="14817" cap="flat">
              <a:noFill/>
              <a:prstDash val="solid"/>
              <a:miter/>
            </a:ln>
          </p:spPr>
          <p:txBody>
            <a:bodyPr rtlCol="0" anchor="ctr"/>
            <a:lstStyle/>
            <a:p>
              <a:endParaRPr lang="en-IN"/>
            </a:p>
          </p:txBody>
        </p:sp>
        <p:sp>
          <p:nvSpPr>
            <p:cNvPr id="393" name="Freeform: Shape 392">
              <a:extLst>
                <a:ext uri="{FF2B5EF4-FFF2-40B4-BE49-F238E27FC236}">
                  <a16:creationId xmlns:a16="http://schemas.microsoft.com/office/drawing/2014/main" id="{AACD6745-2205-4967-B53F-5B48D0571DBC}"/>
                </a:ext>
              </a:extLst>
            </p:cNvPr>
            <p:cNvSpPr/>
            <p:nvPr/>
          </p:nvSpPr>
          <p:spPr>
            <a:xfrm>
              <a:off x="11240796" y="2992130"/>
              <a:ext cx="70256" cy="24552"/>
            </a:xfrm>
            <a:custGeom>
              <a:avLst/>
              <a:gdLst>
                <a:gd name="connsiteX0" fmla="*/ 49835 w 70256"/>
                <a:gd name="connsiteY0" fmla="*/ 4877 h 24552"/>
                <a:gd name="connsiteX1" fmla="*/ 7772 w 70256"/>
                <a:gd name="connsiteY1" fmla="*/ 0 h 24552"/>
                <a:gd name="connsiteX2" fmla="*/ 7772 w 70256"/>
                <a:gd name="connsiteY2" fmla="*/ 1676 h 24552"/>
                <a:gd name="connsiteX3" fmla="*/ 0 w 70256"/>
                <a:gd name="connsiteY3" fmla="*/ 20574 h 24552"/>
                <a:gd name="connsiteX4" fmla="*/ 52121 w 70256"/>
                <a:gd name="connsiteY4" fmla="*/ 24232 h 24552"/>
                <a:gd name="connsiteX5" fmla="*/ 70256 w 70256"/>
                <a:gd name="connsiteY5" fmla="*/ 3810 h 24552"/>
                <a:gd name="connsiteX6" fmla="*/ 49835 w 70256"/>
                <a:gd name="connsiteY6" fmla="*/ 4877 h 2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56" h="24552">
                  <a:moveTo>
                    <a:pt x="49835" y="4877"/>
                  </a:moveTo>
                  <a:cubicBezTo>
                    <a:pt x="35672" y="4886"/>
                    <a:pt x="21557" y="3249"/>
                    <a:pt x="7772" y="0"/>
                  </a:cubicBezTo>
                  <a:cubicBezTo>
                    <a:pt x="7847" y="556"/>
                    <a:pt x="7847" y="1120"/>
                    <a:pt x="7772" y="1676"/>
                  </a:cubicBezTo>
                  <a:cubicBezTo>
                    <a:pt x="7794" y="8757"/>
                    <a:pt x="4997" y="15557"/>
                    <a:pt x="0" y="20574"/>
                  </a:cubicBezTo>
                  <a:cubicBezTo>
                    <a:pt x="17151" y="23973"/>
                    <a:pt x="34662" y="25201"/>
                    <a:pt x="52121" y="24232"/>
                  </a:cubicBezTo>
                  <a:cubicBezTo>
                    <a:pt x="58893" y="18107"/>
                    <a:pt x="64974" y="11259"/>
                    <a:pt x="70256" y="3810"/>
                  </a:cubicBezTo>
                  <a:cubicBezTo>
                    <a:pt x="63476" y="4563"/>
                    <a:pt x="56656" y="4919"/>
                    <a:pt x="49835" y="4877"/>
                  </a:cubicBezTo>
                  <a:close/>
                </a:path>
              </a:pathLst>
            </a:custGeom>
            <a:solidFill>
              <a:schemeClr val="bg1"/>
            </a:solidFill>
            <a:ln w="14817" cap="flat">
              <a:noFill/>
              <a:prstDash val="solid"/>
              <a:miter/>
            </a:ln>
          </p:spPr>
          <p:txBody>
            <a:bodyPr rtlCol="0" anchor="ctr"/>
            <a:lstStyle/>
            <a:p>
              <a:endParaRPr lang="en-IN"/>
            </a:p>
          </p:txBody>
        </p:sp>
        <p:sp>
          <p:nvSpPr>
            <p:cNvPr id="394" name="Freeform: Shape 393">
              <a:extLst>
                <a:ext uri="{FF2B5EF4-FFF2-40B4-BE49-F238E27FC236}">
                  <a16:creationId xmlns:a16="http://schemas.microsoft.com/office/drawing/2014/main" id="{9895654D-01F7-4BEF-A75B-F29D753DA9BF}"/>
                </a:ext>
              </a:extLst>
            </p:cNvPr>
            <p:cNvSpPr/>
            <p:nvPr/>
          </p:nvSpPr>
          <p:spPr>
            <a:xfrm>
              <a:off x="11194467" y="2966679"/>
              <a:ext cx="54254" cy="54254"/>
            </a:xfrm>
            <a:custGeom>
              <a:avLst/>
              <a:gdLst>
                <a:gd name="connsiteX0" fmla="*/ 54254 w 54254"/>
                <a:gd name="connsiteY0" fmla="*/ 27127 h 54254"/>
                <a:gd name="connsiteX1" fmla="*/ 27127 w 54254"/>
                <a:gd name="connsiteY1" fmla="*/ 54254 h 54254"/>
                <a:gd name="connsiteX2" fmla="*/ 0 w 54254"/>
                <a:gd name="connsiteY2" fmla="*/ 27127 h 54254"/>
                <a:gd name="connsiteX3" fmla="*/ 27127 w 54254"/>
                <a:gd name="connsiteY3" fmla="*/ 0 h 54254"/>
                <a:gd name="connsiteX4" fmla="*/ 54254 w 54254"/>
                <a:gd name="connsiteY4" fmla="*/ 27127 h 54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4" h="54254">
                  <a:moveTo>
                    <a:pt x="54254" y="27127"/>
                  </a:moveTo>
                  <a:cubicBezTo>
                    <a:pt x="54254" y="42109"/>
                    <a:pt x="42109" y="54254"/>
                    <a:pt x="27127" y="54254"/>
                  </a:cubicBezTo>
                  <a:cubicBezTo>
                    <a:pt x="12145" y="54254"/>
                    <a:pt x="0" y="42109"/>
                    <a:pt x="0" y="27127"/>
                  </a:cubicBezTo>
                  <a:cubicBezTo>
                    <a:pt x="0" y="12145"/>
                    <a:pt x="12145" y="0"/>
                    <a:pt x="27127" y="0"/>
                  </a:cubicBezTo>
                  <a:cubicBezTo>
                    <a:pt x="42109" y="0"/>
                    <a:pt x="54254" y="12145"/>
                    <a:pt x="54254" y="27127"/>
                  </a:cubicBezTo>
                  <a:close/>
                </a:path>
              </a:pathLst>
            </a:custGeom>
            <a:solidFill>
              <a:schemeClr val="bg1"/>
            </a:solidFill>
            <a:ln w="14817" cap="flat">
              <a:noFill/>
              <a:prstDash val="solid"/>
              <a:miter/>
            </a:ln>
          </p:spPr>
          <p:txBody>
            <a:bodyPr rtlCol="0" anchor="ctr"/>
            <a:lstStyle/>
            <a:p>
              <a:endParaRPr lang="en-IN"/>
            </a:p>
          </p:txBody>
        </p:sp>
        <p:sp>
          <p:nvSpPr>
            <p:cNvPr id="395" name="Freeform: Shape 394">
              <a:extLst>
                <a:ext uri="{FF2B5EF4-FFF2-40B4-BE49-F238E27FC236}">
                  <a16:creationId xmlns:a16="http://schemas.microsoft.com/office/drawing/2014/main" id="{83DD6804-BFCD-4BCC-A6BC-9BB7C2C379DA}"/>
                </a:ext>
              </a:extLst>
            </p:cNvPr>
            <p:cNvSpPr/>
            <p:nvPr/>
          </p:nvSpPr>
          <p:spPr>
            <a:xfrm>
              <a:off x="11149204" y="2798734"/>
              <a:ext cx="115062" cy="122834"/>
            </a:xfrm>
            <a:custGeom>
              <a:avLst/>
              <a:gdLst>
                <a:gd name="connsiteX0" fmla="*/ 105766 w 115062"/>
                <a:gd name="connsiteY0" fmla="*/ 122834 h 122834"/>
                <a:gd name="connsiteX1" fmla="*/ 115062 w 115062"/>
                <a:gd name="connsiteY1" fmla="*/ 107594 h 122834"/>
                <a:gd name="connsiteX2" fmla="*/ 47092 w 115062"/>
                <a:gd name="connsiteY2" fmla="*/ 44501 h 122834"/>
                <a:gd name="connsiteX3" fmla="*/ 16612 w 115062"/>
                <a:gd name="connsiteY3" fmla="*/ 0 h 122834"/>
                <a:gd name="connsiteX4" fmla="*/ 0 w 115062"/>
                <a:gd name="connsiteY4" fmla="*/ 6401 h 122834"/>
                <a:gd name="connsiteX5" fmla="*/ 32766 w 115062"/>
                <a:gd name="connsiteY5" fmla="*/ 54864 h 122834"/>
                <a:gd name="connsiteX6" fmla="*/ 105766 w 115062"/>
                <a:gd name="connsiteY6" fmla="*/ 122834 h 12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62" h="122834">
                  <a:moveTo>
                    <a:pt x="105766" y="122834"/>
                  </a:moveTo>
                  <a:cubicBezTo>
                    <a:pt x="107111" y="116873"/>
                    <a:pt x="110377" y="111519"/>
                    <a:pt x="115062" y="107594"/>
                  </a:cubicBezTo>
                  <a:cubicBezTo>
                    <a:pt x="89968" y="89352"/>
                    <a:pt x="67149" y="68170"/>
                    <a:pt x="47092" y="44501"/>
                  </a:cubicBezTo>
                  <a:cubicBezTo>
                    <a:pt x="35403" y="30774"/>
                    <a:pt x="25187" y="15859"/>
                    <a:pt x="16612" y="0"/>
                  </a:cubicBezTo>
                  <a:cubicBezTo>
                    <a:pt x="10919" y="1707"/>
                    <a:pt x="5366" y="3846"/>
                    <a:pt x="0" y="6401"/>
                  </a:cubicBezTo>
                  <a:cubicBezTo>
                    <a:pt x="9177" y="23669"/>
                    <a:pt x="20161" y="39914"/>
                    <a:pt x="32766" y="54864"/>
                  </a:cubicBezTo>
                  <a:cubicBezTo>
                    <a:pt x="54190" y="80457"/>
                    <a:pt x="78712" y="103288"/>
                    <a:pt x="105766" y="122834"/>
                  </a:cubicBezTo>
                  <a:close/>
                </a:path>
              </a:pathLst>
            </a:custGeom>
            <a:solidFill>
              <a:schemeClr val="bg1"/>
            </a:solidFill>
            <a:ln w="14817" cap="flat">
              <a:noFill/>
              <a:prstDash val="solid"/>
              <a:miter/>
            </a:ln>
          </p:spPr>
          <p:txBody>
            <a:bodyPr rtlCol="0" anchor="ctr"/>
            <a:lstStyle/>
            <a:p>
              <a:endParaRPr lang="en-IN"/>
            </a:p>
          </p:txBody>
        </p:sp>
        <p:sp>
          <p:nvSpPr>
            <p:cNvPr id="396" name="Freeform: Shape 395">
              <a:extLst>
                <a:ext uri="{FF2B5EF4-FFF2-40B4-BE49-F238E27FC236}">
                  <a16:creationId xmlns:a16="http://schemas.microsoft.com/office/drawing/2014/main" id="{25F2F0C8-4C73-4C77-BD6A-F88A1E928BE2}"/>
                </a:ext>
              </a:extLst>
            </p:cNvPr>
            <p:cNvSpPr/>
            <p:nvPr/>
          </p:nvSpPr>
          <p:spPr>
            <a:xfrm>
              <a:off x="11254512" y="2897947"/>
              <a:ext cx="57607" cy="57607"/>
            </a:xfrm>
            <a:custGeom>
              <a:avLst/>
              <a:gdLst>
                <a:gd name="connsiteX0" fmla="*/ 57607 w 57607"/>
                <a:gd name="connsiteY0" fmla="*/ 28804 h 57607"/>
                <a:gd name="connsiteX1" fmla="*/ 28804 w 57607"/>
                <a:gd name="connsiteY1" fmla="*/ 57607 h 57607"/>
                <a:gd name="connsiteX2" fmla="*/ 0 w 57607"/>
                <a:gd name="connsiteY2" fmla="*/ 28804 h 57607"/>
                <a:gd name="connsiteX3" fmla="*/ 28804 w 57607"/>
                <a:gd name="connsiteY3" fmla="*/ 0 h 57607"/>
                <a:gd name="connsiteX4" fmla="*/ 57607 w 57607"/>
                <a:gd name="connsiteY4" fmla="*/ 28804 h 57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7" h="57607">
                  <a:moveTo>
                    <a:pt x="57607" y="28804"/>
                  </a:moveTo>
                  <a:cubicBezTo>
                    <a:pt x="57607" y="44711"/>
                    <a:pt x="44711" y="57607"/>
                    <a:pt x="28804" y="57607"/>
                  </a:cubicBezTo>
                  <a:cubicBezTo>
                    <a:pt x="12896" y="57607"/>
                    <a:pt x="0" y="44711"/>
                    <a:pt x="0" y="28804"/>
                  </a:cubicBezTo>
                  <a:cubicBezTo>
                    <a:pt x="0" y="12896"/>
                    <a:pt x="12896" y="0"/>
                    <a:pt x="28804" y="0"/>
                  </a:cubicBezTo>
                  <a:cubicBezTo>
                    <a:pt x="44711" y="0"/>
                    <a:pt x="57607" y="12896"/>
                    <a:pt x="57607" y="28804"/>
                  </a:cubicBezTo>
                  <a:close/>
                </a:path>
              </a:pathLst>
            </a:custGeom>
            <a:solidFill>
              <a:schemeClr val="bg1"/>
            </a:solidFill>
            <a:ln w="14817" cap="flat">
              <a:noFill/>
              <a:prstDash val="solid"/>
              <a:miter/>
            </a:ln>
          </p:spPr>
          <p:txBody>
            <a:bodyPr rtlCol="0" anchor="ctr"/>
            <a:lstStyle/>
            <a:p>
              <a:endParaRPr lang="en-IN"/>
            </a:p>
          </p:txBody>
        </p:sp>
        <p:sp>
          <p:nvSpPr>
            <p:cNvPr id="397" name="Freeform: Shape 396">
              <a:extLst>
                <a:ext uri="{FF2B5EF4-FFF2-40B4-BE49-F238E27FC236}">
                  <a16:creationId xmlns:a16="http://schemas.microsoft.com/office/drawing/2014/main" id="{8D10F77F-1D19-4C82-927C-7E56D120BE2B}"/>
                </a:ext>
              </a:extLst>
            </p:cNvPr>
            <p:cNvSpPr/>
            <p:nvPr/>
          </p:nvSpPr>
          <p:spPr>
            <a:xfrm>
              <a:off x="11301299" y="2934828"/>
              <a:ext cx="30327" cy="27889"/>
            </a:xfrm>
            <a:custGeom>
              <a:avLst/>
              <a:gdLst>
                <a:gd name="connsiteX0" fmla="*/ 30328 w 30327"/>
                <a:gd name="connsiteY0" fmla="*/ 11278 h 27889"/>
                <a:gd name="connsiteX1" fmla="*/ 24994 w 30327"/>
                <a:gd name="connsiteY1" fmla="*/ 8687 h 27889"/>
                <a:gd name="connsiteX2" fmla="*/ 24994 w 30327"/>
                <a:gd name="connsiteY2" fmla="*/ 8687 h 27889"/>
                <a:gd name="connsiteX3" fmla="*/ 20422 w 30327"/>
                <a:gd name="connsiteY3" fmla="*/ 6248 h 27889"/>
                <a:gd name="connsiteX4" fmla="*/ 19507 w 30327"/>
                <a:gd name="connsiteY4" fmla="*/ 6248 h 27889"/>
                <a:gd name="connsiteX5" fmla="*/ 15545 w 30327"/>
                <a:gd name="connsiteY5" fmla="*/ 3048 h 27889"/>
                <a:gd name="connsiteX6" fmla="*/ 14478 w 30327"/>
                <a:gd name="connsiteY6" fmla="*/ 3048 h 27889"/>
                <a:gd name="connsiteX7" fmla="*/ 9754 w 30327"/>
                <a:gd name="connsiteY7" fmla="*/ 0 h 27889"/>
                <a:gd name="connsiteX8" fmla="*/ 0 w 30327"/>
                <a:gd name="connsiteY8" fmla="*/ 14021 h 27889"/>
                <a:gd name="connsiteX9" fmla="*/ 5791 w 30327"/>
                <a:gd name="connsiteY9" fmla="*/ 17374 h 27889"/>
                <a:gd name="connsiteX10" fmla="*/ 7010 w 30327"/>
                <a:gd name="connsiteY10" fmla="*/ 18136 h 27889"/>
                <a:gd name="connsiteX11" fmla="*/ 12344 w 30327"/>
                <a:gd name="connsiteY11" fmla="*/ 21031 h 27889"/>
                <a:gd name="connsiteX12" fmla="*/ 12344 w 30327"/>
                <a:gd name="connsiteY12" fmla="*/ 21031 h 27889"/>
                <a:gd name="connsiteX13" fmla="*/ 25451 w 30327"/>
                <a:gd name="connsiteY13" fmla="*/ 27889 h 27889"/>
                <a:gd name="connsiteX14" fmla="*/ 25451 w 30327"/>
                <a:gd name="connsiteY14" fmla="*/ 27889 h 27889"/>
                <a:gd name="connsiteX15" fmla="*/ 29870 w 30327"/>
                <a:gd name="connsiteY15" fmla="*/ 10973 h 2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327" h="27889">
                  <a:moveTo>
                    <a:pt x="30328" y="11278"/>
                  </a:moveTo>
                  <a:lnTo>
                    <a:pt x="24994" y="8687"/>
                  </a:lnTo>
                  <a:lnTo>
                    <a:pt x="24994" y="8687"/>
                  </a:lnTo>
                  <a:lnTo>
                    <a:pt x="20422" y="6248"/>
                  </a:lnTo>
                  <a:lnTo>
                    <a:pt x="19507" y="6248"/>
                  </a:lnTo>
                  <a:lnTo>
                    <a:pt x="15545" y="3048"/>
                  </a:lnTo>
                  <a:lnTo>
                    <a:pt x="14478" y="3048"/>
                  </a:lnTo>
                  <a:lnTo>
                    <a:pt x="9754" y="0"/>
                  </a:lnTo>
                  <a:cubicBezTo>
                    <a:pt x="8117" y="5611"/>
                    <a:pt x="4692" y="10535"/>
                    <a:pt x="0" y="14021"/>
                  </a:cubicBezTo>
                  <a:cubicBezTo>
                    <a:pt x="1829" y="15240"/>
                    <a:pt x="3810" y="16307"/>
                    <a:pt x="5791" y="17374"/>
                  </a:cubicBezTo>
                  <a:lnTo>
                    <a:pt x="7010" y="18136"/>
                  </a:lnTo>
                  <a:lnTo>
                    <a:pt x="12344" y="21031"/>
                  </a:lnTo>
                  <a:lnTo>
                    <a:pt x="12344" y="21031"/>
                  </a:lnTo>
                  <a:lnTo>
                    <a:pt x="25451" y="27889"/>
                  </a:lnTo>
                  <a:lnTo>
                    <a:pt x="25451" y="27889"/>
                  </a:lnTo>
                  <a:cubicBezTo>
                    <a:pt x="27298" y="22354"/>
                    <a:pt x="28775" y="16703"/>
                    <a:pt x="29870" y="10973"/>
                  </a:cubicBezTo>
                  <a:close/>
                </a:path>
              </a:pathLst>
            </a:custGeom>
            <a:solidFill>
              <a:schemeClr val="bg1"/>
            </a:solidFill>
            <a:ln w="14817" cap="flat">
              <a:noFill/>
              <a:prstDash val="solid"/>
              <a:miter/>
            </a:ln>
          </p:spPr>
          <p:txBody>
            <a:bodyPr rtlCol="0" anchor="ctr"/>
            <a:lstStyle/>
            <a:p>
              <a:endParaRPr lang="en-IN"/>
            </a:p>
          </p:txBody>
        </p:sp>
        <p:sp>
          <p:nvSpPr>
            <p:cNvPr id="398" name="Freeform: Shape 397">
              <a:extLst>
                <a:ext uri="{FF2B5EF4-FFF2-40B4-BE49-F238E27FC236}">
                  <a16:creationId xmlns:a16="http://schemas.microsoft.com/office/drawing/2014/main" id="{D40E4EA0-9018-4CF3-9E6F-32838550DF10}"/>
                </a:ext>
              </a:extLst>
            </p:cNvPr>
            <p:cNvSpPr/>
            <p:nvPr/>
          </p:nvSpPr>
          <p:spPr>
            <a:xfrm>
              <a:off x="11092359" y="2876154"/>
              <a:ext cx="83210" cy="83210"/>
            </a:xfrm>
            <a:custGeom>
              <a:avLst/>
              <a:gdLst>
                <a:gd name="connsiteX0" fmla="*/ 83210 w 83210"/>
                <a:gd name="connsiteY0" fmla="*/ 41605 h 83210"/>
                <a:gd name="connsiteX1" fmla="*/ 41605 w 83210"/>
                <a:gd name="connsiteY1" fmla="*/ 83210 h 83210"/>
                <a:gd name="connsiteX2" fmla="*/ 0 w 83210"/>
                <a:gd name="connsiteY2" fmla="*/ 41605 h 83210"/>
                <a:gd name="connsiteX3" fmla="*/ 41605 w 83210"/>
                <a:gd name="connsiteY3" fmla="*/ 0 h 83210"/>
                <a:gd name="connsiteX4" fmla="*/ 83210 w 83210"/>
                <a:gd name="connsiteY4" fmla="*/ 41605 h 8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10" h="83210">
                  <a:moveTo>
                    <a:pt x="83210" y="41605"/>
                  </a:moveTo>
                  <a:cubicBezTo>
                    <a:pt x="83210" y="64583"/>
                    <a:pt x="64583" y="83210"/>
                    <a:pt x="41605" y="83210"/>
                  </a:cubicBezTo>
                  <a:cubicBezTo>
                    <a:pt x="18627" y="83210"/>
                    <a:pt x="0" y="64583"/>
                    <a:pt x="0" y="41605"/>
                  </a:cubicBezTo>
                  <a:cubicBezTo>
                    <a:pt x="0" y="18627"/>
                    <a:pt x="18627" y="0"/>
                    <a:pt x="41605" y="0"/>
                  </a:cubicBezTo>
                  <a:cubicBezTo>
                    <a:pt x="64583" y="0"/>
                    <a:pt x="83210" y="18627"/>
                    <a:pt x="83210" y="41605"/>
                  </a:cubicBezTo>
                  <a:close/>
                </a:path>
              </a:pathLst>
            </a:custGeom>
            <a:solidFill>
              <a:schemeClr val="bg1"/>
            </a:solidFill>
            <a:ln w="14817" cap="flat">
              <a:noFill/>
              <a:prstDash val="solid"/>
              <a:miter/>
            </a:ln>
          </p:spPr>
          <p:txBody>
            <a:bodyPr rtlCol="0" anchor="ctr"/>
            <a:lstStyle/>
            <a:p>
              <a:endParaRPr lang="en-IN"/>
            </a:p>
          </p:txBody>
        </p:sp>
        <p:sp>
          <p:nvSpPr>
            <p:cNvPr id="399" name="Freeform: Shape 398">
              <a:extLst>
                <a:ext uri="{FF2B5EF4-FFF2-40B4-BE49-F238E27FC236}">
                  <a16:creationId xmlns:a16="http://schemas.microsoft.com/office/drawing/2014/main" id="{31976ED6-8A96-47E0-8166-AE11FD8E705B}"/>
                </a:ext>
              </a:extLst>
            </p:cNvPr>
            <p:cNvSpPr/>
            <p:nvPr/>
          </p:nvSpPr>
          <p:spPr>
            <a:xfrm>
              <a:off x="11194467" y="2966679"/>
              <a:ext cx="54254" cy="54254"/>
            </a:xfrm>
            <a:custGeom>
              <a:avLst/>
              <a:gdLst>
                <a:gd name="connsiteX0" fmla="*/ 54254 w 54254"/>
                <a:gd name="connsiteY0" fmla="*/ 27127 h 54254"/>
                <a:gd name="connsiteX1" fmla="*/ 27127 w 54254"/>
                <a:gd name="connsiteY1" fmla="*/ 54254 h 54254"/>
                <a:gd name="connsiteX2" fmla="*/ 0 w 54254"/>
                <a:gd name="connsiteY2" fmla="*/ 27127 h 54254"/>
                <a:gd name="connsiteX3" fmla="*/ 27127 w 54254"/>
                <a:gd name="connsiteY3" fmla="*/ 0 h 54254"/>
                <a:gd name="connsiteX4" fmla="*/ 54254 w 54254"/>
                <a:gd name="connsiteY4" fmla="*/ 27127 h 54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4" h="54254">
                  <a:moveTo>
                    <a:pt x="54254" y="27127"/>
                  </a:moveTo>
                  <a:cubicBezTo>
                    <a:pt x="54254" y="42109"/>
                    <a:pt x="42109" y="54254"/>
                    <a:pt x="27127" y="54254"/>
                  </a:cubicBezTo>
                  <a:cubicBezTo>
                    <a:pt x="12145" y="54254"/>
                    <a:pt x="0" y="42109"/>
                    <a:pt x="0" y="27127"/>
                  </a:cubicBezTo>
                  <a:cubicBezTo>
                    <a:pt x="0" y="12145"/>
                    <a:pt x="12145" y="0"/>
                    <a:pt x="27127" y="0"/>
                  </a:cubicBezTo>
                  <a:cubicBezTo>
                    <a:pt x="42109" y="0"/>
                    <a:pt x="54254" y="12145"/>
                    <a:pt x="54254" y="27127"/>
                  </a:cubicBezTo>
                  <a:close/>
                </a:path>
              </a:pathLst>
            </a:custGeom>
            <a:solidFill>
              <a:schemeClr val="bg1"/>
            </a:solidFill>
            <a:ln w="14817" cap="flat">
              <a:noFill/>
              <a:prstDash val="solid"/>
              <a:miter/>
            </a:ln>
          </p:spPr>
          <p:txBody>
            <a:bodyPr rtlCol="0" anchor="ctr"/>
            <a:lstStyle/>
            <a:p>
              <a:endParaRPr lang="en-IN"/>
            </a:p>
          </p:txBody>
        </p:sp>
        <p:sp>
          <p:nvSpPr>
            <p:cNvPr id="366" name="Rectangle: Rounded Corners 365">
              <a:extLst>
                <a:ext uri="{FF2B5EF4-FFF2-40B4-BE49-F238E27FC236}">
                  <a16:creationId xmlns:a16="http://schemas.microsoft.com/office/drawing/2014/main" id="{83C42311-D140-40BB-BFFE-C30038DE4502}"/>
                </a:ext>
              </a:extLst>
            </p:cNvPr>
            <p:cNvSpPr/>
            <p:nvPr/>
          </p:nvSpPr>
          <p:spPr bwMode="auto">
            <a:xfrm>
              <a:off x="10930053" y="3510557"/>
              <a:ext cx="548640" cy="54864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367" name="TextBox 366">
              <a:extLst>
                <a:ext uri="{FF2B5EF4-FFF2-40B4-BE49-F238E27FC236}">
                  <a16:creationId xmlns:a16="http://schemas.microsoft.com/office/drawing/2014/main" id="{F2CF4165-FC56-4456-B798-0E075CD57747}"/>
                </a:ext>
              </a:extLst>
            </p:cNvPr>
            <p:cNvSpPr txBox="1"/>
            <p:nvPr/>
          </p:nvSpPr>
          <p:spPr>
            <a:xfrm>
              <a:off x="11080942" y="3319765"/>
              <a:ext cx="2468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ACR</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335" name="TextBox 334">
              <a:extLst>
                <a:ext uri="{FF2B5EF4-FFF2-40B4-BE49-F238E27FC236}">
                  <a16:creationId xmlns:a16="http://schemas.microsoft.com/office/drawing/2014/main" id="{22C9CF56-8A5F-4DED-A492-ABB5A090666A}"/>
                </a:ext>
              </a:extLst>
            </p:cNvPr>
            <p:cNvSpPr txBox="1"/>
            <p:nvPr/>
          </p:nvSpPr>
          <p:spPr>
            <a:xfrm>
              <a:off x="7715631" y="3208967"/>
              <a:ext cx="318997" cy="249299"/>
            </a:xfrm>
            <a:prstGeom prst="rect">
              <a:avLst/>
            </a:prstGeom>
            <a:noFill/>
          </p:spPr>
          <p:txBody>
            <a:bodyPr wrap="none" lIns="0" tIns="0" rIns="0" bIns="0" rtlCol="0" anchor="b">
              <a:spAutoFit/>
            </a:bodyPr>
            <a:lstStyle/>
            <a:p>
              <a:pPr algn="ctr" defTabSz="914400">
                <a:lnSpc>
                  <a:spcPct val="90000"/>
                </a:lnSpc>
                <a:spcAft>
                  <a:spcPts val="600"/>
                </a:spcAft>
                <a:defRPr/>
              </a:pPr>
              <a:r>
                <a:rPr lang="en-US" sz="1000">
                  <a:latin typeface="Segoe UI Semibold"/>
                </a:rPr>
                <a:t>AKS</a:t>
              </a:r>
              <a:br>
                <a:rPr lang="en-US" sz="1000">
                  <a:latin typeface="Segoe UI Semibold"/>
                </a:rPr>
              </a:br>
              <a:r>
                <a:rPr lang="en-US" sz="800">
                  <a:cs typeface="Segoe UI" panose="020B0502040204020203" pitchFamily="34" charset="0"/>
                </a:rPr>
                <a:t>Service</a:t>
              </a:r>
              <a:endParaRPr lang="en-US" sz="1000">
                <a:cs typeface="Segoe UI" panose="020B0502040204020203" pitchFamily="34" charset="0"/>
              </a:endParaRPr>
            </a:p>
          </p:txBody>
        </p:sp>
        <p:sp>
          <p:nvSpPr>
            <p:cNvPr id="336" name="Rectangle: Rounded Corners 335">
              <a:extLst>
                <a:ext uri="{FF2B5EF4-FFF2-40B4-BE49-F238E27FC236}">
                  <a16:creationId xmlns:a16="http://schemas.microsoft.com/office/drawing/2014/main" id="{E4F82235-E621-4EE1-B3DF-8D9F5A6FDD41}"/>
                </a:ext>
              </a:extLst>
            </p:cNvPr>
            <p:cNvSpPr/>
            <p:nvPr/>
          </p:nvSpPr>
          <p:spPr bwMode="auto">
            <a:xfrm>
              <a:off x="7600809" y="3510557"/>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346DC30D-513F-4FE5-9E76-A412A44F4382}"/>
                </a:ext>
              </a:extLst>
            </p:cNvPr>
            <p:cNvGrpSpPr/>
            <p:nvPr/>
          </p:nvGrpSpPr>
          <p:grpSpPr>
            <a:xfrm>
              <a:off x="7649116" y="3607026"/>
              <a:ext cx="435912" cy="364254"/>
              <a:chOff x="7754046" y="3607026"/>
              <a:chExt cx="435912" cy="364254"/>
            </a:xfrm>
          </p:grpSpPr>
          <p:grpSp>
            <p:nvGrpSpPr>
              <p:cNvPr id="338" name="Group 337">
                <a:extLst>
                  <a:ext uri="{FF2B5EF4-FFF2-40B4-BE49-F238E27FC236}">
                    <a16:creationId xmlns:a16="http://schemas.microsoft.com/office/drawing/2014/main" id="{4F3D77CF-E1FB-43E3-A576-AF441F63BB83}"/>
                  </a:ext>
                </a:extLst>
              </p:cNvPr>
              <p:cNvGrpSpPr/>
              <p:nvPr/>
            </p:nvGrpSpPr>
            <p:grpSpPr>
              <a:xfrm>
                <a:off x="7841527" y="3607026"/>
                <a:ext cx="130987" cy="115214"/>
                <a:chOff x="7841527" y="3607026"/>
                <a:chExt cx="130987" cy="115214"/>
              </a:xfrm>
            </p:grpSpPr>
            <p:sp>
              <p:nvSpPr>
                <p:cNvPr id="363" name="Freeform: Shape 362">
                  <a:extLst>
                    <a:ext uri="{FF2B5EF4-FFF2-40B4-BE49-F238E27FC236}">
                      <a16:creationId xmlns:a16="http://schemas.microsoft.com/office/drawing/2014/main" id="{904A8728-F76C-4AD2-B25E-B93A7371BFD2}"/>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5BDEEF54-5A78-48FD-B902-B1E6D3D6AC9F}"/>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A4AC6EA8-D0A0-470A-88B0-F00A8102C954}"/>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39" name="Group 338">
                <a:extLst>
                  <a:ext uri="{FF2B5EF4-FFF2-40B4-BE49-F238E27FC236}">
                    <a16:creationId xmlns:a16="http://schemas.microsoft.com/office/drawing/2014/main" id="{BE5465A6-79C1-4E19-9BF6-0F07A385D6DD}"/>
                  </a:ext>
                </a:extLst>
              </p:cNvPr>
              <p:cNvGrpSpPr/>
              <p:nvPr/>
            </p:nvGrpSpPr>
            <p:grpSpPr>
              <a:xfrm>
                <a:off x="7993935" y="3607026"/>
                <a:ext cx="130987" cy="115214"/>
                <a:chOff x="7841527" y="3607026"/>
                <a:chExt cx="130987" cy="115214"/>
              </a:xfrm>
            </p:grpSpPr>
            <p:sp>
              <p:nvSpPr>
                <p:cNvPr id="360" name="Freeform: Shape 359">
                  <a:extLst>
                    <a:ext uri="{FF2B5EF4-FFF2-40B4-BE49-F238E27FC236}">
                      <a16:creationId xmlns:a16="http://schemas.microsoft.com/office/drawing/2014/main" id="{FD42AFD1-FB05-4985-A469-0BF326FDBDA9}"/>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A285B2C3-B7DF-4C5D-AF6B-0343979C3B87}"/>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1A9CCE32-D5F7-4E44-96D9-C178B651E8AD}"/>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40" name="Group 339">
                <a:extLst>
                  <a:ext uri="{FF2B5EF4-FFF2-40B4-BE49-F238E27FC236}">
                    <a16:creationId xmlns:a16="http://schemas.microsoft.com/office/drawing/2014/main" id="{612FBC9F-D6E4-4E21-858A-6A9B2C5D20A7}"/>
                  </a:ext>
                </a:extLst>
              </p:cNvPr>
              <p:cNvGrpSpPr/>
              <p:nvPr/>
            </p:nvGrpSpPr>
            <p:grpSpPr>
              <a:xfrm>
                <a:off x="7841527" y="3856066"/>
                <a:ext cx="130987" cy="115214"/>
                <a:chOff x="7841527" y="3607026"/>
                <a:chExt cx="130987" cy="115214"/>
              </a:xfrm>
            </p:grpSpPr>
            <p:sp>
              <p:nvSpPr>
                <p:cNvPr id="357" name="Freeform: Shape 356">
                  <a:extLst>
                    <a:ext uri="{FF2B5EF4-FFF2-40B4-BE49-F238E27FC236}">
                      <a16:creationId xmlns:a16="http://schemas.microsoft.com/office/drawing/2014/main" id="{2BEA8052-2B8A-4099-8B7F-88ABCEC24797}"/>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F6BF59CC-C7FC-4F4E-AEAC-3FA9674DC38E}"/>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18854900-5BCE-485F-8AA8-3E71C2CF82F9}"/>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41" name="Group 340">
                <a:extLst>
                  <a:ext uri="{FF2B5EF4-FFF2-40B4-BE49-F238E27FC236}">
                    <a16:creationId xmlns:a16="http://schemas.microsoft.com/office/drawing/2014/main" id="{0F498865-7167-4AA9-AFB9-3E232C501210}"/>
                  </a:ext>
                </a:extLst>
              </p:cNvPr>
              <p:cNvGrpSpPr/>
              <p:nvPr/>
            </p:nvGrpSpPr>
            <p:grpSpPr>
              <a:xfrm>
                <a:off x="7993935" y="3856066"/>
                <a:ext cx="130987" cy="115214"/>
                <a:chOff x="7841527" y="3607026"/>
                <a:chExt cx="130987" cy="115214"/>
              </a:xfrm>
            </p:grpSpPr>
            <p:sp>
              <p:nvSpPr>
                <p:cNvPr id="354" name="Freeform: Shape 353">
                  <a:extLst>
                    <a:ext uri="{FF2B5EF4-FFF2-40B4-BE49-F238E27FC236}">
                      <a16:creationId xmlns:a16="http://schemas.microsoft.com/office/drawing/2014/main" id="{76131607-EDD6-475E-BE85-BB2CB242BE6E}"/>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2CB80241-37D7-41DF-8552-392FA228ACA3}"/>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56" name="Freeform: Shape 355">
                  <a:extLst>
                    <a:ext uri="{FF2B5EF4-FFF2-40B4-BE49-F238E27FC236}">
                      <a16:creationId xmlns:a16="http://schemas.microsoft.com/office/drawing/2014/main" id="{2C7E3F24-9DAE-4344-B0C9-732BBB76F897}"/>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42" name="Group 341">
                <a:extLst>
                  <a:ext uri="{FF2B5EF4-FFF2-40B4-BE49-F238E27FC236}">
                    <a16:creationId xmlns:a16="http://schemas.microsoft.com/office/drawing/2014/main" id="{F4B2C351-71BC-46C5-8E5D-FF282C52EF2F}"/>
                  </a:ext>
                </a:extLst>
              </p:cNvPr>
              <p:cNvGrpSpPr/>
              <p:nvPr/>
            </p:nvGrpSpPr>
            <p:grpSpPr>
              <a:xfrm>
                <a:off x="7754046" y="3732129"/>
                <a:ext cx="130987" cy="115214"/>
                <a:chOff x="7841527" y="3607026"/>
                <a:chExt cx="130987" cy="115214"/>
              </a:xfrm>
            </p:grpSpPr>
            <p:sp>
              <p:nvSpPr>
                <p:cNvPr id="351" name="Freeform: Shape 350">
                  <a:extLst>
                    <a:ext uri="{FF2B5EF4-FFF2-40B4-BE49-F238E27FC236}">
                      <a16:creationId xmlns:a16="http://schemas.microsoft.com/office/drawing/2014/main" id="{6B801755-D0FB-4654-937E-B48D50CF3050}"/>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311E459D-16AB-4A3B-8F92-2B7BE1A21382}"/>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F7A96E73-3022-4B50-8A46-604576D39B80}"/>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43" name="Group 342">
                <a:extLst>
                  <a:ext uri="{FF2B5EF4-FFF2-40B4-BE49-F238E27FC236}">
                    <a16:creationId xmlns:a16="http://schemas.microsoft.com/office/drawing/2014/main" id="{DA149BD5-AFBA-4D93-9A07-A14602C25BEA}"/>
                  </a:ext>
                </a:extLst>
              </p:cNvPr>
              <p:cNvGrpSpPr/>
              <p:nvPr/>
            </p:nvGrpSpPr>
            <p:grpSpPr>
              <a:xfrm>
                <a:off x="7906454" y="3732129"/>
                <a:ext cx="130987" cy="115214"/>
                <a:chOff x="7841527" y="3607026"/>
                <a:chExt cx="130987" cy="115214"/>
              </a:xfrm>
            </p:grpSpPr>
            <p:sp>
              <p:nvSpPr>
                <p:cNvPr id="348" name="Freeform: Shape 347">
                  <a:extLst>
                    <a:ext uri="{FF2B5EF4-FFF2-40B4-BE49-F238E27FC236}">
                      <a16:creationId xmlns:a16="http://schemas.microsoft.com/office/drawing/2014/main" id="{FD1017B4-9254-4362-99DD-69625D5F2439}"/>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27CE30FE-029C-4B9F-A500-073B680F9FF2}"/>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50" name="Freeform: Shape 349">
                  <a:extLst>
                    <a:ext uri="{FF2B5EF4-FFF2-40B4-BE49-F238E27FC236}">
                      <a16:creationId xmlns:a16="http://schemas.microsoft.com/office/drawing/2014/main" id="{0AD53559-C259-4BC0-8ECB-188BD19DF7B4}"/>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44" name="Group 343">
                <a:extLst>
                  <a:ext uri="{FF2B5EF4-FFF2-40B4-BE49-F238E27FC236}">
                    <a16:creationId xmlns:a16="http://schemas.microsoft.com/office/drawing/2014/main" id="{E8CCE1F9-E91E-4838-ACCA-60456924A346}"/>
                  </a:ext>
                </a:extLst>
              </p:cNvPr>
              <p:cNvGrpSpPr/>
              <p:nvPr/>
            </p:nvGrpSpPr>
            <p:grpSpPr>
              <a:xfrm>
                <a:off x="8058971" y="3732129"/>
                <a:ext cx="130987" cy="115214"/>
                <a:chOff x="7841527" y="3607026"/>
                <a:chExt cx="130987" cy="115214"/>
              </a:xfrm>
            </p:grpSpPr>
            <p:sp>
              <p:nvSpPr>
                <p:cNvPr id="345" name="Freeform: Shape 344">
                  <a:extLst>
                    <a:ext uri="{FF2B5EF4-FFF2-40B4-BE49-F238E27FC236}">
                      <a16:creationId xmlns:a16="http://schemas.microsoft.com/office/drawing/2014/main" id="{ED0B18FC-6B36-42A5-849E-6D9F731C344F}"/>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4D93A690-B710-47E2-8DB0-BC1DF8E941CA}"/>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13626F31-9E69-4103-B6DD-6E83C8FB3621}"/>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sp>
          <p:nvSpPr>
            <p:cNvPr id="326" name="TextBox 325">
              <a:extLst>
                <a:ext uri="{FF2B5EF4-FFF2-40B4-BE49-F238E27FC236}">
                  <a16:creationId xmlns:a16="http://schemas.microsoft.com/office/drawing/2014/main" id="{ADCEF254-D429-4267-AA29-51D33698FB42}"/>
                </a:ext>
              </a:extLst>
            </p:cNvPr>
            <p:cNvSpPr txBox="1"/>
            <p:nvPr/>
          </p:nvSpPr>
          <p:spPr>
            <a:xfrm>
              <a:off x="8481385" y="3181267"/>
              <a:ext cx="862417" cy="2769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Kafka Streams</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on HD Insights</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328" name="Rectangle: Rounded Corners 327">
              <a:extLst>
                <a:ext uri="{FF2B5EF4-FFF2-40B4-BE49-F238E27FC236}">
                  <a16:creationId xmlns:a16="http://schemas.microsoft.com/office/drawing/2014/main" id="{63FADD7D-165A-4554-BDD4-BC08CE113F94}"/>
                </a:ext>
              </a:extLst>
            </p:cNvPr>
            <p:cNvSpPr/>
            <p:nvPr/>
          </p:nvSpPr>
          <p:spPr bwMode="auto">
            <a:xfrm>
              <a:off x="8638272" y="3510557"/>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329" name="Group 328">
              <a:extLst>
                <a:ext uri="{FF2B5EF4-FFF2-40B4-BE49-F238E27FC236}">
                  <a16:creationId xmlns:a16="http://schemas.microsoft.com/office/drawing/2014/main" id="{960B5A3C-71F8-4217-AA99-06FEB4348B2B}"/>
                </a:ext>
              </a:extLst>
            </p:cNvPr>
            <p:cNvGrpSpPr/>
            <p:nvPr/>
          </p:nvGrpSpPr>
          <p:grpSpPr>
            <a:xfrm>
              <a:off x="8706852" y="3579137"/>
              <a:ext cx="411480" cy="411480"/>
              <a:chOff x="8811782" y="3579137"/>
              <a:chExt cx="411480" cy="411480"/>
            </a:xfrm>
          </p:grpSpPr>
          <p:sp>
            <p:nvSpPr>
              <p:cNvPr id="330" name="Freeform: Shape 329">
                <a:extLst>
                  <a:ext uri="{FF2B5EF4-FFF2-40B4-BE49-F238E27FC236}">
                    <a16:creationId xmlns:a16="http://schemas.microsoft.com/office/drawing/2014/main" id="{4918A796-F2D8-4506-B3F7-AA471BF01D1A}"/>
                  </a:ext>
                </a:extLst>
              </p:cNvPr>
              <p:cNvSpPr/>
              <p:nvPr/>
            </p:nvSpPr>
            <p:spPr>
              <a:xfrm>
                <a:off x="8811782" y="3579137"/>
                <a:ext cx="411480" cy="411480"/>
              </a:xfrm>
              <a:custGeom>
                <a:avLst/>
                <a:gdLst>
                  <a:gd name="connsiteX0" fmla="*/ 0 w 411480"/>
                  <a:gd name="connsiteY0" fmla="*/ 0 h 411480"/>
                  <a:gd name="connsiteX1" fmla="*/ 411480 w 411480"/>
                  <a:gd name="connsiteY1" fmla="*/ 0 h 411480"/>
                  <a:gd name="connsiteX2" fmla="*/ 411480 w 411480"/>
                  <a:gd name="connsiteY2" fmla="*/ 411480 h 411480"/>
                  <a:gd name="connsiteX3" fmla="*/ 0 w 411480"/>
                  <a:gd name="connsiteY3" fmla="*/ 411480 h 411480"/>
                </a:gdLst>
                <a:ahLst/>
                <a:cxnLst>
                  <a:cxn ang="0">
                    <a:pos x="connsiteX0" y="connsiteY0"/>
                  </a:cxn>
                  <a:cxn ang="0">
                    <a:pos x="connsiteX1" y="connsiteY1"/>
                  </a:cxn>
                  <a:cxn ang="0">
                    <a:pos x="connsiteX2" y="connsiteY2"/>
                  </a:cxn>
                  <a:cxn ang="0">
                    <a:pos x="connsiteX3" y="connsiteY3"/>
                  </a:cxn>
                </a:cxnLst>
                <a:rect l="l" t="t" r="r" b="b"/>
                <a:pathLst>
                  <a:path w="411480" h="411480">
                    <a:moveTo>
                      <a:pt x="0" y="0"/>
                    </a:moveTo>
                    <a:lnTo>
                      <a:pt x="411480" y="0"/>
                    </a:lnTo>
                    <a:lnTo>
                      <a:pt x="411480" y="411480"/>
                    </a:lnTo>
                    <a:lnTo>
                      <a:pt x="0" y="411480"/>
                    </a:lnTo>
                    <a:close/>
                  </a:path>
                </a:pathLst>
              </a:custGeom>
              <a:noFill/>
              <a:ln w="22754"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7151BA80-CF3E-45D1-8439-5A9814880BF6}"/>
                  </a:ext>
                </a:extLst>
              </p:cNvPr>
              <p:cNvSpPr/>
              <p:nvPr/>
            </p:nvSpPr>
            <p:spPr>
              <a:xfrm>
                <a:off x="8823268" y="3637429"/>
                <a:ext cx="387591" cy="336956"/>
              </a:xfrm>
              <a:custGeom>
                <a:avLst/>
                <a:gdLst>
                  <a:gd name="connsiteX0" fmla="*/ 155848 w 387591"/>
                  <a:gd name="connsiteY0" fmla="*/ 212370 h 336956"/>
                  <a:gd name="connsiteX1" fmla="*/ 231515 w 387591"/>
                  <a:gd name="connsiteY1" fmla="*/ 212370 h 336956"/>
                  <a:gd name="connsiteX2" fmla="*/ 237687 w 387591"/>
                  <a:gd name="connsiteY2" fmla="*/ 207341 h 336956"/>
                  <a:gd name="connsiteX3" fmla="*/ 268320 w 387591"/>
                  <a:gd name="connsiteY3" fmla="*/ 158192 h 336956"/>
                  <a:gd name="connsiteX4" fmla="*/ 269920 w 387591"/>
                  <a:gd name="connsiteY4" fmla="*/ 149962 h 336956"/>
                  <a:gd name="connsiteX5" fmla="*/ 230601 w 387591"/>
                  <a:gd name="connsiteY5" fmla="*/ 81382 h 336956"/>
                  <a:gd name="connsiteX6" fmla="*/ 222828 w 387591"/>
                  <a:gd name="connsiteY6" fmla="*/ 78867 h 336956"/>
                  <a:gd name="connsiteX7" fmla="*/ 194253 w 387591"/>
                  <a:gd name="connsiteY7" fmla="*/ 84125 h 336956"/>
                  <a:gd name="connsiteX8" fmla="*/ 164764 w 387591"/>
                  <a:gd name="connsiteY8" fmla="*/ 78867 h 336956"/>
                  <a:gd name="connsiteX9" fmla="*/ 156991 w 387591"/>
                  <a:gd name="connsiteY9" fmla="*/ 81839 h 336956"/>
                  <a:gd name="connsiteX10" fmla="*/ 117672 w 387591"/>
                  <a:gd name="connsiteY10" fmla="*/ 150419 h 336956"/>
                  <a:gd name="connsiteX11" fmla="*/ 119272 w 387591"/>
                  <a:gd name="connsiteY11" fmla="*/ 158649 h 336956"/>
                  <a:gd name="connsiteX12" fmla="*/ 149676 w 387591"/>
                  <a:gd name="connsiteY12" fmla="*/ 207569 h 336956"/>
                  <a:gd name="connsiteX13" fmla="*/ 155848 w 387591"/>
                  <a:gd name="connsiteY13" fmla="*/ 212370 h 336956"/>
                  <a:gd name="connsiteX14" fmla="*/ 110128 w 387591"/>
                  <a:gd name="connsiteY14" fmla="*/ 0 h 336956"/>
                  <a:gd name="connsiteX15" fmla="*/ 64408 w 387591"/>
                  <a:gd name="connsiteY15" fmla="*/ 0 h 336956"/>
                  <a:gd name="connsiteX16" fmla="*/ 58922 w 387591"/>
                  <a:gd name="connsiteY16" fmla="*/ 3201 h 336956"/>
                  <a:gd name="connsiteX17" fmla="*/ 858 w 387591"/>
                  <a:gd name="connsiteY17" fmla="*/ 103099 h 336956"/>
                  <a:gd name="connsiteX18" fmla="*/ 858 w 387591"/>
                  <a:gd name="connsiteY18" fmla="*/ 109500 h 336956"/>
                  <a:gd name="connsiteX19" fmla="*/ 22117 w 387591"/>
                  <a:gd name="connsiteY19" fmla="*/ 146076 h 336956"/>
                  <a:gd name="connsiteX20" fmla="*/ 30576 w 387591"/>
                  <a:gd name="connsiteY20" fmla="*/ 148819 h 336956"/>
                  <a:gd name="connsiteX21" fmla="*/ 67152 w 387591"/>
                  <a:gd name="connsiteY21" fmla="*/ 140361 h 336956"/>
                  <a:gd name="connsiteX22" fmla="*/ 76296 w 387591"/>
                  <a:gd name="connsiteY22" fmla="*/ 140361 h 336956"/>
                  <a:gd name="connsiteX23" fmla="*/ 82696 w 387591"/>
                  <a:gd name="connsiteY23" fmla="*/ 137160 h 336956"/>
                  <a:gd name="connsiteX24" fmla="*/ 100756 w 387591"/>
                  <a:gd name="connsiteY24" fmla="*/ 106299 h 336956"/>
                  <a:gd name="connsiteX25" fmla="*/ 127959 w 387591"/>
                  <a:gd name="connsiteY25" fmla="*/ 59208 h 336956"/>
                  <a:gd name="connsiteX26" fmla="*/ 127959 w 387591"/>
                  <a:gd name="connsiteY26" fmla="*/ 52121 h 336956"/>
                  <a:gd name="connsiteX27" fmla="*/ 109214 w 387591"/>
                  <a:gd name="connsiteY27" fmla="*/ 0 h 336956"/>
                  <a:gd name="connsiteX28" fmla="*/ 330042 w 387591"/>
                  <a:gd name="connsiteY28" fmla="*/ 3201 h 336956"/>
                  <a:gd name="connsiteX29" fmla="*/ 324555 w 387591"/>
                  <a:gd name="connsiteY29" fmla="*/ 0 h 336956"/>
                  <a:gd name="connsiteX30" fmla="*/ 278835 w 387591"/>
                  <a:gd name="connsiteY30" fmla="*/ 0 h 336956"/>
                  <a:gd name="connsiteX31" fmla="*/ 261004 w 387591"/>
                  <a:gd name="connsiteY31" fmla="*/ 51893 h 336956"/>
                  <a:gd name="connsiteX32" fmla="*/ 261004 w 387591"/>
                  <a:gd name="connsiteY32" fmla="*/ 58979 h 336956"/>
                  <a:gd name="connsiteX33" fmla="*/ 288436 w 387591"/>
                  <a:gd name="connsiteY33" fmla="*/ 106299 h 336956"/>
                  <a:gd name="connsiteX34" fmla="*/ 306496 w 387591"/>
                  <a:gd name="connsiteY34" fmla="*/ 137618 h 336956"/>
                  <a:gd name="connsiteX35" fmla="*/ 312897 w 387591"/>
                  <a:gd name="connsiteY35" fmla="*/ 140818 h 336956"/>
                  <a:gd name="connsiteX36" fmla="*/ 321583 w 387591"/>
                  <a:gd name="connsiteY36" fmla="*/ 140818 h 336956"/>
                  <a:gd name="connsiteX37" fmla="*/ 358388 w 387591"/>
                  <a:gd name="connsiteY37" fmla="*/ 149276 h 336956"/>
                  <a:gd name="connsiteX38" fmla="*/ 365475 w 387591"/>
                  <a:gd name="connsiteY38" fmla="*/ 147447 h 336956"/>
                  <a:gd name="connsiteX39" fmla="*/ 386734 w 387591"/>
                  <a:gd name="connsiteY39" fmla="*/ 110643 h 336956"/>
                  <a:gd name="connsiteX40" fmla="*/ 386734 w 387591"/>
                  <a:gd name="connsiteY40" fmla="*/ 104242 h 336956"/>
                  <a:gd name="connsiteX41" fmla="*/ 234715 w 387591"/>
                  <a:gd name="connsiteY41" fmla="*/ 248946 h 336956"/>
                  <a:gd name="connsiteX42" fmla="*/ 152648 w 387591"/>
                  <a:gd name="connsiteY42" fmla="*/ 248946 h 336956"/>
                  <a:gd name="connsiteX43" fmla="*/ 146476 w 387591"/>
                  <a:gd name="connsiteY43" fmla="*/ 253061 h 336956"/>
                  <a:gd name="connsiteX44" fmla="*/ 114700 w 387591"/>
                  <a:gd name="connsiteY44" fmla="*/ 293980 h 336956"/>
                  <a:gd name="connsiteX45" fmla="*/ 112643 w 387591"/>
                  <a:gd name="connsiteY45" fmla="*/ 302667 h 336956"/>
                  <a:gd name="connsiteX46" fmla="*/ 130702 w 387591"/>
                  <a:gd name="connsiteY46" fmla="*/ 333756 h 336956"/>
                  <a:gd name="connsiteX47" fmla="*/ 136189 w 387591"/>
                  <a:gd name="connsiteY47" fmla="*/ 336957 h 336956"/>
                  <a:gd name="connsiteX48" fmla="*/ 251632 w 387591"/>
                  <a:gd name="connsiteY48" fmla="*/ 336957 h 336956"/>
                  <a:gd name="connsiteX49" fmla="*/ 257118 w 387591"/>
                  <a:gd name="connsiteY49" fmla="*/ 333756 h 336956"/>
                  <a:gd name="connsiteX50" fmla="*/ 274949 w 387591"/>
                  <a:gd name="connsiteY50" fmla="*/ 302896 h 336956"/>
                  <a:gd name="connsiteX51" fmla="*/ 272892 w 387591"/>
                  <a:gd name="connsiteY51" fmla="*/ 294209 h 336956"/>
                  <a:gd name="connsiteX52" fmla="*/ 240888 w 387591"/>
                  <a:gd name="connsiteY52" fmla="*/ 253061 h 336956"/>
                  <a:gd name="connsiteX53" fmla="*/ 234715 w 387591"/>
                  <a:gd name="connsiteY53" fmla="*/ 248946 h 33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87591" h="336956">
                    <a:moveTo>
                      <a:pt x="155848" y="212370"/>
                    </a:moveTo>
                    <a:lnTo>
                      <a:pt x="231515" y="212370"/>
                    </a:lnTo>
                    <a:cubicBezTo>
                      <a:pt x="234491" y="212333"/>
                      <a:pt x="237049" y="210248"/>
                      <a:pt x="237687" y="207341"/>
                    </a:cubicBezTo>
                    <a:cubicBezTo>
                      <a:pt x="241797" y="187864"/>
                      <a:pt x="252644" y="170461"/>
                      <a:pt x="268320" y="158192"/>
                    </a:cubicBezTo>
                    <a:cubicBezTo>
                      <a:pt x="270921" y="156287"/>
                      <a:pt x="271616" y="152702"/>
                      <a:pt x="269920" y="149962"/>
                    </a:cubicBezTo>
                    <a:lnTo>
                      <a:pt x="230601" y="81382"/>
                    </a:lnTo>
                    <a:cubicBezTo>
                      <a:pt x="229014" y="78704"/>
                      <a:pt x="225683" y="77626"/>
                      <a:pt x="222828" y="78867"/>
                    </a:cubicBezTo>
                    <a:cubicBezTo>
                      <a:pt x="213658" y="82183"/>
                      <a:pt x="204003" y="83960"/>
                      <a:pt x="194253" y="84125"/>
                    </a:cubicBezTo>
                    <a:cubicBezTo>
                      <a:pt x="184183" y="84212"/>
                      <a:pt x="174183" y="82430"/>
                      <a:pt x="164764" y="78867"/>
                    </a:cubicBezTo>
                    <a:cubicBezTo>
                      <a:pt x="161795" y="77809"/>
                      <a:pt x="158497" y="79070"/>
                      <a:pt x="156991" y="81839"/>
                    </a:cubicBezTo>
                    <a:lnTo>
                      <a:pt x="117672" y="150419"/>
                    </a:lnTo>
                    <a:cubicBezTo>
                      <a:pt x="116085" y="153179"/>
                      <a:pt x="116767" y="156685"/>
                      <a:pt x="119272" y="158649"/>
                    </a:cubicBezTo>
                    <a:cubicBezTo>
                      <a:pt x="134818" y="170897"/>
                      <a:pt x="145577" y="188207"/>
                      <a:pt x="149676" y="207569"/>
                    </a:cubicBezTo>
                    <a:cubicBezTo>
                      <a:pt x="150328" y="210436"/>
                      <a:pt x="152910" y="212443"/>
                      <a:pt x="155848" y="212370"/>
                    </a:cubicBezTo>
                    <a:close/>
                    <a:moveTo>
                      <a:pt x="110128" y="0"/>
                    </a:moveTo>
                    <a:lnTo>
                      <a:pt x="64408" y="0"/>
                    </a:lnTo>
                    <a:cubicBezTo>
                      <a:pt x="62129" y="-28"/>
                      <a:pt x="60019" y="1203"/>
                      <a:pt x="58922" y="3201"/>
                    </a:cubicBezTo>
                    <a:lnTo>
                      <a:pt x="858" y="103099"/>
                    </a:lnTo>
                    <a:cubicBezTo>
                      <a:pt x="-286" y="105079"/>
                      <a:pt x="-286" y="107520"/>
                      <a:pt x="858" y="109500"/>
                    </a:cubicBezTo>
                    <a:lnTo>
                      <a:pt x="22117" y="146076"/>
                    </a:lnTo>
                    <a:cubicBezTo>
                      <a:pt x="23815" y="149026"/>
                      <a:pt x="27470" y="150211"/>
                      <a:pt x="30576" y="148819"/>
                    </a:cubicBezTo>
                    <a:cubicBezTo>
                      <a:pt x="41959" y="143235"/>
                      <a:pt x="54472" y="140341"/>
                      <a:pt x="67152" y="140361"/>
                    </a:cubicBezTo>
                    <a:cubicBezTo>
                      <a:pt x="70195" y="140134"/>
                      <a:pt x="73252" y="140134"/>
                      <a:pt x="76296" y="140361"/>
                    </a:cubicBezTo>
                    <a:cubicBezTo>
                      <a:pt x="78851" y="140529"/>
                      <a:pt x="81298" y="139305"/>
                      <a:pt x="82696" y="137160"/>
                    </a:cubicBezTo>
                    <a:lnTo>
                      <a:pt x="100756" y="106299"/>
                    </a:lnTo>
                    <a:lnTo>
                      <a:pt x="127959" y="59208"/>
                    </a:lnTo>
                    <a:cubicBezTo>
                      <a:pt x="129450" y="57081"/>
                      <a:pt x="129450" y="54248"/>
                      <a:pt x="127959" y="52121"/>
                    </a:cubicBezTo>
                    <a:cubicBezTo>
                      <a:pt x="115958" y="37389"/>
                      <a:pt x="109345" y="19002"/>
                      <a:pt x="109214" y="0"/>
                    </a:cubicBezTo>
                    <a:close/>
                    <a:moveTo>
                      <a:pt x="330042" y="3201"/>
                    </a:moveTo>
                    <a:cubicBezTo>
                      <a:pt x="328944" y="1203"/>
                      <a:pt x="326834" y="-28"/>
                      <a:pt x="324555" y="0"/>
                    </a:cubicBezTo>
                    <a:lnTo>
                      <a:pt x="278835" y="0"/>
                    </a:lnTo>
                    <a:cubicBezTo>
                      <a:pt x="278876" y="18807"/>
                      <a:pt x="272597" y="37083"/>
                      <a:pt x="261004" y="51893"/>
                    </a:cubicBezTo>
                    <a:cubicBezTo>
                      <a:pt x="259514" y="54020"/>
                      <a:pt x="259514" y="56852"/>
                      <a:pt x="261004" y="58979"/>
                    </a:cubicBezTo>
                    <a:lnTo>
                      <a:pt x="288436" y="106299"/>
                    </a:lnTo>
                    <a:lnTo>
                      <a:pt x="306496" y="137618"/>
                    </a:lnTo>
                    <a:cubicBezTo>
                      <a:pt x="307778" y="139889"/>
                      <a:pt x="310311" y="141155"/>
                      <a:pt x="312897" y="140818"/>
                    </a:cubicBezTo>
                    <a:lnTo>
                      <a:pt x="321583" y="140818"/>
                    </a:lnTo>
                    <a:cubicBezTo>
                      <a:pt x="334326" y="140882"/>
                      <a:pt x="346896" y="143771"/>
                      <a:pt x="358388" y="149276"/>
                    </a:cubicBezTo>
                    <a:cubicBezTo>
                      <a:pt x="360896" y="150284"/>
                      <a:pt x="363767" y="149543"/>
                      <a:pt x="365475" y="147447"/>
                    </a:cubicBezTo>
                    <a:lnTo>
                      <a:pt x="386734" y="110643"/>
                    </a:lnTo>
                    <a:cubicBezTo>
                      <a:pt x="387877" y="108663"/>
                      <a:pt x="387877" y="106222"/>
                      <a:pt x="386734" y="104242"/>
                    </a:cubicBezTo>
                    <a:close/>
                    <a:moveTo>
                      <a:pt x="234715" y="248946"/>
                    </a:moveTo>
                    <a:lnTo>
                      <a:pt x="152648" y="248946"/>
                    </a:lnTo>
                    <a:cubicBezTo>
                      <a:pt x="149924" y="248864"/>
                      <a:pt x="147448" y="250514"/>
                      <a:pt x="146476" y="253061"/>
                    </a:cubicBezTo>
                    <a:cubicBezTo>
                      <a:pt x="140508" y="269735"/>
                      <a:pt x="129377" y="284068"/>
                      <a:pt x="114700" y="293980"/>
                    </a:cubicBezTo>
                    <a:cubicBezTo>
                      <a:pt x="111876" y="295912"/>
                      <a:pt x="110984" y="299675"/>
                      <a:pt x="112643" y="302667"/>
                    </a:cubicBezTo>
                    <a:lnTo>
                      <a:pt x="130702" y="333756"/>
                    </a:lnTo>
                    <a:cubicBezTo>
                      <a:pt x="131868" y="335686"/>
                      <a:pt x="133935" y="336893"/>
                      <a:pt x="136189" y="336957"/>
                    </a:cubicBezTo>
                    <a:lnTo>
                      <a:pt x="251632" y="336957"/>
                    </a:lnTo>
                    <a:cubicBezTo>
                      <a:pt x="253886" y="336893"/>
                      <a:pt x="255952" y="335686"/>
                      <a:pt x="257118" y="333756"/>
                    </a:cubicBezTo>
                    <a:lnTo>
                      <a:pt x="274949" y="302896"/>
                    </a:lnTo>
                    <a:cubicBezTo>
                      <a:pt x="276730" y="299921"/>
                      <a:pt x="275818" y="296069"/>
                      <a:pt x="272892" y="294209"/>
                    </a:cubicBezTo>
                    <a:cubicBezTo>
                      <a:pt x="258135" y="284228"/>
                      <a:pt x="246929" y="269819"/>
                      <a:pt x="240888" y="253061"/>
                    </a:cubicBezTo>
                    <a:cubicBezTo>
                      <a:pt x="239916" y="250514"/>
                      <a:pt x="237438" y="248864"/>
                      <a:pt x="234715" y="248946"/>
                    </a:cubicBezTo>
                    <a:close/>
                  </a:path>
                </a:pathLst>
              </a:custGeom>
              <a:solidFill>
                <a:schemeClr val="tx2"/>
              </a:solidFill>
              <a:ln w="22754"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5EC4E4AD-620E-4F41-895A-43DDAA37580C}"/>
                  </a:ext>
                </a:extLst>
              </p:cNvPr>
              <p:cNvSpPr/>
              <p:nvPr/>
            </p:nvSpPr>
            <p:spPr>
              <a:xfrm>
                <a:off x="8848129" y="3819852"/>
                <a:ext cx="84582" cy="84581"/>
              </a:xfrm>
              <a:custGeom>
                <a:avLst/>
                <a:gdLst>
                  <a:gd name="connsiteX0" fmla="*/ 84582 w 84582"/>
                  <a:gd name="connsiteY0" fmla="*/ 42291 h 84581"/>
                  <a:gd name="connsiteX1" fmla="*/ 42291 w 84582"/>
                  <a:gd name="connsiteY1" fmla="*/ 84582 h 84581"/>
                  <a:gd name="connsiteX2" fmla="*/ 0 w 84582"/>
                  <a:gd name="connsiteY2" fmla="*/ 42291 h 84581"/>
                  <a:gd name="connsiteX3" fmla="*/ 42291 w 84582"/>
                  <a:gd name="connsiteY3" fmla="*/ 0 h 84581"/>
                  <a:gd name="connsiteX4" fmla="*/ 84582 w 84582"/>
                  <a:gd name="connsiteY4" fmla="*/ 42291 h 8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 h="84581">
                    <a:moveTo>
                      <a:pt x="84582" y="42291"/>
                    </a:moveTo>
                    <a:cubicBezTo>
                      <a:pt x="84582" y="65648"/>
                      <a:pt x="65648" y="84582"/>
                      <a:pt x="42291" y="84582"/>
                    </a:cubicBezTo>
                    <a:cubicBezTo>
                      <a:pt x="18934" y="84582"/>
                      <a:pt x="0" y="65648"/>
                      <a:pt x="0" y="42291"/>
                    </a:cubicBezTo>
                    <a:cubicBezTo>
                      <a:pt x="0" y="18934"/>
                      <a:pt x="18934" y="0"/>
                      <a:pt x="42291" y="0"/>
                    </a:cubicBezTo>
                    <a:cubicBezTo>
                      <a:pt x="65648" y="0"/>
                      <a:pt x="84582" y="18934"/>
                      <a:pt x="84582" y="42291"/>
                    </a:cubicBezTo>
                    <a:close/>
                  </a:path>
                </a:pathLst>
              </a:custGeom>
              <a:solidFill>
                <a:schemeClr val="tx2"/>
              </a:solidFill>
              <a:ln w="22754"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0EFCAC43-FBF0-4823-A99B-318CE869E7D2}"/>
                  </a:ext>
                </a:extLst>
              </p:cNvPr>
              <p:cNvSpPr/>
              <p:nvPr/>
            </p:nvSpPr>
            <p:spPr>
              <a:xfrm>
                <a:off x="9101189" y="3819852"/>
                <a:ext cx="84581" cy="84581"/>
              </a:xfrm>
              <a:custGeom>
                <a:avLst/>
                <a:gdLst>
                  <a:gd name="connsiteX0" fmla="*/ 84582 w 84581"/>
                  <a:gd name="connsiteY0" fmla="*/ 42291 h 84581"/>
                  <a:gd name="connsiteX1" fmla="*/ 42291 w 84581"/>
                  <a:gd name="connsiteY1" fmla="*/ 84582 h 84581"/>
                  <a:gd name="connsiteX2" fmla="*/ 0 w 84581"/>
                  <a:gd name="connsiteY2" fmla="*/ 42291 h 84581"/>
                  <a:gd name="connsiteX3" fmla="*/ 42291 w 84581"/>
                  <a:gd name="connsiteY3" fmla="*/ 0 h 84581"/>
                  <a:gd name="connsiteX4" fmla="*/ 84582 w 84581"/>
                  <a:gd name="connsiteY4" fmla="*/ 42291 h 84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1" h="84581">
                    <a:moveTo>
                      <a:pt x="84582" y="42291"/>
                    </a:moveTo>
                    <a:cubicBezTo>
                      <a:pt x="84582" y="65648"/>
                      <a:pt x="65648" y="84582"/>
                      <a:pt x="42291" y="84582"/>
                    </a:cubicBezTo>
                    <a:cubicBezTo>
                      <a:pt x="18934" y="84582"/>
                      <a:pt x="0" y="65648"/>
                      <a:pt x="0" y="42291"/>
                    </a:cubicBezTo>
                    <a:cubicBezTo>
                      <a:pt x="0" y="18934"/>
                      <a:pt x="18934" y="0"/>
                      <a:pt x="42291" y="0"/>
                    </a:cubicBezTo>
                    <a:cubicBezTo>
                      <a:pt x="65648" y="0"/>
                      <a:pt x="84582" y="18934"/>
                      <a:pt x="84582" y="42291"/>
                    </a:cubicBezTo>
                    <a:close/>
                  </a:path>
                </a:pathLst>
              </a:custGeom>
              <a:solidFill>
                <a:schemeClr val="tx2"/>
              </a:solidFill>
              <a:ln w="22754" cap="flat">
                <a:no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36F40353-EEC1-4488-8E69-314051B1CFF9}"/>
                  </a:ext>
                </a:extLst>
              </p:cNvPr>
              <p:cNvSpPr/>
              <p:nvPr/>
            </p:nvSpPr>
            <p:spPr>
              <a:xfrm>
                <a:off x="8974773" y="3595139"/>
                <a:ext cx="84581" cy="84582"/>
              </a:xfrm>
              <a:custGeom>
                <a:avLst/>
                <a:gdLst>
                  <a:gd name="connsiteX0" fmla="*/ 84582 w 84581"/>
                  <a:gd name="connsiteY0" fmla="*/ 42291 h 84582"/>
                  <a:gd name="connsiteX1" fmla="*/ 42291 w 84581"/>
                  <a:gd name="connsiteY1" fmla="*/ 84582 h 84582"/>
                  <a:gd name="connsiteX2" fmla="*/ 0 w 84581"/>
                  <a:gd name="connsiteY2" fmla="*/ 42291 h 84582"/>
                  <a:gd name="connsiteX3" fmla="*/ 42291 w 84581"/>
                  <a:gd name="connsiteY3" fmla="*/ 0 h 84582"/>
                  <a:gd name="connsiteX4" fmla="*/ 84582 w 84581"/>
                  <a:gd name="connsiteY4" fmla="*/ 42291 h 84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1" h="84582">
                    <a:moveTo>
                      <a:pt x="84582" y="42291"/>
                    </a:moveTo>
                    <a:cubicBezTo>
                      <a:pt x="84582" y="65648"/>
                      <a:pt x="65648" y="84582"/>
                      <a:pt x="42291" y="84582"/>
                    </a:cubicBezTo>
                    <a:cubicBezTo>
                      <a:pt x="18934" y="84582"/>
                      <a:pt x="0" y="65648"/>
                      <a:pt x="0" y="42291"/>
                    </a:cubicBezTo>
                    <a:cubicBezTo>
                      <a:pt x="0" y="18934"/>
                      <a:pt x="18934" y="0"/>
                      <a:pt x="42291" y="0"/>
                    </a:cubicBezTo>
                    <a:cubicBezTo>
                      <a:pt x="65648" y="0"/>
                      <a:pt x="84582" y="18934"/>
                      <a:pt x="84582" y="42291"/>
                    </a:cubicBezTo>
                    <a:close/>
                  </a:path>
                </a:pathLst>
              </a:custGeom>
              <a:solidFill>
                <a:schemeClr val="tx2"/>
              </a:solidFill>
              <a:ln w="22754" cap="flat">
                <a:noFill/>
                <a:prstDash val="solid"/>
                <a:miter/>
              </a:ln>
            </p:spPr>
            <p:txBody>
              <a:bodyPr rtlCol="0" anchor="ctr"/>
              <a:lstStyle/>
              <a:p>
                <a:endParaRPr lang="en-IN"/>
              </a:p>
            </p:txBody>
          </p:sp>
        </p:grpSp>
        <p:sp>
          <p:nvSpPr>
            <p:cNvPr id="222" name="Rectangle: Rounded Corners 221">
              <a:extLst>
                <a:ext uri="{FF2B5EF4-FFF2-40B4-BE49-F238E27FC236}">
                  <a16:creationId xmlns:a16="http://schemas.microsoft.com/office/drawing/2014/main" id="{817AA0FB-67C6-483E-B326-FC8F34AEDDB5}"/>
                </a:ext>
              </a:extLst>
            </p:cNvPr>
            <p:cNvSpPr/>
            <p:nvPr/>
          </p:nvSpPr>
          <p:spPr bwMode="auto">
            <a:xfrm>
              <a:off x="9675735" y="3510557"/>
              <a:ext cx="548640" cy="548640"/>
            </a:xfrm>
            <a:prstGeom prst="roundRect">
              <a:avLst>
                <a:gd name="adj" fmla="val 5334"/>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228" name="TextBox 227">
              <a:extLst>
                <a:ext uri="{FF2B5EF4-FFF2-40B4-BE49-F238E27FC236}">
                  <a16:creationId xmlns:a16="http://schemas.microsoft.com/office/drawing/2014/main" id="{9DBEA3FC-8403-49F1-B248-0857568724FD}"/>
                </a:ext>
              </a:extLst>
            </p:cNvPr>
            <p:cNvSpPr txBox="1"/>
            <p:nvPr/>
          </p:nvSpPr>
          <p:spPr>
            <a:xfrm>
              <a:off x="9627050" y="3208966"/>
              <a:ext cx="646010" cy="2492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mj-lt"/>
                  <a:ea typeface="+mn-ea"/>
                  <a:cs typeface="+mn-cs"/>
                </a:rPr>
                <a:t>AKS</a:t>
              </a:r>
              <a:br>
                <a:rPr kumimoji="0" lang="en-US" sz="1000" b="0" i="0" u="none" strike="noStrike" kern="1200" cap="none" spc="0" normalizeH="0" baseline="0" noProof="0">
                  <a:ln>
                    <a:noFill/>
                  </a:ln>
                  <a:effectLst/>
                  <a:uLnTx/>
                  <a:uFillTx/>
                  <a:ea typeface="+mn-ea"/>
                  <a:cs typeface="+mn-cs"/>
                </a:rPr>
              </a:br>
              <a:r>
                <a:rPr kumimoji="0" lang="en-US" sz="800" b="0" i="1" u="none" strike="noStrike" kern="1200" cap="none" spc="0" normalizeH="0" baseline="0" noProof="0">
                  <a:ln>
                    <a:noFill/>
                  </a:ln>
                  <a:effectLst/>
                  <a:uLnTx/>
                  <a:uFillTx/>
                  <a:ea typeface="+mn-ea"/>
                  <a:cs typeface="+mn-cs"/>
                </a:rPr>
                <a:t>Map matching</a:t>
              </a:r>
            </a:p>
          </p:txBody>
        </p:sp>
        <p:grpSp>
          <p:nvGrpSpPr>
            <p:cNvPr id="231" name="Group 230">
              <a:extLst>
                <a:ext uri="{FF2B5EF4-FFF2-40B4-BE49-F238E27FC236}">
                  <a16:creationId xmlns:a16="http://schemas.microsoft.com/office/drawing/2014/main" id="{5CC07E74-C198-4C66-8FEC-6CE471CA0959}"/>
                </a:ext>
              </a:extLst>
            </p:cNvPr>
            <p:cNvGrpSpPr/>
            <p:nvPr/>
          </p:nvGrpSpPr>
          <p:grpSpPr>
            <a:xfrm>
              <a:off x="9732099" y="3602750"/>
              <a:ext cx="435912" cy="364254"/>
              <a:chOff x="7754046" y="3607026"/>
              <a:chExt cx="435912" cy="364254"/>
            </a:xfrm>
          </p:grpSpPr>
          <p:grpSp>
            <p:nvGrpSpPr>
              <p:cNvPr id="237" name="Group 236">
                <a:extLst>
                  <a:ext uri="{FF2B5EF4-FFF2-40B4-BE49-F238E27FC236}">
                    <a16:creationId xmlns:a16="http://schemas.microsoft.com/office/drawing/2014/main" id="{9BFA40C6-61A4-4145-A3F8-49B0C50E06C2}"/>
                  </a:ext>
                </a:extLst>
              </p:cNvPr>
              <p:cNvGrpSpPr/>
              <p:nvPr/>
            </p:nvGrpSpPr>
            <p:grpSpPr>
              <a:xfrm>
                <a:off x="7841527" y="3607026"/>
                <a:ext cx="130987" cy="115214"/>
                <a:chOff x="7841527" y="3607026"/>
                <a:chExt cx="130987" cy="115214"/>
              </a:xfrm>
            </p:grpSpPr>
            <p:sp>
              <p:nvSpPr>
                <p:cNvPr id="323" name="Freeform: Shape 322">
                  <a:extLst>
                    <a:ext uri="{FF2B5EF4-FFF2-40B4-BE49-F238E27FC236}">
                      <a16:creationId xmlns:a16="http://schemas.microsoft.com/office/drawing/2014/main" id="{9A9580FB-4D86-430B-8A00-4C2A119FD924}"/>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A69E03D0-3B25-4C8D-9DF9-D236753469A6}"/>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A0096CC5-C020-49FB-8E12-5E891A9F321D}"/>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1" name="Group 240">
                <a:extLst>
                  <a:ext uri="{FF2B5EF4-FFF2-40B4-BE49-F238E27FC236}">
                    <a16:creationId xmlns:a16="http://schemas.microsoft.com/office/drawing/2014/main" id="{13FB35FC-33B0-488E-9265-F20EC3D72BAE}"/>
                  </a:ext>
                </a:extLst>
              </p:cNvPr>
              <p:cNvGrpSpPr/>
              <p:nvPr/>
            </p:nvGrpSpPr>
            <p:grpSpPr>
              <a:xfrm>
                <a:off x="7993935" y="3607026"/>
                <a:ext cx="130987" cy="115214"/>
                <a:chOff x="7841527" y="3607026"/>
                <a:chExt cx="130987" cy="115214"/>
              </a:xfrm>
            </p:grpSpPr>
            <p:sp>
              <p:nvSpPr>
                <p:cNvPr id="320" name="Freeform: Shape 319">
                  <a:extLst>
                    <a:ext uri="{FF2B5EF4-FFF2-40B4-BE49-F238E27FC236}">
                      <a16:creationId xmlns:a16="http://schemas.microsoft.com/office/drawing/2014/main" id="{42022E56-8A52-46FC-8EC8-4E867DE1DA66}"/>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F6FD89A7-771B-4F3C-B5DB-393D1F6E9710}"/>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C5AB2E79-7249-4867-AC40-BDA582214F0E}"/>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00" name="Group 299">
                <a:extLst>
                  <a:ext uri="{FF2B5EF4-FFF2-40B4-BE49-F238E27FC236}">
                    <a16:creationId xmlns:a16="http://schemas.microsoft.com/office/drawing/2014/main" id="{FD14520D-2306-44C0-ADCD-5FCE86D145B2}"/>
                  </a:ext>
                </a:extLst>
              </p:cNvPr>
              <p:cNvGrpSpPr/>
              <p:nvPr/>
            </p:nvGrpSpPr>
            <p:grpSpPr>
              <a:xfrm>
                <a:off x="7841527" y="3856066"/>
                <a:ext cx="130987" cy="115214"/>
                <a:chOff x="7841527" y="3607026"/>
                <a:chExt cx="130987" cy="115214"/>
              </a:xfrm>
            </p:grpSpPr>
            <p:sp>
              <p:nvSpPr>
                <p:cNvPr id="317" name="Freeform: Shape 316">
                  <a:extLst>
                    <a:ext uri="{FF2B5EF4-FFF2-40B4-BE49-F238E27FC236}">
                      <a16:creationId xmlns:a16="http://schemas.microsoft.com/office/drawing/2014/main" id="{718F3321-4F3C-4E01-9593-028A8A8FB581}"/>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01F6B5D0-700E-4144-B21E-C89513D21BC1}"/>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134D771F-79A8-4A80-A531-A5372905A5B8}"/>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01" name="Group 300">
                <a:extLst>
                  <a:ext uri="{FF2B5EF4-FFF2-40B4-BE49-F238E27FC236}">
                    <a16:creationId xmlns:a16="http://schemas.microsoft.com/office/drawing/2014/main" id="{363372CB-D234-4C5B-B5BD-E94DC5C81DF7}"/>
                  </a:ext>
                </a:extLst>
              </p:cNvPr>
              <p:cNvGrpSpPr/>
              <p:nvPr/>
            </p:nvGrpSpPr>
            <p:grpSpPr>
              <a:xfrm>
                <a:off x="7993935" y="3856066"/>
                <a:ext cx="130987" cy="115214"/>
                <a:chOff x="7841527" y="3607026"/>
                <a:chExt cx="130987" cy="115214"/>
              </a:xfrm>
            </p:grpSpPr>
            <p:sp>
              <p:nvSpPr>
                <p:cNvPr id="314" name="Freeform: Shape 313">
                  <a:extLst>
                    <a:ext uri="{FF2B5EF4-FFF2-40B4-BE49-F238E27FC236}">
                      <a16:creationId xmlns:a16="http://schemas.microsoft.com/office/drawing/2014/main" id="{09AC54DB-928E-42EE-AF7C-7DADCD633647}"/>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604C1532-6C69-4D4D-AC12-57F71080B5F7}"/>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1E01DD81-9D92-4B54-BB73-5C47C1A9E62B}"/>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02" name="Group 301">
                <a:extLst>
                  <a:ext uri="{FF2B5EF4-FFF2-40B4-BE49-F238E27FC236}">
                    <a16:creationId xmlns:a16="http://schemas.microsoft.com/office/drawing/2014/main" id="{0534DF7F-B13C-48EE-8397-8528808EB965}"/>
                  </a:ext>
                </a:extLst>
              </p:cNvPr>
              <p:cNvGrpSpPr/>
              <p:nvPr/>
            </p:nvGrpSpPr>
            <p:grpSpPr>
              <a:xfrm>
                <a:off x="7754046" y="3732129"/>
                <a:ext cx="130987" cy="115214"/>
                <a:chOff x="7841527" y="3607026"/>
                <a:chExt cx="130987" cy="115214"/>
              </a:xfrm>
            </p:grpSpPr>
            <p:sp>
              <p:nvSpPr>
                <p:cNvPr id="311" name="Freeform: Shape 310">
                  <a:extLst>
                    <a:ext uri="{FF2B5EF4-FFF2-40B4-BE49-F238E27FC236}">
                      <a16:creationId xmlns:a16="http://schemas.microsoft.com/office/drawing/2014/main" id="{F0584634-46CB-4FE9-9D0F-48BD21712AE3}"/>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544D88C4-183A-438E-88C1-DC11E068C78B}"/>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AC184DBD-FEB7-4944-9E92-5ED317828892}"/>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03" name="Group 302">
                <a:extLst>
                  <a:ext uri="{FF2B5EF4-FFF2-40B4-BE49-F238E27FC236}">
                    <a16:creationId xmlns:a16="http://schemas.microsoft.com/office/drawing/2014/main" id="{58258A32-C614-465E-8377-3CE5B018C36A}"/>
                  </a:ext>
                </a:extLst>
              </p:cNvPr>
              <p:cNvGrpSpPr/>
              <p:nvPr/>
            </p:nvGrpSpPr>
            <p:grpSpPr>
              <a:xfrm>
                <a:off x="7906454" y="3732129"/>
                <a:ext cx="130987" cy="115214"/>
                <a:chOff x="7841527" y="3607026"/>
                <a:chExt cx="130987" cy="115214"/>
              </a:xfrm>
            </p:grpSpPr>
            <p:sp>
              <p:nvSpPr>
                <p:cNvPr id="308" name="Freeform: Shape 307">
                  <a:extLst>
                    <a:ext uri="{FF2B5EF4-FFF2-40B4-BE49-F238E27FC236}">
                      <a16:creationId xmlns:a16="http://schemas.microsoft.com/office/drawing/2014/main" id="{D17F8BBE-6C44-4468-9A61-43720AE0ED12}"/>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A23C046A-7175-465B-9D96-96588290D0C3}"/>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C156A3AC-804D-4E01-8A06-EE869AFE8109}"/>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04" name="Group 303">
                <a:extLst>
                  <a:ext uri="{FF2B5EF4-FFF2-40B4-BE49-F238E27FC236}">
                    <a16:creationId xmlns:a16="http://schemas.microsoft.com/office/drawing/2014/main" id="{E6824677-FE96-497C-B066-7062F39C7CD9}"/>
                  </a:ext>
                </a:extLst>
              </p:cNvPr>
              <p:cNvGrpSpPr/>
              <p:nvPr/>
            </p:nvGrpSpPr>
            <p:grpSpPr>
              <a:xfrm>
                <a:off x="8058971" y="3732129"/>
                <a:ext cx="130987" cy="115214"/>
                <a:chOff x="7841527" y="3607026"/>
                <a:chExt cx="130987" cy="115214"/>
              </a:xfrm>
            </p:grpSpPr>
            <p:sp>
              <p:nvSpPr>
                <p:cNvPr id="305" name="Freeform: Shape 304">
                  <a:extLst>
                    <a:ext uri="{FF2B5EF4-FFF2-40B4-BE49-F238E27FC236}">
                      <a16:creationId xmlns:a16="http://schemas.microsoft.com/office/drawing/2014/main" id="{1CA3DB01-5473-4EDC-8820-87E31C0E8AC8}"/>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719FE73A-FD17-4385-9489-70F7D3296C89}"/>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978E2F36-FDA7-4B98-9CDE-18C809CD17B1}"/>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sp>
          <p:nvSpPr>
            <p:cNvPr id="196" name="TextBox 195">
              <a:extLst>
                <a:ext uri="{FF2B5EF4-FFF2-40B4-BE49-F238E27FC236}">
                  <a16:creationId xmlns:a16="http://schemas.microsoft.com/office/drawing/2014/main" id="{65417A8C-7895-4D6E-A741-02637CC69B33}"/>
                </a:ext>
              </a:extLst>
            </p:cNvPr>
            <p:cNvSpPr txBox="1"/>
            <p:nvPr/>
          </p:nvSpPr>
          <p:spPr>
            <a:xfrm>
              <a:off x="6337772" y="4732696"/>
              <a:ext cx="790281"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Data Explorer</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Clusters</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198" name="Rectangle: Rounded Corners 197">
              <a:extLst>
                <a:ext uri="{FF2B5EF4-FFF2-40B4-BE49-F238E27FC236}">
                  <a16:creationId xmlns:a16="http://schemas.microsoft.com/office/drawing/2014/main" id="{C5313280-B4B8-49EE-92BE-5E378DD335AF}"/>
                </a:ext>
              </a:extLst>
            </p:cNvPr>
            <p:cNvSpPr/>
            <p:nvPr/>
          </p:nvSpPr>
          <p:spPr bwMode="auto">
            <a:xfrm>
              <a:off x="6458592" y="510815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199" name="Group 198">
              <a:extLst>
                <a:ext uri="{FF2B5EF4-FFF2-40B4-BE49-F238E27FC236}">
                  <a16:creationId xmlns:a16="http://schemas.microsoft.com/office/drawing/2014/main" id="{F0357E12-FF83-4178-8EE5-35233691A59C}"/>
                </a:ext>
              </a:extLst>
            </p:cNvPr>
            <p:cNvGrpSpPr/>
            <p:nvPr/>
          </p:nvGrpSpPr>
          <p:grpSpPr>
            <a:xfrm>
              <a:off x="6581050" y="5230835"/>
              <a:ext cx="303724" cy="303279"/>
              <a:chOff x="6684218" y="5232737"/>
              <a:chExt cx="303724" cy="303279"/>
            </a:xfrm>
          </p:grpSpPr>
          <p:sp>
            <p:nvSpPr>
              <p:cNvPr id="200" name="Freeform: Shape 199">
                <a:extLst>
                  <a:ext uri="{FF2B5EF4-FFF2-40B4-BE49-F238E27FC236}">
                    <a16:creationId xmlns:a16="http://schemas.microsoft.com/office/drawing/2014/main" id="{39833F2E-EA90-4258-9FD2-9FD8AF4761EA}"/>
                  </a:ext>
                </a:extLst>
              </p:cNvPr>
              <p:cNvSpPr/>
              <p:nvPr/>
            </p:nvSpPr>
            <p:spPr>
              <a:xfrm>
                <a:off x="6700441" y="5232737"/>
                <a:ext cx="287501" cy="287537"/>
              </a:xfrm>
              <a:custGeom>
                <a:avLst/>
                <a:gdLst>
                  <a:gd name="connsiteX0" fmla="*/ 2905 w 287501"/>
                  <a:gd name="connsiteY0" fmla="*/ 17190 h 287537"/>
                  <a:gd name="connsiteX1" fmla="*/ 269770 w 287501"/>
                  <a:gd name="connsiteY1" fmla="*/ 284055 h 287537"/>
                  <a:gd name="connsiteX2" fmla="*/ 284019 w 287501"/>
                  <a:gd name="connsiteY2" fmla="*/ 285069 h 287537"/>
                  <a:gd name="connsiteX3" fmla="*/ 287490 w 287501"/>
                  <a:gd name="connsiteY3" fmla="*/ 276967 h 287537"/>
                  <a:gd name="connsiteX4" fmla="*/ 287490 w 287501"/>
                  <a:gd name="connsiteY4" fmla="*/ 10102 h 287537"/>
                  <a:gd name="connsiteX5" fmla="*/ 277748 w 287501"/>
                  <a:gd name="connsiteY5" fmla="*/ 2 h 287537"/>
                  <a:gd name="connsiteX6" fmla="*/ 277390 w 287501"/>
                  <a:gd name="connsiteY6" fmla="*/ 2 h 287537"/>
                  <a:gd name="connsiteX7" fmla="*/ 9993 w 287501"/>
                  <a:gd name="connsiteY7" fmla="*/ 2 h 287537"/>
                  <a:gd name="connsiteX8" fmla="*/ 1 w 287501"/>
                  <a:gd name="connsiteY8" fmla="*/ 10209 h 287537"/>
                  <a:gd name="connsiteX9" fmla="*/ 2905 w 287501"/>
                  <a:gd name="connsiteY9" fmla="*/ 17190 h 28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501" h="287537">
                    <a:moveTo>
                      <a:pt x="2905" y="17190"/>
                    </a:moveTo>
                    <a:lnTo>
                      <a:pt x="269770" y="284055"/>
                    </a:lnTo>
                    <a:cubicBezTo>
                      <a:pt x="273426" y="288269"/>
                      <a:pt x="279803" y="288722"/>
                      <a:pt x="284019" y="285069"/>
                    </a:cubicBezTo>
                    <a:cubicBezTo>
                      <a:pt x="286354" y="283041"/>
                      <a:pt x="287634" y="280056"/>
                      <a:pt x="287490" y="276967"/>
                    </a:cubicBezTo>
                    <a:lnTo>
                      <a:pt x="287490" y="10102"/>
                    </a:lnTo>
                    <a:cubicBezTo>
                      <a:pt x="287589" y="4622"/>
                      <a:pt x="283227" y="100"/>
                      <a:pt x="277748" y="2"/>
                    </a:cubicBezTo>
                    <a:cubicBezTo>
                      <a:pt x="277629" y="-1"/>
                      <a:pt x="277509" y="-1"/>
                      <a:pt x="277390" y="2"/>
                    </a:cubicBezTo>
                    <a:lnTo>
                      <a:pt x="9993" y="2"/>
                    </a:lnTo>
                    <a:cubicBezTo>
                      <a:pt x="4415" y="61"/>
                      <a:pt x="-59" y="4631"/>
                      <a:pt x="1" y="10209"/>
                    </a:cubicBezTo>
                    <a:cubicBezTo>
                      <a:pt x="28" y="12824"/>
                      <a:pt x="1070" y="15327"/>
                      <a:pt x="2905" y="17190"/>
                    </a:cubicBezTo>
                    <a:close/>
                  </a:path>
                </a:pathLst>
              </a:custGeom>
              <a:solidFill>
                <a:schemeClr val="tx2"/>
              </a:solidFill>
              <a:ln w="17463"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D941660C-9D1B-4E0B-AF54-E8F757E04791}"/>
                  </a:ext>
                </a:extLst>
              </p:cNvPr>
              <p:cNvSpPr/>
              <p:nvPr/>
            </p:nvSpPr>
            <p:spPr>
              <a:xfrm>
                <a:off x="6684218" y="5397309"/>
                <a:ext cx="138707" cy="138707"/>
              </a:xfrm>
              <a:custGeom>
                <a:avLst/>
                <a:gdLst>
                  <a:gd name="connsiteX0" fmla="*/ 114023 w 138707"/>
                  <a:gd name="connsiteY0" fmla="*/ 3383 h 138707"/>
                  <a:gd name="connsiteX1" fmla="*/ 117406 w 138707"/>
                  <a:gd name="connsiteY1" fmla="*/ 0 h 138707"/>
                  <a:gd name="connsiteX2" fmla="*/ 138707 w 138707"/>
                  <a:gd name="connsiteY2" fmla="*/ 21301 h 138707"/>
                  <a:gd name="connsiteX3" fmla="*/ 135324 w 138707"/>
                  <a:gd name="connsiteY3" fmla="*/ 24684 h 138707"/>
                  <a:gd name="connsiteX4" fmla="*/ 24684 w 138707"/>
                  <a:gd name="connsiteY4" fmla="*/ 135324 h 138707"/>
                  <a:gd name="connsiteX5" fmla="*/ 3383 w 138707"/>
                  <a:gd name="connsiteY5" fmla="*/ 114023 h 138707"/>
                  <a:gd name="connsiteX6" fmla="*/ 0 w 138707"/>
                  <a:gd name="connsiteY6" fmla="*/ 117406 h 138707"/>
                  <a:gd name="connsiteX7" fmla="*/ 3383 w 138707"/>
                  <a:gd name="connsiteY7" fmla="*/ 114023 h 13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7" h="138707">
                    <a:moveTo>
                      <a:pt x="114023" y="3383"/>
                    </a:moveTo>
                    <a:cubicBezTo>
                      <a:pt x="115892" y="1515"/>
                      <a:pt x="117406" y="0"/>
                      <a:pt x="117406" y="0"/>
                    </a:cubicBezTo>
                    <a:lnTo>
                      <a:pt x="138707" y="21301"/>
                    </a:lnTo>
                    <a:cubicBezTo>
                      <a:pt x="138707" y="21301"/>
                      <a:pt x="137193" y="22816"/>
                      <a:pt x="135324" y="24684"/>
                    </a:cubicBezTo>
                    <a:lnTo>
                      <a:pt x="24684" y="135324"/>
                    </a:lnTo>
                    <a:lnTo>
                      <a:pt x="3383" y="114023"/>
                    </a:lnTo>
                    <a:cubicBezTo>
                      <a:pt x="1515" y="115892"/>
                      <a:pt x="0" y="117406"/>
                      <a:pt x="0" y="117406"/>
                    </a:cubicBezTo>
                    <a:cubicBezTo>
                      <a:pt x="0" y="117406"/>
                      <a:pt x="1515" y="115892"/>
                      <a:pt x="3383" y="114023"/>
                    </a:cubicBezTo>
                    <a:close/>
                  </a:path>
                </a:pathLst>
              </a:custGeom>
              <a:solidFill>
                <a:schemeClr val="tx2"/>
              </a:solidFill>
              <a:ln w="17463"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D0568E8F-0484-43F7-89A3-423B8C6F3FBE}"/>
                  </a:ext>
                </a:extLst>
              </p:cNvPr>
              <p:cNvSpPr/>
              <p:nvPr/>
            </p:nvSpPr>
            <p:spPr>
              <a:xfrm>
                <a:off x="6684286" y="5354191"/>
                <a:ext cx="96355" cy="96355"/>
              </a:xfrm>
              <a:custGeom>
                <a:avLst/>
                <a:gdLst>
                  <a:gd name="connsiteX0" fmla="*/ 71672 w 96355"/>
                  <a:gd name="connsiteY0" fmla="*/ 3383 h 96355"/>
                  <a:gd name="connsiteX1" fmla="*/ 75055 w 96355"/>
                  <a:gd name="connsiteY1" fmla="*/ 0 h 96355"/>
                  <a:gd name="connsiteX2" fmla="*/ 96356 w 96355"/>
                  <a:gd name="connsiteY2" fmla="*/ 21301 h 96355"/>
                  <a:gd name="connsiteX3" fmla="*/ 92973 w 96355"/>
                  <a:gd name="connsiteY3" fmla="*/ 24684 h 96355"/>
                  <a:gd name="connsiteX4" fmla="*/ 24684 w 96355"/>
                  <a:gd name="connsiteY4" fmla="*/ 92973 h 96355"/>
                  <a:gd name="connsiteX5" fmla="*/ 3383 w 96355"/>
                  <a:gd name="connsiteY5" fmla="*/ 71672 h 96355"/>
                  <a:gd name="connsiteX6" fmla="*/ 0 w 96355"/>
                  <a:gd name="connsiteY6" fmla="*/ 75055 h 96355"/>
                  <a:gd name="connsiteX7" fmla="*/ 3383 w 96355"/>
                  <a:gd name="connsiteY7" fmla="*/ 71672 h 9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355" h="96355">
                    <a:moveTo>
                      <a:pt x="71672" y="3383"/>
                    </a:moveTo>
                    <a:cubicBezTo>
                      <a:pt x="73540" y="1515"/>
                      <a:pt x="75055" y="0"/>
                      <a:pt x="75055" y="0"/>
                    </a:cubicBezTo>
                    <a:lnTo>
                      <a:pt x="96356" y="21301"/>
                    </a:lnTo>
                    <a:cubicBezTo>
                      <a:pt x="96356" y="21301"/>
                      <a:pt x="94841" y="22816"/>
                      <a:pt x="92973" y="24684"/>
                    </a:cubicBezTo>
                    <a:lnTo>
                      <a:pt x="24684" y="92973"/>
                    </a:lnTo>
                    <a:lnTo>
                      <a:pt x="3383" y="71672"/>
                    </a:lnTo>
                    <a:cubicBezTo>
                      <a:pt x="1515" y="73540"/>
                      <a:pt x="0" y="75055"/>
                      <a:pt x="0" y="75055"/>
                    </a:cubicBezTo>
                    <a:cubicBezTo>
                      <a:pt x="0" y="75055"/>
                      <a:pt x="1515" y="73540"/>
                      <a:pt x="3383" y="71672"/>
                    </a:cubicBezTo>
                    <a:close/>
                  </a:path>
                </a:pathLst>
              </a:custGeom>
              <a:solidFill>
                <a:schemeClr val="tx2"/>
              </a:solidFill>
              <a:ln w="17463"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A5D2FBEF-6BC7-4782-9651-73D76C0C2F4B}"/>
                  </a:ext>
                </a:extLst>
              </p:cNvPr>
              <p:cNvSpPr/>
              <p:nvPr/>
            </p:nvSpPr>
            <p:spPr>
              <a:xfrm>
                <a:off x="6768883" y="5439572"/>
                <a:ext cx="96355" cy="96355"/>
              </a:xfrm>
              <a:custGeom>
                <a:avLst/>
                <a:gdLst>
                  <a:gd name="connsiteX0" fmla="*/ 71672 w 96355"/>
                  <a:gd name="connsiteY0" fmla="*/ 3383 h 96355"/>
                  <a:gd name="connsiteX1" fmla="*/ 75055 w 96355"/>
                  <a:gd name="connsiteY1" fmla="*/ 0 h 96355"/>
                  <a:gd name="connsiteX2" fmla="*/ 96356 w 96355"/>
                  <a:gd name="connsiteY2" fmla="*/ 21301 h 96355"/>
                  <a:gd name="connsiteX3" fmla="*/ 92973 w 96355"/>
                  <a:gd name="connsiteY3" fmla="*/ 24684 h 96355"/>
                  <a:gd name="connsiteX4" fmla="*/ 24684 w 96355"/>
                  <a:gd name="connsiteY4" fmla="*/ 92973 h 96355"/>
                  <a:gd name="connsiteX5" fmla="*/ 3383 w 96355"/>
                  <a:gd name="connsiteY5" fmla="*/ 71672 h 96355"/>
                  <a:gd name="connsiteX6" fmla="*/ 0 w 96355"/>
                  <a:gd name="connsiteY6" fmla="*/ 75055 h 96355"/>
                  <a:gd name="connsiteX7" fmla="*/ 3383 w 96355"/>
                  <a:gd name="connsiteY7" fmla="*/ 71672 h 9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355" h="96355">
                    <a:moveTo>
                      <a:pt x="71672" y="3383"/>
                    </a:moveTo>
                    <a:cubicBezTo>
                      <a:pt x="73540" y="1515"/>
                      <a:pt x="75055" y="0"/>
                      <a:pt x="75055" y="0"/>
                    </a:cubicBezTo>
                    <a:lnTo>
                      <a:pt x="96356" y="21301"/>
                    </a:lnTo>
                    <a:cubicBezTo>
                      <a:pt x="96356" y="21301"/>
                      <a:pt x="94841" y="22816"/>
                      <a:pt x="92973" y="24684"/>
                    </a:cubicBezTo>
                    <a:lnTo>
                      <a:pt x="24684" y="92973"/>
                    </a:lnTo>
                    <a:lnTo>
                      <a:pt x="3383" y="71672"/>
                    </a:lnTo>
                    <a:cubicBezTo>
                      <a:pt x="1515" y="73540"/>
                      <a:pt x="0" y="75055"/>
                      <a:pt x="0" y="75055"/>
                    </a:cubicBezTo>
                    <a:cubicBezTo>
                      <a:pt x="0" y="75055"/>
                      <a:pt x="1515" y="73540"/>
                      <a:pt x="3383" y="71672"/>
                    </a:cubicBezTo>
                    <a:close/>
                  </a:path>
                </a:pathLst>
              </a:custGeom>
              <a:solidFill>
                <a:schemeClr val="tx2"/>
              </a:solidFill>
              <a:ln w="17463"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DB75113B-EA7A-40BC-BB21-A643CBC08BCB}"/>
                  </a:ext>
                </a:extLst>
              </p:cNvPr>
              <p:cNvSpPr/>
              <p:nvPr/>
            </p:nvSpPr>
            <p:spPr>
              <a:xfrm>
                <a:off x="6833943" y="5301779"/>
                <a:ext cx="42602" cy="42602"/>
              </a:xfrm>
              <a:custGeom>
                <a:avLst/>
                <a:gdLst>
                  <a:gd name="connsiteX0" fmla="*/ 16540 w 42602"/>
                  <a:gd name="connsiteY0" fmla="*/ 4761 h 42602"/>
                  <a:gd name="connsiteX1" fmla="*/ 21301 w 42602"/>
                  <a:gd name="connsiteY1" fmla="*/ 0 h 42602"/>
                  <a:gd name="connsiteX2" fmla="*/ 42602 w 42602"/>
                  <a:gd name="connsiteY2" fmla="*/ 21301 h 42602"/>
                  <a:gd name="connsiteX3" fmla="*/ 37841 w 42602"/>
                  <a:gd name="connsiteY3" fmla="*/ 26062 h 42602"/>
                  <a:gd name="connsiteX4" fmla="*/ 26062 w 42602"/>
                  <a:gd name="connsiteY4" fmla="*/ 37841 h 42602"/>
                  <a:gd name="connsiteX5" fmla="*/ 4761 w 42602"/>
                  <a:gd name="connsiteY5" fmla="*/ 16540 h 42602"/>
                  <a:gd name="connsiteX6" fmla="*/ 0 w 42602"/>
                  <a:gd name="connsiteY6" fmla="*/ 21301 h 42602"/>
                  <a:gd name="connsiteX7" fmla="*/ 4761 w 42602"/>
                  <a:gd name="connsiteY7" fmla="*/ 16540 h 4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02" h="42602">
                    <a:moveTo>
                      <a:pt x="16540" y="4761"/>
                    </a:moveTo>
                    <a:cubicBezTo>
                      <a:pt x="19169" y="2132"/>
                      <a:pt x="21301" y="0"/>
                      <a:pt x="21301" y="0"/>
                    </a:cubicBezTo>
                    <a:lnTo>
                      <a:pt x="42602" y="21301"/>
                    </a:lnTo>
                    <a:cubicBezTo>
                      <a:pt x="42602" y="21301"/>
                      <a:pt x="40470" y="23433"/>
                      <a:pt x="37841" y="26062"/>
                    </a:cubicBezTo>
                    <a:lnTo>
                      <a:pt x="26062" y="37841"/>
                    </a:lnTo>
                    <a:lnTo>
                      <a:pt x="4761" y="16540"/>
                    </a:lnTo>
                    <a:cubicBezTo>
                      <a:pt x="2132" y="19169"/>
                      <a:pt x="0" y="21301"/>
                      <a:pt x="0" y="21301"/>
                    </a:cubicBezTo>
                    <a:cubicBezTo>
                      <a:pt x="0" y="21301"/>
                      <a:pt x="2132" y="19169"/>
                      <a:pt x="4761" y="16540"/>
                    </a:cubicBezTo>
                    <a:close/>
                  </a:path>
                </a:pathLst>
              </a:custGeom>
              <a:solidFill>
                <a:srgbClr val="FFFFFF"/>
              </a:solidFill>
              <a:ln w="17463"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18CB4A86-3378-4C74-9F45-47093E8ED0CE}"/>
                  </a:ext>
                </a:extLst>
              </p:cNvPr>
              <p:cNvSpPr/>
              <p:nvPr/>
            </p:nvSpPr>
            <p:spPr>
              <a:xfrm>
                <a:off x="6876471" y="5259355"/>
                <a:ext cx="42602" cy="42602"/>
              </a:xfrm>
              <a:custGeom>
                <a:avLst/>
                <a:gdLst>
                  <a:gd name="connsiteX0" fmla="*/ 16540 w 42602"/>
                  <a:gd name="connsiteY0" fmla="*/ 4761 h 42602"/>
                  <a:gd name="connsiteX1" fmla="*/ 21301 w 42602"/>
                  <a:gd name="connsiteY1" fmla="*/ 0 h 42602"/>
                  <a:gd name="connsiteX2" fmla="*/ 42602 w 42602"/>
                  <a:gd name="connsiteY2" fmla="*/ 21301 h 42602"/>
                  <a:gd name="connsiteX3" fmla="*/ 37841 w 42602"/>
                  <a:gd name="connsiteY3" fmla="*/ 26062 h 42602"/>
                  <a:gd name="connsiteX4" fmla="*/ 26062 w 42602"/>
                  <a:gd name="connsiteY4" fmla="*/ 37841 h 42602"/>
                  <a:gd name="connsiteX5" fmla="*/ 4761 w 42602"/>
                  <a:gd name="connsiteY5" fmla="*/ 16540 h 42602"/>
                  <a:gd name="connsiteX6" fmla="*/ 0 w 42602"/>
                  <a:gd name="connsiteY6" fmla="*/ 21301 h 42602"/>
                  <a:gd name="connsiteX7" fmla="*/ 4761 w 42602"/>
                  <a:gd name="connsiteY7" fmla="*/ 16540 h 4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02" h="42602">
                    <a:moveTo>
                      <a:pt x="16540" y="4761"/>
                    </a:moveTo>
                    <a:cubicBezTo>
                      <a:pt x="19169" y="2132"/>
                      <a:pt x="21301" y="0"/>
                      <a:pt x="21301" y="0"/>
                    </a:cubicBezTo>
                    <a:lnTo>
                      <a:pt x="42602" y="21301"/>
                    </a:lnTo>
                    <a:cubicBezTo>
                      <a:pt x="42602" y="21301"/>
                      <a:pt x="40470" y="23433"/>
                      <a:pt x="37841" y="26062"/>
                    </a:cubicBezTo>
                    <a:lnTo>
                      <a:pt x="26062" y="37841"/>
                    </a:lnTo>
                    <a:lnTo>
                      <a:pt x="4761" y="16540"/>
                    </a:lnTo>
                    <a:cubicBezTo>
                      <a:pt x="2132" y="19169"/>
                      <a:pt x="0" y="21301"/>
                      <a:pt x="0" y="21301"/>
                    </a:cubicBezTo>
                    <a:cubicBezTo>
                      <a:pt x="0" y="21301"/>
                      <a:pt x="2132" y="19169"/>
                      <a:pt x="4761" y="16540"/>
                    </a:cubicBezTo>
                    <a:close/>
                  </a:path>
                </a:pathLst>
              </a:custGeom>
              <a:solidFill>
                <a:srgbClr val="FFFFFF"/>
              </a:solidFill>
              <a:ln w="17463"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56F1013C-CDC9-49F2-8678-336D9B438B4B}"/>
                  </a:ext>
                </a:extLst>
              </p:cNvPr>
              <p:cNvSpPr/>
              <p:nvPr/>
            </p:nvSpPr>
            <p:spPr>
              <a:xfrm>
                <a:off x="6876367" y="5344307"/>
                <a:ext cx="42602" cy="42602"/>
              </a:xfrm>
              <a:custGeom>
                <a:avLst/>
                <a:gdLst>
                  <a:gd name="connsiteX0" fmla="*/ 16540 w 42602"/>
                  <a:gd name="connsiteY0" fmla="*/ 4761 h 42602"/>
                  <a:gd name="connsiteX1" fmla="*/ 21301 w 42602"/>
                  <a:gd name="connsiteY1" fmla="*/ 0 h 42602"/>
                  <a:gd name="connsiteX2" fmla="*/ 42602 w 42602"/>
                  <a:gd name="connsiteY2" fmla="*/ 21301 h 42602"/>
                  <a:gd name="connsiteX3" fmla="*/ 37841 w 42602"/>
                  <a:gd name="connsiteY3" fmla="*/ 26062 h 42602"/>
                  <a:gd name="connsiteX4" fmla="*/ 26062 w 42602"/>
                  <a:gd name="connsiteY4" fmla="*/ 37841 h 42602"/>
                  <a:gd name="connsiteX5" fmla="*/ 4761 w 42602"/>
                  <a:gd name="connsiteY5" fmla="*/ 16540 h 42602"/>
                  <a:gd name="connsiteX6" fmla="*/ 0 w 42602"/>
                  <a:gd name="connsiteY6" fmla="*/ 21301 h 42602"/>
                  <a:gd name="connsiteX7" fmla="*/ 4761 w 42602"/>
                  <a:gd name="connsiteY7" fmla="*/ 16540 h 4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02" h="42602">
                    <a:moveTo>
                      <a:pt x="16540" y="4761"/>
                    </a:moveTo>
                    <a:cubicBezTo>
                      <a:pt x="19169" y="2132"/>
                      <a:pt x="21301" y="0"/>
                      <a:pt x="21301" y="0"/>
                    </a:cubicBezTo>
                    <a:lnTo>
                      <a:pt x="42602" y="21301"/>
                    </a:lnTo>
                    <a:cubicBezTo>
                      <a:pt x="42602" y="21301"/>
                      <a:pt x="40470" y="23433"/>
                      <a:pt x="37841" y="26062"/>
                    </a:cubicBezTo>
                    <a:lnTo>
                      <a:pt x="26062" y="37841"/>
                    </a:lnTo>
                    <a:lnTo>
                      <a:pt x="4761" y="16540"/>
                    </a:lnTo>
                    <a:cubicBezTo>
                      <a:pt x="2132" y="19169"/>
                      <a:pt x="0" y="21301"/>
                      <a:pt x="0" y="21301"/>
                    </a:cubicBezTo>
                    <a:cubicBezTo>
                      <a:pt x="0" y="21301"/>
                      <a:pt x="2132" y="19169"/>
                      <a:pt x="4761" y="16540"/>
                    </a:cubicBezTo>
                    <a:close/>
                  </a:path>
                </a:pathLst>
              </a:custGeom>
              <a:solidFill>
                <a:srgbClr val="FFFFFF"/>
              </a:solidFill>
              <a:ln w="17463"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D2429B3F-4C2C-4D13-81AC-F4782941391F}"/>
                  </a:ext>
                </a:extLst>
              </p:cNvPr>
              <p:cNvSpPr/>
              <p:nvPr/>
            </p:nvSpPr>
            <p:spPr>
              <a:xfrm>
                <a:off x="6921789" y="5304636"/>
                <a:ext cx="36950" cy="36950"/>
              </a:xfrm>
              <a:custGeom>
                <a:avLst/>
                <a:gdLst>
                  <a:gd name="connsiteX0" fmla="*/ 1995 w 36950"/>
                  <a:gd name="connsiteY0" fmla="*/ 13691 h 36950"/>
                  <a:gd name="connsiteX1" fmla="*/ 13691 w 36950"/>
                  <a:gd name="connsiteY1" fmla="*/ 1995 h 36950"/>
                  <a:gd name="connsiteX2" fmla="*/ 23213 w 36950"/>
                  <a:gd name="connsiteY2" fmla="*/ 1949 h 36950"/>
                  <a:gd name="connsiteX3" fmla="*/ 23259 w 36950"/>
                  <a:gd name="connsiteY3" fmla="*/ 1995 h 36950"/>
                  <a:gd name="connsiteX4" fmla="*/ 34955 w 36950"/>
                  <a:gd name="connsiteY4" fmla="*/ 13691 h 36950"/>
                  <a:gd name="connsiteX5" fmla="*/ 35001 w 36950"/>
                  <a:gd name="connsiteY5" fmla="*/ 23213 h 36950"/>
                  <a:gd name="connsiteX6" fmla="*/ 34955 w 36950"/>
                  <a:gd name="connsiteY6" fmla="*/ 23260 h 36950"/>
                  <a:gd name="connsiteX7" fmla="*/ 23259 w 36950"/>
                  <a:gd name="connsiteY7" fmla="*/ 34955 h 36950"/>
                  <a:gd name="connsiteX8" fmla="*/ 13737 w 36950"/>
                  <a:gd name="connsiteY8" fmla="*/ 35001 h 36950"/>
                  <a:gd name="connsiteX9" fmla="*/ 13691 w 36950"/>
                  <a:gd name="connsiteY9" fmla="*/ 34955 h 36950"/>
                  <a:gd name="connsiteX10" fmla="*/ 1995 w 36950"/>
                  <a:gd name="connsiteY10" fmla="*/ 23260 h 36950"/>
                  <a:gd name="connsiteX11" fmla="*/ 1949 w 36950"/>
                  <a:gd name="connsiteY11" fmla="*/ 13737 h 36950"/>
                  <a:gd name="connsiteX12" fmla="*/ 1995 w 36950"/>
                  <a:gd name="connsiteY12" fmla="*/ 13691 h 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50" h="36950">
                    <a:moveTo>
                      <a:pt x="1995" y="13691"/>
                    </a:moveTo>
                    <a:lnTo>
                      <a:pt x="13691" y="1995"/>
                    </a:lnTo>
                    <a:cubicBezTo>
                      <a:pt x="16308" y="-647"/>
                      <a:pt x="20571" y="-668"/>
                      <a:pt x="23213" y="1949"/>
                    </a:cubicBezTo>
                    <a:cubicBezTo>
                      <a:pt x="23229" y="1965"/>
                      <a:pt x="23244" y="1980"/>
                      <a:pt x="23259" y="1995"/>
                    </a:cubicBezTo>
                    <a:lnTo>
                      <a:pt x="34955" y="13691"/>
                    </a:lnTo>
                    <a:cubicBezTo>
                      <a:pt x="37597" y="16308"/>
                      <a:pt x="37618" y="20571"/>
                      <a:pt x="35001" y="23213"/>
                    </a:cubicBezTo>
                    <a:cubicBezTo>
                      <a:pt x="34985" y="23229"/>
                      <a:pt x="34971" y="23244"/>
                      <a:pt x="34955" y="23260"/>
                    </a:cubicBezTo>
                    <a:lnTo>
                      <a:pt x="23259" y="34955"/>
                    </a:lnTo>
                    <a:cubicBezTo>
                      <a:pt x="20642" y="37597"/>
                      <a:pt x="16379" y="37618"/>
                      <a:pt x="13737" y="35001"/>
                    </a:cubicBezTo>
                    <a:cubicBezTo>
                      <a:pt x="13721" y="34986"/>
                      <a:pt x="13707" y="34970"/>
                      <a:pt x="13691" y="34955"/>
                    </a:cubicBezTo>
                    <a:lnTo>
                      <a:pt x="1995" y="23260"/>
                    </a:lnTo>
                    <a:cubicBezTo>
                      <a:pt x="-647" y="20643"/>
                      <a:pt x="-668" y="16379"/>
                      <a:pt x="1949" y="13737"/>
                    </a:cubicBezTo>
                    <a:cubicBezTo>
                      <a:pt x="1965" y="13721"/>
                      <a:pt x="1979" y="13706"/>
                      <a:pt x="1995" y="13691"/>
                    </a:cubicBezTo>
                  </a:path>
                </a:pathLst>
              </a:custGeom>
              <a:solidFill>
                <a:srgbClr val="FFFFFF"/>
              </a:solidFill>
              <a:ln w="17463" cap="flat">
                <a:noFill/>
                <a:prstDash val="solid"/>
                <a:miter/>
              </a:ln>
            </p:spPr>
            <p:txBody>
              <a:bodyPr rtlCol="0" anchor="ctr"/>
              <a:lstStyle/>
              <a:p>
                <a:endParaRPr lang="en-IN"/>
              </a:p>
            </p:txBody>
          </p:sp>
        </p:grpSp>
        <p:sp>
          <p:nvSpPr>
            <p:cNvPr id="181" name="Rectangle: Rounded Corners 180">
              <a:extLst>
                <a:ext uri="{FF2B5EF4-FFF2-40B4-BE49-F238E27FC236}">
                  <a16:creationId xmlns:a16="http://schemas.microsoft.com/office/drawing/2014/main" id="{8152E61D-B6E7-49AD-B8A7-EA0326965BC8}"/>
                </a:ext>
              </a:extLst>
            </p:cNvPr>
            <p:cNvSpPr/>
            <p:nvPr/>
          </p:nvSpPr>
          <p:spPr bwMode="auto">
            <a:xfrm>
              <a:off x="7956088" y="510815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182" name="TextBox 181">
              <a:extLst>
                <a:ext uri="{FF2B5EF4-FFF2-40B4-BE49-F238E27FC236}">
                  <a16:creationId xmlns:a16="http://schemas.microsoft.com/office/drawing/2014/main" id="{3E1CC104-50F9-4AD6-8EB8-757FB429CBC1}"/>
                </a:ext>
              </a:extLst>
            </p:cNvPr>
            <p:cNvSpPr txBox="1"/>
            <p:nvPr/>
          </p:nvSpPr>
          <p:spPr>
            <a:xfrm>
              <a:off x="7984348" y="4732696"/>
              <a:ext cx="492121"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Cosmos </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DB</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183" name="Group 182">
              <a:extLst>
                <a:ext uri="{FF2B5EF4-FFF2-40B4-BE49-F238E27FC236}">
                  <a16:creationId xmlns:a16="http://schemas.microsoft.com/office/drawing/2014/main" id="{26A46882-39F2-4AB0-BA71-1976A6049D46}"/>
                </a:ext>
              </a:extLst>
            </p:cNvPr>
            <p:cNvGrpSpPr/>
            <p:nvPr/>
          </p:nvGrpSpPr>
          <p:grpSpPr>
            <a:xfrm>
              <a:off x="8031925" y="5185131"/>
              <a:ext cx="397023" cy="394686"/>
              <a:chOff x="8168841" y="4271499"/>
              <a:chExt cx="293625" cy="291897"/>
            </a:xfrm>
          </p:grpSpPr>
          <p:sp>
            <p:nvSpPr>
              <p:cNvPr id="185" name="Freeform: Shape 184">
                <a:extLst>
                  <a:ext uri="{FF2B5EF4-FFF2-40B4-BE49-F238E27FC236}">
                    <a16:creationId xmlns:a16="http://schemas.microsoft.com/office/drawing/2014/main" id="{EB220EBE-BC0C-4A5D-8B51-C48C82948B52}"/>
                  </a:ext>
                </a:extLst>
              </p:cNvPr>
              <p:cNvSpPr/>
              <p:nvPr/>
            </p:nvSpPr>
            <p:spPr>
              <a:xfrm>
                <a:off x="8171420" y="4271499"/>
                <a:ext cx="81351" cy="81351"/>
              </a:xfrm>
              <a:custGeom>
                <a:avLst/>
                <a:gdLst>
                  <a:gd name="connsiteX0" fmla="*/ 40589 w 81351"/>
                  <a:gd name="connsiteY0" fmla="*/ 81351 h 81351"/>
                  <a:gd name="connsiteX1" fmla="*/ 37653 w 81351"/>
                  <a:gd name="connsiteY1" fmla="*/ 78242 h 81351"/>
                  <a:gd name="connsiteX2" fmla="*/ 37653 w 81351"/>
                  <a:gd name="connsiteY2" fmla="*/ 78242 h 81351"/>
                  <a:gd name="connsiteX3" fmla="*/ 3109 w 81351"/>
                  <a:gd name="connsiteY3" fmla="*/ 43698 h 81351"/>
                  <a:gd name="connsiteX4" fmla="*/ 0 w 81351"/>
                  <a:gd name="connsiteY4" fmla="*/ 40762 h 81351"/>
                  <a:gd name="connsiteX5" fmla="*/ 0 w 81351"/>
                  <a:gd name="connsiteY5" fmla="*/ 40762 h 81351"/>
                  <a:gd name="connsiteX6" fmla="*/ 3109 w 81351"/>
                  <a:gd name="connsiteY6" fmla="*/ 37653 h 81351"/>
                  <a:gd name="connsiteX7" fmla="*/ 37653 w 81351"/>
                  <a:gd name="connsiteY7" fmla="*/ 3109 h 81351"/>
                  <a:gd name="connsiteX8" fmla="*/ 40589 w 81351"/>
                  <a:gd name="connsiteY8" fmla="*/ 0 h 81351"/>
                  <a:gd name="connsiteX9" fmla="*/ 40589 w 81351"/>
                  <a:gd name="connsiteY9" fmla="*/ 0 h 81351"/>
                  <a:gd name="connsiteX10" fmla="*/ 43698 w 81351"/>
                  <a:gd name="connsiteY10" fmla="*/ 3109 h 81351"/>
                  <a:gd name="connsiteX11" fmla="*/ 43698 w 81351"/>
                  <a:gd name="connsiteY11" fmla="*/ 3109 h 81351"/>
                  <a:gd name="connsiteX12" fmla="*/ 78242 w 81351"/>
                  <a:gd name="connsiteY12" fmla="*/ 37653 h 81351"/>
                  <a:gd name="connsiteX13" fmla="*/ 81351 w 81351"/>
                  <a:gd name="connsiteY13" fmla="*/ 40762 h 81351"/>
                  <a:gd name="connsiteX14" fmla="*/ 81351 w 81351"/>
                  <a:gd name="connsiteY14" fmla="*/ 40762 h 81351"/>
                  <a:gd name="connsiteX15" fmla="*/ 78242 w 81351"/>
                  <a:gd name="connsiteY15" fmla="*/ 43698 h 81351"/>
                  <a:gd name="connsiteX16" fmla="*/ 78242 w 81351"/>
                  <a:gd name="connsiteY16" fmla="*/ 43698 h 81351"/>
                  <a:gd name="connsiteX17" fmla="*/ 43698 w 81351"/>
                  <a:gd name="connsiteY17" fmla="*/ 78242 h 81351"/>
                  <a:gd name="connsiteX18" fmla="*/ 40589 w 81351"/>
                  <a:gd name="connsiteY18" fmla="*/ 81351 h 81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351" h="81351">
                    <a:moveTo>
                      <a:pt x="40589" y="81351"/>
                    </a:moveTo>
                    <a:cubicBezTo>
                      <a:pt x="38940" y="81259"/>
                      <a:pt x="37650" y="79894"/>
                      <a:pt x="37653" y="78242"/>
                    </a:cubicBezTo>
                    <a:lnTo>
                      <a:pt x="37653" y="78242"/>
                    </a:lnTo>
                    <a:cubicBezTo>
                      <a:pt x="37653" y="59164"/>
                      <a:pt x="22187" y="43698"/>
                      <a:pt x="3109" y="43698"/>
                    </a:cubicBezTo>
                    <a:cubicBezTo>
                      <a:pt x="1457" y="43701"/>
                      <a:pt x="92" y="42411"/>
                      <a:pt x="0" y="40762"/>
                    </a:cubicBezTo>
                    <a:lnTo>
                      <a:pt x="0" y="40762"/>
                    </a:lnTo>
                    <a:cubicBezTo>
                      <a:pt x="0" y="39045"/>
                      <a:pt x="1392" y="37653"/>
                      <a:pt x="3109" y="37653"/>
                    </a:cubicBezTo>
                    <a:cubicBezTo>
                      <a:pt x="22187" y="37653"/>
                      <a:pt x="37653" y="22187"/>
                      <a:pt x="37653" y="3109"/>
                    </a:cubicBezTo>
                    <a:cubicBezTo>
                      <a:pt x="37650" y="1457"/>
                      <a:pt x="38940" y="92"/>
                      <a:pt x="40589" y="0"/>
                    </a:cubicBezTo>
                    <a:lnTo>
                      <a:pt x="40589" y="0"/>
                    </a:lnTo>
                    <a:cubicBezTo>
                      <a:pt x="42306" y="0"/>
                      <a:pt x="43698" y="1392"/>
                      <a:pt x="43698" y="3109"/>
                    </a:cubicBezTo>
                    <a:lnTo>
                      <a:pt x="43698" y="3109"/>
                    </a:lnTo>
                    <a:cubicBezTo>
                      <a:pt x="43698" y="22187"/>
                      <a:pt x="59164" y="37653"/>
                      <a:pt x="78242" y="37653"/>
                    </a:cubicBezTo>
                    <a:cubicBezTo>
                      <a:pt x="79959" y="37653"/>
                      <a:pt x="81351" y="39045"/>
                      <a:pt x="81351" y="40762"/>
                    </a:cubicBezTo>
                    <a:lnTo>
                      <a:pt x="81351" y="40762"/>
                    </a:lnTo>
                    <a:cubicBezTo>
                      <a:pt x="81259" y="42411"/>
                      <a:pt x="79894" y="43701"/>
                      <a:pt x="78242" y="43698"/>
                    </a:cubicBezTo>
                    <a:lnTo>
                      <a:pt x="78242" y="43698"/>
                    </a:lnTo>
                    <a:cubicBezTo>
                      <a:pt x="59164" y="43698"/>
                      <a:pt x="43698" y="59164"/>
                      <a:pt x="43698" y="78242"/>
                    </a:cubicBezTo>
                    <a:cubicBezTo>
                      <a:pt x="43698" y="79959"/>
                      <a:pt x="42306" y="81351"/>
                      <a:pt x="40589" y="81351"/>
                    </a:cubicBezTo>
                    <a:close/>
                  </a:path>
                </a:pathLst>
              </a:custGeom>
              <a:solidFill>
                <a:schemeClr val="tx2"/>
              </a:solidFill>
              <a:ln w="16933"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1A41A593-5CBA-440D-A47E-C554CBEE5008}"/>
                  </a:ext>
                </a:extLst>
              </p:cNvPr>
              <p:cNvSpPr/>
              <p:nvPr/>
            </p:nvSpPr>
            <p:spPr>
              <a:xfrm>
                <a:off x="8397165" y="4498108"/>
                <a:ext cx="65288" cy="65288"/>
              </a:xfrm>
              <a:custGeom>
                <a:avLst/>
                <a:gdLst>
                  <a:gd name="connsiteX0" fmla="*/ 32644 w 65288"/>
                  <a:gd name="connsiteY0" fmla="*/ 65288 h 65288"/>
                  <a:gd name="connsiteX1" fmla="*/ 30226 w 65288"/>
                  <a:gd name="connsiteY1" fmla="*/ 62870 h 65288"/>
                  <a:gd name="connsiteX2" fmla="*/ 30226 w 65288"/>
                  <a:gd name="connsiteY2" fmla="*/ 62870 h 65288"/>
                  <a:gd name="connsiteX3" fmla="*/ 2418 w 65288"/>
                  <a:gd name="connsiteY3" fmla="*/ 35062 h 65288"/>
                  <a:gd name="connsiteX4" fmla="*/ 0 w 65288"/>
                  <a:gd name="connsiteY4" fmla="*/ 32644 h 65288"/>
                  <a:gd name="connsiteX5" fmla="*/ 0 w 65288"/>
                  <a:gd name="connsiteY5" fmla="*/ 32644 h 65288"/>
                  <a:gd name="connsiteX6" fmla="*/ 2418 w 65288"/>
                  <a:gd name="connsiteY6" fmla="*/ 30226 h 65288"/>
                  <a:gd name="connsiteX7" fmla="*/ 2418 w 65288"/>
                  <a:gd name="connsiteY7" fmla="*/ 30226 h 65288"/>
                  <a:gd name="connsiteX8" fmla="*/ 30226 w 65288"/>
                  <a:gd name="connsiteY8" fmla="*/ 2418 h 65288"/>
                  <a:gd name="connsiteX9" fmla="*/ 32644 w 65288"/>
                  <a:gd name="connsiteY9" fmla="*/ 0 h 65288"/>
                  <a:gd name="connsiteX10" fmla="*/ 32644 w 65288"/>
                  <a:gd name="connsiteY10" fmla="*/ 0 h 65288"/>
                  <a:gd name="connsiteX11" fmla="*/ 35062 w 65288"/>
                  <a:gd name="connsiteY11" fmla="*/ 2418 h 65288"/>
                  <a:gd name="connsiteX12" fmla="*/ 35062 w 65288"/>
                  <a:gd name="connsiteY12" fmla="*/ 2418 h 65288"/>
                  <a:gd name="connsiteX13" fmla="*/ 62870 w 65288"/>
                  <a:gd name="connsiteY13" fmla="*/ 30226 h 65288"/>
                  <a:gd name="connsiteX14" fmla="*/ 65288 w 65288"/>
                  <a:gd name="connsiteY14" fmla="*/ 32644 h 65288"/>
                  <a:gd name="connsiteX15" fmla="*/ 62870 w 65288"/>
                  <a:gd name="connsiteY15" fmla="*/ 35062 h 65288"/>
                  <a:gd name="connsiteX16" fmla="*/ 62870 w 65288"/>
                  <a:gd name="connsiteY16" fmla="*/ 35062 h 65288"/>
                  <a:gd name="connsiteX17" fmla="*/ 35062 w 65288"/>
                  <a:gd name="connsiteY17" fmla="*/ 62870 h 65288"/>
                  <a:gd name="connsiteX18" fmla="*/ 32644 w 65288"/>
                  <a:gd name="connsiteY18" fmla="*/ 65288 h 6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288" h="65288">
                    <a:moveTo>
                      <a:pt x="32644" y="65288"/>
                    </a:moveTo>
                    <a:cubicBezTo>
                      <a:pt x="31309" y="65288"/>
                      <a:pt x="30226" y="64205"/>
                      <a:pt x="30226" y="62870"/>
                    </a:cubicBezTo>
                    <a:lnTo>
                      <a:pt x="30226" y="62870"/>
                    </a:lnTo>
                    <a:cubicBezTo>
                      <a:pt x="30226" y="47512"/>
                      <a:pt x="17776" y="35062"/>
                      <a:pt x="2418" y="35062"/>
                    </a:cubicBezTo>
                    <a:cubicBezTo>
                      <a:pt x="1083" y="35062"/>
                      <a:pt x="0" y="33979"/>
                      <a:pt x="0" y="32644"/>
                    </a:cubicBezTo>
                    <a:lnTo>
                      <a:pt x="0" y="32644"/>
                    </a:lnTo>
                    <a:cubicBezTo>
                      <a:pt x="0" y="31309"/>
                      <a:pt x="1083" y="30226"/>
                      <a:pt x="2418" y="30226"/>
                    </a:cubicBezTo>
                    <a:lnTo>
                      <a:pt x="2418" y="30226"/>
                    </a:lnTo>
                    <a:cubicBezTo>
                      <a:pt x="17776" y="30226"/>
                      <a:pt x="30226" y="17776"/>
                      <a:pt x="30226" y="2418"/>
                    </a:cubicBezTo>
                    <a:cubicBezTo>
                      <a:pt x="30226" y="1083"/>
                      <a:pt x="31309" y="0"/>
                      <a:pt x="32644" y="0"/>
                    </a:cubicBezTo>
                    <a:lnTo>
                      <a:pt x="32644" y="0"/>
                    </a:lnTo>
                    <a:cubicBezTo>
                      <a:pt x="33979" y="0"/>
                      <a:pt x="35062" y="1083"/>
                      <a:pt x="35062" y="2418"/>
                    </a:cubicBezTo>
                    <a:lnTo>
                      <a:pt x="35062" y="2418"/>
                    </a:lnTo>
                    <a:cubicBezTo>
                      <a:pt x="35062" y="17776"/>
                      <a:pt x="47512" y="30226"/>
                      <a:pt x="62870" y="30226"/>
                    </a:cubicBezTo>
                    <a:cubicBezTo>
                      <a:pt x="64205" y="30226"/>
                      <a:pt x="65288" y="31309"/>
                      <a:pt x="65288" y="32644"/>
                    </a:cubicBezTo>
                    <a:cubicBezTo>
                      <a:pt x="65288" y="33979"/>
                      <a:pt x="64205" y="35062"/>
                      <a:pt x="62870" y="35062"/>
                    </a:cubicBezTo>
                    <a:lnTo>
                      <a:pt x="62870" y="35062"/>
                    </a:lnTo>
                    <a:cubicBezTo>
                      <a:pt x="47512" y="35062"/>
                      <a:pt x="35062" y="47512"/>
                      <a:pt x="35062" y="62870"/>
                    </a:cubicBezTo>
                    <a:cubicBezTo>
                      <a:pt x="35062" y="64205"/>
                      <a:pt x="33979" y="65288"/>
                      <a:pt x="32644" y="65288"/>
                    </a:cubicBezTo>
                    <a:close/>
                  </a:path>
                </a:pathLst>
              </a:custGeom>
              <a:solidFill>
                <a:schemeClr val="tx2"/>
              </a:solidFill>
              <a:ln w="16933"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4B7414AA-2BBD-4682-BC3D-F81BA1C0AEB2}"/>
                  </a:ext>
                </a:extLst>
              </p:cNvPr>
              <p:cNvSpPr/>
              <p:nvPr/>
            </p:nvSpPr>
            <p:spPr>
              <a:xfrm>
                <a:off x="8210071" y="4311052"/>
                <a:ext cx="212148" cy="212148"/>
              </a:xfrm>
              <a:custGeom>
                <a:avLst/>
                <a:gdLst>
                  <a:gd name="connsiteX0" fmla="*/ 209203 w 212148"/>
                  <a:gd name="connsiteY0" fmla="*/ 81352 h 212148"/>
                  <a:gd name="connsiteX1" fmla="*/ 130796 w 212148"/>
                  <a:gd name="connsiteY1" fmla="*/ 209203 h 212148"/>
                  <a:gd name="connsiteX2" fmla="*/ 2946 w 212148"/>
                  <a:gd name="connsiteY2" fmla="*/ 130797 h 212148"/>
                  <a:gd name="connsiteX3" fmla="*/ 81352 w 212148"/>
                  <a:gd name="connsiteY3" fmla="*/ 2946 h 212148"/>
                  <a:gd name="connsiteX4" fmla="*/ 81390 w 212148"/>
                  <a:gd name="connsiteY4" fmla="*/ 2937 h 212148"/>
                  <a:gd name="connsiteX5" fmla="*/ 209203 w 212148"/>
                  <a:gd name="connsiteY5" fmla="*/ 81352 h 21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48" h="212148">
                    <a:moveTo>
                      <a:pt x="209203" y="81352"/>
                    </a:moveTo>
                    <a:cubicBezTo>
                      <a:pt x="222856" y="138308"/>
                      <a:pt x="187752" y="195549"/>
                      <a:pt x="130796" y="209203"/>
                    </a:cubicBezTo>
                    <a:cubicBezTo>
                      <a:pt x="73840" y="222856"/>
                      <a:pt x="16600" y="187753"/>
                      <a:pt x="2946" y="130797"/>
                    </a:cubicBezTo>
                    <a:cubicBezTo>
                      <a:pt x="-10708" y="73841"/>
                      <a:pt x="24396" y="16600"/>
                      <a:pt x="81352" y="2946"/>
                    </a:cubicBezTo>
                    <a:cubicBezTo>
                      <a:pt x="81365" y="2943"/>
                      <a:pt x="81377" y="2940"/>
                      <a:pt x="81390" y="2937"/>
                    </a:cubicBezTo>
                    <a:cubicBezTo>
                      <a:pt x="138336" y="-10692"/>
                      <a:pt x="195552" y="24410"/>
                      <a:pt x="209203" y="81352"/>
                    </a:cubicBezTo>
                    <a:close/>
                  </a:path>
                </a:pathLst>
              </a:custGeom>
              <a:solidFill>
                <a:schemeClr val="tx2"/>
              </a:solidFill>
              <a:ln w="16933" cap="flat">
                <a:noFill/>
                <a:prstDash val="solid"/>
                <a:miter/>
              </a:ln>
            </p:spPr>
            <p:txBody>
              <a:bodyPr rtlCol="0" anchor="ctr"/>
              <a:lstStyle/>
              <a:p>
                <a:endParaRPr lang="en-IN"/>
              </a:p>
            </p:txBody>
          </p:sp>
          <p:grpSp>
            <p:nvGrpSpPr>
              <p:cNvPr id="188" name="Graphic 21">
                <a:extLst>
                  <a:ext uri="{FF2B5EF4-FFF2-40B4-BE49-F238E27FC236}">
                    <a16:creationId xmlns:a16="http://schemas.microsoft.com/office/drawing/2014/main" id="{7347B445-B73B-482D-A6DD-8107C86FBA59}"/>
                  </a:ext>
                </a:extLst>
              </p:cNvPr>
              <p:cNvGrpSpPr/>
              <p:nvPr/>
            </p:nvGrpSpPr>
            <p:grpSpPr>
              <a:xfrm>
                <a:off x="8208424" y="4344345"/>
                <a:ext cx="210849" cy="144091"/>
                <a:chOff x="8208424" y="4344345"/>
                <a:chExt cx="210849" cy="144091"/>
              </a:xfrm>
              <a:solidFill>
                <a:srgbClr val="F2F2F2"/>
              </a:solidFill>
            </p:grpSpPr>
            <p:sp>
              <p:nvSpPr>
                <p:cNvPr id="193" name="Freeform: Shape 192">
                  <a:extLst>
                    <a:ext uri="{FF2B5EF4-FFF2-40B4-BE49-F238E27FC236}">
                      <a16:creationId xmlns:a16="http://schemas.microsoft.com/office/drawing/2014/main" id="{AE6C1B7A-E143-454C-BF2A-9DFF6919B0C4}"/>
                    </a:ext>
                  </a:extLst>
                </p:cNvPr>
                <p:cNvSpPr/>
                <p:nvPr/>
              </p:nvSpPr>
              <p:spPr>
                <a:xfrm>
                  <a:off x="8208424" y="4401040"/>
                  <a:ext cx="78718" cy="87396"/>
                </a:xfrm>
                <a:custGeom>
                  <a:avLst/>
                  <a:gdLst>
                    <a:gd name="connsiteX0" fmla="*/ 50393 w 78718"/>
                    <a:gd name="connsiteY0" fmla="*/ 87396 h 87396"/>
                    <a:gd name="connsiteX1" fmla="*/ 78719 w 78718"/>
                    <a:gd name="connsiteY1" fmla="*/ 59070 h 87396"/>
                    <a:gd name="connsiteX2" fmla="*/ 50393 w 78718"/>
                    <a:gd name="connsiteY2" fmla="*/ 30744 h 87396"/>
                    <a:gd name="connsiteX3" fmla="*/ 50393 w 78718"/>
                    <a:gd name="connsiteY3" fmla="*/ 28326 h 87396"/>
                    <a:gd name="connsiteX4" fmla="*/ 21894 w 78718"/>
                    <a:gd name="connsiteY4" fmla="*/ 0 h 87396"/>
                    <a:gd name="connsiteX5" fmla="*/ 649 w 78718"/>
                    <a:gd name="connsiteY5" fmla="*/ 0 h 87396"/>
                    <a:gd name="connsiteX6" fmla="*/ 3585 w 78718"/>
                    <a:gd name="connsiteY6" fmla="*/ 39380 h 87396"/>
                    <a:gd name="connsiteX7" fmla="*/ 29148 w 78718"/>
                    <a:gd name="connsiteY7" fmla="*/ 87396 h 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 h="87396">
                      <a:moveTo>
                        <a:pt x="50393" y="87396"/>
                      </a:moveTo>
                      <a:cubicBezTo>
                        <a:pt x="66037" y="87396"/>
                        <a:pt x="78719" y="74713"/>
                        <a:pt x="78719" y="59070"/>
                      </a:cubicBezTo>
                      <a:cubicBezTo>
                        <a:pt x="78719" y="43427"/>
                        <a:pt x="66037" y="30744"/>
                        <a:pt x="50393" y="30744"/>
                      </a:cubicBezTo>
                      <a:cubicBezTo>
                        <a:pt x="50478" y="29940"/>
                        <a:pt x="50478" y="29130"/>
                        <a:pt x="50393" y="28326"/>
                      </a:cubicBezTo>
                      <a:cubicBezTo>
                        <a:pt x="50205" y="12693"/>
                        <a:pt x="37527" y="93"/>
                        <a:pt x="21894" y="0"/>
                      </a:cubicBezTo>
                      <a:lnTo>
                        <a:pt x="649" y="0"/>
                      </a:lnTo>
                      <a:cubicBezTo>
                        <a:pt x="-806" y="13195"/>
                        <a:pt x="190" y="26546"/>
                        <a:pt x="3585" y="39380"/>
                      </a:cubicBezTo>
                      <a:cubicBezTo>
                        <a:pt x="7911" y="57290"/>
                        <a:pt x="16706" y="73808"/>
                        <a:pt x="29148" y="87396"/>
                      </a:cubicBezTo>
                      <a:close/>
                    </a:path>
                  </a:pathLst>
                </a:custGeom>
                <a:solidFill>
                  <a:schemeClr val="bg1"/>
                </a:solidFill>
                <a:ln w="16933"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701AEF23-45F4-47F1-A2B8-3147E32DAF59}"/>
                    </a:ext>
                  </a:extLst>
                </p:cNvPr>
                <p:cNvSpPr/>
                <p:nvPr/>
              </p:nvSpPr>
              <p:spPr>
                <a:xfrm>
                  <a:off x="8316529" y="4344345"/>
                  <a:ext cx="102744" cy="89165"/>
                </a:xfrm>
                <a:custGeom>
                  <a:avLst/>
                  <a:gdLst>
                    <a:gd name="connsiteX0" fmla="*/ 102745 w 102744"/>
                    <a:gd name="connsiteY0" fmla="*/ 52549 h 89165"/>
                    <a:gd name="connsiteX1" fmla="*/ 102745 w 102744"/>
                    <a:gd name="connsiteY1" fmla="*/ 52549 h 89165"/>
                    <a:gd name="connsiteX2" fmla="*/ 78391 w 102744"/>
                    <a:gd name="connsiteY2" fmla="*/ 2806 h 89165"/>
                    <a:gd name="connsiteX3" fmla="*/ 73382 w 102744"/>
                    <a:gd name="connsiteY3" fmla="*/ 1251 h 89165"/>
                    <a:gd name="connsiteX4" fmla="*/ 34833 w 102744"/>
                    <a:gd name="connsiteY4" fmla="*/ 22395 h 89165"/>
                    <a:gd name="connsiteX5" fmla="*/ 33657 w 102744"/>
                    <a:gd name="connsiteY5" fmla="*/ 29059 h 89165"/>
                    <a:gd name="connsiteX6" fmla="*/ 30029 w 102744"/>
                    <a:gd name="connsiteY6" fmla="*/ 29059 h 89165"/>
                    <a:gd name="connsiteX7" fmla="*/ 0 w 102744"/>
                    <a:gd name="connsiteY7" fmla="*/ 59136 h 89165"/>
                    <a:gd name="connsiteX8" fmla="*/ 20012 w 102744"/>
                    <a:gd name="connsiteY8" fmla="*/ 87438 h 89165"/>
                    <a:gd name="connsiteX9" fmla="*/ 29339 w 102744"/>
                    <a:gd name="connsiteY9" fmla="*/ 89166 h 89165"/>
                    <a:gd name="connsiteX10" fmla="*/ 63883 w 102744"/>
                    <a:gd name="connsiteY10" fmla="*/ 89166 h 89165"/>
                    <a:gd name="connsiteX11" fmla="*/ 102745 w 102744"/>
                    <a:gd name="connsiteY11" fmla="*/ 52549 h 8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44" h="89165">
                      <a:moveTo>
                        <a:pt x="102745" y="52549"/>
                      </a:moveTo>
                      <a:lnTo>
                        <a:pt x="102745" y="52549"/>
                      </a:lnTo>
                      <a:cubicBezTo>
                        <a:pt x="99290" y="34065"/>
                        <a:pt x="90872" y="16870"/>
                        <a:pt x="78391" y="2806"/>
                      </a:cubicBezTo>
                      <a:cubicBezTo>
                        <a:pt x="76783" y="2107"/>
                        <a:pt x="75102" y="1586"/>
                        <a:pt x="73382" y="1251"/>
                      </a:cubicBezTo>
                      <a:cubicBezTo>
                        <a:pt x="56898" y="-3555"/>
                        <a:pt x="39640" y="5911"/>
                        <a:pt x="34833" y="22395"/>
                      </a:cubicBezTo>
                      <a:cubicBezTo>
                        <a:pt x="34199" y="24567"/>
                        <a:pt x="33805" y="26801"/>
                        <a:pt x="33657" y="29059"/>
                      </a:cubicBezTo>
                      <a:lnTo>
                        <a:pt x="30029" y="29059"/>
                      </a:lnTo>
                      <a:cubicBezTo>
                        <a:pt x="13432" y="29072"/>
                        <a:pt x="-13" y="42538"/>
                        <a:pt x="0" y="59136"/>
                      </a:cubicBezTo>
                      <a:cubicBezTo>
                        <a:pt x="10" y="71854"/>
                        <a:pt x="8025" y="83189"/>
                        <a:pt x="20012" y="87438"/>
                      </a:cubicBezTo>
                      <a:cubicBezTo>
                        <a:pt x="23003" y="88528"/>
                        <a:pt x="26155" y="89112"/>
                        <a:pt x="29339" y="89166"/>
                      </a:cubicBezTo>
                      <a:lnTo>
                        <a:pt x="63883" y="89166"/>
                      </a:lnTo>
                      <a:cubicBezTo>
                        <a:pt x="78248" y="78549"/>
                        <a:pt x="91293" y="66257"/>
                        <a:pt x="102745" y="52549"/>
                      </a:cubicBezTo>
                      <a:close/>
                    </a:path>
                  </a:pathLst>
                </a:custGeom>
                <a:solidFill>
                  <a:schemeClr val="bg1"/>
                </a:solidFill>
                <a:ln w="16933" cap="flat">
                  <a:noFill/>
                  <a:prstDash val="solid"/>
                  <a:miter/>
                </a:ln>
              </p:spPr>
              <p:txBody>
                <a:bodyPr rtlCol="0" anchor="ctr"/>
                <a:lstStyle/>
                <a:p>
                  <a:endParaRPr lang="en-IN"/>
                </a:p>
              </p:txBody>
            </p:sp>
          </p:grpSp>
          <p:sp>
            <p:nvSpPr>
              <p:cNvPr id="189" name="Freeform: Shape 188">
                <a:extLst>
                  <a:ext uri="{FF2B5EF4-FFF2-40B4-BE49-F238E27FC236}">
                    <a16:creationId xmlns:a16="http://schemas.microsoft.com/office/drawing/2014/main" id="{C389C4C4-2B59-4A6C-9FC7-E7CF31220426}"/>
                  </a:ext>
                </a:extLst>
              </p:cNvPr>
              <p:cNvSpPr/>
              <p:nvPr/>
            </p:nvSpPr>
            <p:spPr>
              <a:xfrm>
                <a:off x="8168841" y="4306533"/>
                <a:ext cx="293625" cy="212325"/>
              </a:xfrm>
              <a:custGeom>
                <a:avLst/>
                <a:gdLst>
                  <a:gd name="connsiteX0" fmla="*/ 288258 w 293625"/>
                  <a:gd name="connsiteY0" fmla="*/ 21446 h 212325"/>
                  <a:gd name="connsiteX1" fmla="*/ 216579 w 293625"/>
                  <a:gd name="connsiteY1" fmla="*/ 1583 h 212325"/>
                  <a:gd name="connsiteX2" fmla="*/ 181344 w 293625"/>
                  <a:gd name="connsiteY2" fmla="*/ 9528 h 212325"/>
                  <a:gd name="connsiteX3" fmla="*/ 207770 w 293625"/>
                  <a:gd name="connsiteY3" fmla="*/ 22655 h 212325"/>
                  <a:gd name="connsiteX4" fmla="*/ 220206 w 293625"/>
                  <a:gd name="connsiteY4" fmla="*/ 20064 h 212325"/>
                  <a:gd name="connsiteX5" fmla="*/ 239206 w 293625"/>
                  <a:gd name="connsiteY5" fmla="*/ 18510 h 212325"/>
                  <a:gd name="connsiteX6" fmla="*/ 273750 w 293625"/>
                  <a:gd name="connsiteY6" fmla="*/ 31118 h 212325"/>
                  <a:gd name="connsiteX7" fmla="*/ 273750 w 293625"/>
                  <a:gd name="connsiteY7" fmla="*/ 31118 h 212325"/>
                  <a:gd name="connsiteX8" fmla="*/ 258550 w 293625"/>
                  <a:gd name="connsiteY8" fmla="*/ 82934 h 212325"/>
                  <a:gd name="connsiteX9" fmla="*/ 176508 w 293625"/>
                  <a:gd name="connsiteY9" fmla="*/ 152022 h 212325"/>
                  <a:gd name="connsiteX10" fmla="*/ 74258 w 293625"/>
                  <a:gd name="connsiteY10" fmla="*/ 191921 h 212325"/>
                  <a:gd name="connsiteX11" fmla="*/ 21406 w 293625"/>
                  <a:gd name="connsiteY11" fmla="*/ 180867 h 212325"/>
                  <a:gd name="connsiteX12" fmla="*/ 36605 w 293625"/>
                  <a:gd name="connsiteY12" fmla="*/ 129051 h 212325"/>
                  <a:gd name="connsiteX13" fmla="*/ 41441 w 293625"/>
                  <a:gd name="connsiteY13" fmla="*/ 122315 h 212325"/>
                  <a:gd name="connsiteX14" fmla="*/ 41441 w 293625"/>
                  <a:gd name="connsiteY14" fmla="*/ 94161 h 212325"/>
                  <a:gd name="connsiteX15" fmla="*/ 21751 w 293625"/>
                  <a:gd name="connsiteY15" fmla="*/ 117997 h 212325"/>
                  <a:gd name="connsiteX16" fmla="*/ 5343 w 293625"/>
                  <a:gd name="connsiteY16" fmla="*/ 190366 h 212325"/>
                  <a:gd name="connsiteX17" fmla="*/ 55431 w 293625"/>
                  <a:gd name="connsiteY17" fmla="*/ 211956 h 212325"/>
                  <a:gd name="connsiteX18" fmla="*/ 77712 w 293625"/>
                  <a:gd name="connsiteY18" fmla="*/ 210229 h 212325"/>
                  <a:gd name="connsiteX19" fmla="*/ 185144 w 293625"/>
                  <a:gd name="connsiteY19" fmla="*/ 168776 h 212325"/>
                  <a:gd name="connsiteX20" fmla="*/ 272540 w 293625"/>
                  <a:gd name="connsiteY20" fmla="*/ 93988 h 212325"/>
                  <a:gd name="connsiteX21" fmla="*/ 288258 w 293625"/>
                  <a:gd name="connsiteY21" fmla="*/ 21446 h 2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3625" h="212325">
                    <a:moveTo>
                      <a:pt x="288258" y="21446"/>
                    </a:moveTo>
                    <a:cubicBezTo>
                      <a:pt x="277377" y="4174"/>
                      <a:pt x="251987" y="-3598"/>
                      <a:pt x="216579" y="1583"/>
                    </a:cubicBezTo>
                    <a:cubicBezTo>
                      <a:pt x="204660" y="3388"/>
                      <a:pt x="192885" y="6043"/>
                      <a:pt x="181344" y="9528"/>
                    </a:cubicBezTo>
                    <a:cubicBezTo>
                      <a:pt x="190697" y="12709"/>
                      <a:pt x="199585" y="17124"/>
                      <a:pt x="207770" y="22655"/>
                    </a:cubicBezTo>
                    <a:lnTo>
                      <a:pt x="220206" y="20064"/>
                    </a:lnTo>
                    <a:cubicBezTo>
                      <a:pt x="226493" y="19080"/>
                      <a:pt x="232842" y="18561"/>
                      <a:pt x="239206" y="18510"/>
                    </a:cubicBezTo>
                    <a:cubicBezTo>
                      <a:pt x="256478" y="18510"/>
                      <a:pt x="268222" y="22828"/>
                      <a:pt x="273750" y="31118"/>
                    </a:cubicBezTo>
                    <a:lnTo>
                      <a:pt x="273750" y="31118"/>
                    </a:lnTo>
                    <a:cubicBezTo>
                      <a:pt x="280313" y="42172"/>
                      <a:pt x="274786" y="60999"/>
                      <a:pt x="258550" y="82934"/>
                    </a:cubicBezTo>
                    <a:cubicBezTo>
                      <a:pt x="235786" y="110914"/>
                      <a:pt x="207954" y="134352"/>
                      <a:pt x="176508" y="152022"/>
                    </a:cubicBezTo>
                    <a:cubicBezTo>
                      <a:pt x="145235" y="171631"/>
                      <a:pt x="110546" y="185166"/>
                      <a:pt x="74258" y="191921"/>
                    </a:cubicBezTo>
                    <a:cubicBezTo>
                      <a:pt x="47314" y="195893"/>
                      <a:pt x="27969" y="191921"/>
                      <a:pt x="21406" y="180867"/>
                    </a:cubicBezTo>
                    <a:cubicBezTo>
                      <a:pt x="14842" y="169813"/>
                      <a:pt x="20369" y="150986"/>
                      <a:pt x="36605" y="129051"/>
                    </a:cubicBezTo>
                    <a:cubicBezTo>
                      <a:pt x="38678" y="126460"/>
                      <a:pt x="39196" y="125078"/>
                      <a:pt x="41441" y="122315"/>
                    </a:cubicBezTo>
                    <a:cubicBezTo>
                      <a:pt x="40232" y="112969"/>
                      <a:pt x="40232" y="103507"/>
                      <a:pt x="41441" y="94161"/>
                    </a:cubicBezTo>
                    <a:cubicBezTo>
                      <a:pt x="34241" y="101558"/>
                      <a:pt x="27656" y="109530"/>
                      <a:pt x="21751" y="117997"/>
                    </a:cubicBezTo>
                    <a:cubicBezTo>
                      <a:pt x="334" y="146668"/>
                      <a:pt x="-5539" y="172231"/>
                      <a:pt x="5343" y="190366"/>
                    </a:cubicBezTo>
                    <a:cubicBezTo>
                      <a:pt x="16988" y="205987"/>
                      <a:pt x="36078" y="214215"/>
                      <a:pt x="55431" y="211956"/>
                    </a:cubicBezTo>
                    <a:cubicBezTo>
                      <a:pt x="62893" y="211984"/>
                      <a:pt x="70344" y="211405"/>
                      <a:pt x="77712" y="210229"/>
                    </a:cubicBezTo>
                    <a:cubicBezTo>
                      <a:pt x="115824" y="203338"/>
                      <a:pt x="152281" y="189271"/>
                      <a:pt x="185144" y="168776"/>
                    </a:cubicBezTo>
                    <a:cubicBezTo>
                      <a:pt x="218719" y="149565"/>
                      <a:pt x="248370" y="124191"/>
                      <a:pt x="272540" y="93988"/>
                    </a:cubicBezTo>
                    <a:cubicBezTo>
                      <a:pt x="293267" y="65317"/>
                      <a:pt x="299139" y="39582"/>
                      <a:pt x="288258" y="21446"/>
                    </a:cubicBezTo>
                    <a:close/>
                  </a:path>
                </a:pathLst>
              </a:custGeom>
              <a:solidFill>
                <a:schemeClr val="tx2"/>
              </a:solidFill>
              <a:ln w="16933" cap="flat">
                <a:noFill/>
                <a:prstDash val="solid"/>
                <a:miter/>
              </a:ln>
            </p:spPr>
            <p:txBody>
              <a:bodyPr rtlCol="0" anchor="ctr"/>
              <a:lstStyle/>
              <a:p>
                <a:endParaRPr lang="en-IN"/>
              </a:p>
            </p:txBody>
          </p:sp>
        </p:grpSp>
        <p:sp>
          <p:nvSpPr>
            <p:cNvPr id="163" name="TextBox 162">
              <a:extLst>
                <a:ext uri="{FF2B5EF4-FFF2-40B4-BE49-F238E27FC236}">
                  <a16:creationId xmlns:a16="http://schemas.microsoft.com/office/drawing/2014/main" id="{BA91C579-3E52-495A-A09C-A28FA1BE6E55}"/>
                </a:ext>
              </a:extLst>
            </p:cNvPr>
            <p:cNvSpPr txBox="1"/>
            <p:nvPr/>
          </p:nvSpPr>
          <p:spPr>
            <a:xfrm>
              <a:off x="8700233" y="4732696"/>
              <a:ext cx="557845"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Cache for</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Redis</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165" name="Rectangle: Rounded Corners 164">
              <a:extLst>
                <a:ext uri="{FF2B5EF4-FFF2-40B4-BE49-F238E27FC236}">
                  <a16:creationId xmlns:a16="http://schemas.microsoft.com/office/drawing/2014/main" id="{72438E90-12F8-49FD-9562-A04AD39B92CD}"/>
                </a:ext>
              </a:extLst>
            </p:cNvPr>
            <p:cNvSpPr/>
            <p:nvPr/>
          </p:nvSpPr>
          <p:spPr bwMode="auto">
            <a:xfrm>
              <a:off x="8704835" y="510815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166" name="Group 165">
              <a:extLst>
                <a:ext uri="{FF2B5EF4-FFF2-40B4-BE49-F238E27FC236}">
                  <a16:creationId xmlns:a16="http://schemas.microsoft.com/office/drawing/2014/main" id="{75E25009-49D4-4469-92F5-C9FCD6621D4A}"/>
                </a:ext>
              </a:extLst>
            </p:cNvPr>
            <p:cNvGrpSpPr/>
            <p:nvPr/>
          </p:nvGrpSpPr>
          <p:grpSpPr>
            <a:xfrm>
              <a:off x="8801437" y="5171772"/>
              <a:ext cx="346905" cy="423963"/>
              <a:chOff x="8906367" y="5171772"/>
              <a:chExt cx="346905" cy="423963"/>
            </a:xfrm>
          </p:grpSpPr>
          <p:sp>
            <p:nvSpPr>
              <p:cNvPr id="167" name="Freeform: Shape 166">
                <a:extLst>
                  <a:ext uri="{FF2B5EF4-FFF2-40B4-BE49-F238E27FC236}">
                    <a16:creationId xmlns:a16="http://schemas.microsoft.com/office/drawing/2014/main" id="{947BFFA5-1BD7-4DCC-AFF4-1072BE5E264F}"/>
                  </a:ext>
                </a:extLst>
              </p:cNvPr>
              <p:cNvSpPr/>
              <p:nvPr/>
            </p:nvSpPr>
            <p:spPr>
              <a:xfrm>
                <a:off x="8906367" y="5229779"/>
                <a:ext cx="132933" cy="365956"/>
              </a:xfrm>
              <a:custGeom>
                <a:avLst/>
                <a:gdLst>
                  <a:gd name="connsiteX0" fmla="*/ 0 w 132933"/>
                  <a:gd name="connsiteY0" fmla="*/ 0 h 365956"/>
                  <a:gd name="connsiteX1" fmla="*/ 0 w 132933"/>
                  <a:gd name="connsiteY1" fmla="*/ 307950 h 365956"/>
                  <a:gd name="connsiteX2" fmla="*/ 132933 w 132933"/>
                  <a:gd name="connsiteY2" fmla="*/ 365957 h 365956"/>
                  <a:gd name="connsiteX3" fmla="*/ 132933 w 132933"/>
                  <a:gd name="connsiteY3" fmla="*/ 0 h 365956"/>
                  <a:gd name="connsiteX4" fmla="*/ 0 w 132933"/>
                  <a:gd name="connsiteY4" fmla="*/ 0 h 365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33" h="365956">
                    <a:moveTo>
                      <a:pt x="0" y="0"/>
                    </a:moveTo>
                    <a:lnTo>
                      <a:pt x="0" y="307950"/>
                    </a:lnTo>
                    <a:cubicBezTo>
                      <a:pt x="0" y="340365"/>
                      <a:pt x="59713" y="365957"/>
                      <a:pt x="132933" y="365957"/>
                    </a:cubicBezTo>
                    <a:lnTo>
                      <a:pt x="132933" y="0"/>
                    </a:lnTo>
                    <a:lnTo>
                      <a:pt x="0" y="0"/>
                    </a:lnTo>
                    <a:close/>
                  </a:path>
                </a:pathLst>
              </a:custGeom>
              <a:solidFill>
                <a:schemeClr val="tx2"/>
              </a:solidFill>
              <a:ln w="1397"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F3CA0CAF-CF47-43A8-8B6A-0E4307D68B80}"/>
                  </a:ext>
                </a:extLst>
              </p:cNvPr>
              <p:cNvSpPr/>
              <p:nvPr/>
            </p:nvSpPr>
            <p:spPr>
              <a:xfrm>
                <a:off x="9037878" y="5229779"/>
                <a:ext cx="135065" cy="365956"/>
              </a:xfrm>
              <a:custGeom>
                <a:avLst/>
                <a:gdLst>
                  <a:gd name="connsiteX0" fmla="*/ 0 w 135065"/>
                  <a:gd name="connsiteY0" fmla="*/ 365957 h 365956"/>
                  <a:gd name="connsiteX1" fmla="*/ 2133 w 135065"/>
                  <a:gd name="connsiteY1" fmla="*/ 365957 h 365956"/>
                  <a:gd name="connsiteX2" fmla="*/ 135066 w 135065"/>
                  <a:gd name="connsiteY2" fmla="*/ 307950 h 365956"/>
                  <a:gd name="connsiteX3" fmla="*/ 135066 w 135065"/>
                  <a:gd name="connsiteY3" fmla="*/ 0 h 365956"/>
                  <a:gd name="connsiteX4" fmla="*/ 0 w 135065"/>
                  <a:gd name="connsiteY4" fmla="*/ 0 h 365956"/>
                  <a:gd name="connsiteX5" fmla="*/ 0 w 135065"/>
                  <a:gd name="connsiteY5" fmla="*/ 365957 h 365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65" h="365956">
                    <a:moveTo>
                      <a:pt x="0" y="365957"/>
                    </a:moveTo>
                    <a:lnTo>
                      <a:pt x="2133" y="365957"/>
                    </a:lnTo>
                    <a:cubicBezTo>
                      <a:pt x="76063" y="365957"/>
                      <a:pt x="135066" y="340365"/>
                      <a:pt x="135066" y="307950"/>
                    </a:cubicBezTo>
                    <a:lnTo>
                      <a:pt x="135066" y="0"/>
                    </a:lnTo>
                    <a:lnTo>
                      <a:pt x="0" y="0"/>
                    </a:lnTo>
                    <a:lnTo>
                      <a:pt x="0" y="365957"/>
                    </a:lnTo>
                    <a:close/>
                  </a:path>
                </a:pathLst>
              </a:custGeom>
              <a:solidFill>
                <a:schemeClr val="tx2"/>
              </a:solidFill>
              <a:ln w="1397"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207B9F53-090A-4B47-9B7C-2FC3A3D4E781}"/>
                  </a:ext>
                </a:extLst>
              </p:cNvPr>
              <p:cNvSpPr/>
              <p:nvPr/>
            </p:nvSpPr>
            <p:spPr>
              <a:xfrm>
                <a:off x="8906367" y="5171772"/>
                <a:ext cx="266576" cy="116014"/>
              </a:xfrm>
              <a:custGeom>
                <a:avLst/>
                <a:gdLst>
                  <a:gd name="connsiteX0" fmla="*/ 266577 w 266576"/>
                  <a:gd name="connsiteY0" fmla="*/ 58007 h 116014"/>
                  <a:gd name="connsiteX1" fmla="*/ 133644 w 266576"/>
                  <a:gd name="connsiteY1" fmla="*/ 116014 h 116014"/>
                  <a:gd name="connsiteX2" fmla="*/ 0 w 266576"/>
                  <a:gd name="connsiteY2" fmla="*/ 58007 h 116014"/>
                  <a:gd name="connsiteX3" fmla="*/ 132933 w 266576"/>
                  <a:gd name="connsiteY3" fmla="*/ 0 h 116014"/>
                  <a:gd name="connsiteX4" fmla="*/ 266577 w 266576"/>
                  <a:gd name="connsiteY4" fmla="*/ 58007 h 116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576" h="116014">
                    <a:moveTo>
                      <a:pt x="266577" y="58007"/>
                    </a:moveTo>
                    <a:cubicBezTo>
                      <a:pt x="266577" y="89570"/>
                      <a:pt x="206864" y="116014"/>
                      <a:pt x="133644" y="116014"/>
                    </a:cubicBezTo>
                    <a:cubicBezTo>
                      <a:pt x="60424" y="116014"/>
                      <a:pt x="0" y="89570"/>
                      <a:pt x="0" y="58007"/>
                    </a:cubicBezTo>
                    <a:cubicBezTo>
                      <a:pt x="0" y="26444"/>
                      <a:pt x="59713" y="0"/>
                      <a:pt x="132933" y="0"/>
                    </a:cubicBezTo>
                    <a:cubicBezTo>
                      <a:pt x="206153" y="0"/>
                      <a:pt x="266577" y="26444"/>
                      <a:pt x="266577" y="58007"/>
                    </a:cubicBezTo>
                  </a:path>
                </a:pathLst>
              </a:custGeom>
              <a:solidFill>
                <a:srgbClr val="FFFFFF"/>
              </a:solidFill>
              <a:ln w="1397"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E392AD68-03C5-4BA7-A29E-D7C46DA9DE52}"/>
                  </a:ext>
                </a:extLst>
              </p:cNvPr>
              <p:cNvSpPr/>
              <p:nvPr/>
            </p:nvSpPr>
            <p:spPr>
              <a:xfrm>
                <a:off x="8933380" y="5187980"/>
                <a:ext cx="212550" cy="76774"/>
              </a:xfrm>
              <a:custGeom>
                <a:avLst/>
                <a:gdLst>
                  <a:gd name="connsiteX0" fmla="*/ 212551 w 212550"/>
                  <a:gd name="connsiteY0" fmla="*/ 38387 h 76774"/>
                  <a:gd name="connsiteX1" fmla="*/ 106631 w 212550"/>
                  <a:gd name="connsiteY1" fmla="*/ 76774 h 76774"/>
                  <a:gd name="connsiteX2" fmla="*/ 0 w 212550"/>
                  <a:gd name="connsiteY2" fmla="*/ 38387 h 76774"/>
                  <a:gd name="connsiteX3" fmla="*/ 105920 w 212550"/>
                  <a:gd name="connsiteY3" fmla="*/ 0 h 76774"/>
                  <a:gd name="connsiteX4" fmla="*/ 212551 w 212550"/>
                  <a:gd name="connsiteY4" fmla="*/ 38387 h 7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550" h="76774">
                    <a:moveTo>
                      <a:pt x="212551" y="38387"/>
                    </a:moveTo>
                    <a:cubicBezTo>
                      <a:pt x="212551" y="59713"/>
                      <a:pt x="164922" y="76774"/>
                      <a:pt x="106631" y="76774"/>
                    </a:cubicBezTo>
                    <a:cubicBezTo>
                      <a:pt x="48339" y="76774"/>
                      <a:pt x="0" y="59713"/>
                      <a:pt x="0" y="38387"/>
                    </a:cubicBezTo>
                    <a:cubicBezTo>
                      <a:pt x="0" y="17061"/>
                      <a:pt x="47628" y="0"/>
                      <a:pt x="105920" y="0"/>
                    </a:cubicBezTo>
                    <a:cubicBezTo>
                      <a:pt x="164211" y="0"/>
                      <a:pt x="212551" y="17061"/>
                      <a:pt x="212551" y="38387"/>
                    </a:cubicBezTo>
                  </a:path>
                </a:pathLst>
              </a:custGeom>
              <a:solidFill>
                <a:schemeClr val="tx2"/>
              </a:solidFill>
              <a:ln w="1397"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16DC3DC4-A863-4236-BCBB-8FBAA3EEC9A3}"/>
                  </a:ext>
                </a:extLst>
              </p:cNvPr>
              <p:cNvSpPr/>
              <p:nvPr/>
            </p:nvSpPr>
            <p:spPr>
              <a:xfrm>
                <a:off x="8933380" y="5187980"/>
                <a:ext cx="211839" cy="61419"/>
              </a:xfrm>
              <a:custGeom>
                <a:avLst/>
                <a:gdLst>
                  <a:gd name="connsiteX0" fmla="*/ 189803 w 211839"/>
                  <a:gd name="connsiteY0" fmla="*/ 61419 h 61419"/>
                  <a:gd name="connsiteX1" fmla="*/ 211840 w 211839"/>
                  <a:gd name="connsiteY1" fmla="*/ 38387 h 61419"/>
                  <a:gd name="connsiteX2" fmla="*/ 105920 w 211839"/>
                  <a:gd name="connsiteY2" fmla="*/ 0 h 61419"/>
                  <a:gd name="connsiteX3" fmla="*/ 0 w 211839"/>
                  <a:gd name="connsiteY3" fmla="*/ 38387 h 61419"/>
                  <a:gd name="connsiteX4" fmla="*/ 22037 w 211839"/>
                  <a:gd name="connsiteY4" fmla="*/ 61419 h 61419"/>
                  <a:gd name="connsiteX5" fmla="*/ 105920 w 211839"/>
                  <a:gd name="connsiteY5" fmla="*/ 46918 h 61419"/>
                  <a:gd name="connsiteX6" fmla="*/ 189803 w 211839"/>
                  <a:gd name="connsiteY6" fmla="*/ 61419 h 61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839" h="61419">
                    <a:moveTo>
                      <a:pt x="189803" y="61419"/>
                    </a:moveTo>
                    <a:cubicBezTo>
                      <a:pt x="204020" y="54595"/>
                      <a:pt x="211840" y="46918"/>
                      <a:pt x="211840" y="38387"/>
                    </a:cubicBezTo>
                    <a:cubicBezTo>
                      <a:pt x="211840" y="17061"/>
                      <a:pt x="164211" y="0"/>
                      <a:pt x="105920" y="0"/>
                    </a:cubicBezTo>
                    <a:cubicBezTo>
                      <a:pt x="47628" y="0"/>
                      <a:pt x="0" y="17061"/>
                      <a:pt x="0" y="38387"/>
                    </a:cubicBezTo>
                    <a:cubicBezTo>
                      <a:pt x="0" y="46918"/>
                      <a:pt x="8530" y="55448"/>
                      <a:pt x="22037" y="61419"/>
                    </a:cubicBezTo>
                    <a:cubicBezTo>
                      <a:pt x="41231" y="52036"/>
                      <a:pt x="71798" y="46918"/>
                      <a:pt x="105920" y="46918"/>
                    </a:cubicBezTo>
                    <a:cubicBezTo>
                      <a:pt x="140042" y="46918"/>
                      <a:pt x="170609" y="52889"/>
                      <a:pt x="189803" y="61419"/>
                    </a:cubicBezTo>
                  </a:path>
                </a:pathLst>
              </a:custGeom>
              <a:solidFill>
                <a:schemeClr val="tx2"/>
              </a:solidFill>
              <a:ln w="1397"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7F7EFBB4-2387-41F5-99A1-4F8BEE3A5E6C}"/>
                  </a:ext>
                </a:extLst>
              </p:cNvPr>
              <p:cNvSpPr/>
              <p:nvPr/>
            </p:nvSpPr>
            <p:spPr>
              <a:xfrm>
                <a:off x="9075555" y="5351764"/>
                <a:ext cx="88858" cy="243971"/>
              </a:xfrm>
              <a:custGeom>
                <a:avLst/>
                <a:gdLst>
                  <a:gd name="connsiteX0" fmla="*/ 0 w 88858"/>
                  <a:gd name="connsiteY0" fmla="*/ 0 h 243971"/>
                  <a:gd name="connsiteX1" fmla="*/ 0 w 88858"/>
                  <a:gd name="connsiteY1" fmla="*/ 205584 h 243971"/>
                  <a:gd name="connsiteX2" fmla="*/ 88859 w 88858"/>
                  <a:gd name="connsiteY2" fmla="*/ 243971 h 243971"/>
                  <a:gd name="connsiteX3" fmla="*/ 88859 w 88858"/>
                  <a:gd name="connsiteY3" fmla="*/ 0 h 243971"/>
                  <a:gd name="connsiteX4" fmla="*/ 0 w 88858"/>
                  <a:gd name="connsiteY4" fmla="*/ 0 h 24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58" h="243971">
                    <a:moveTo>
                      <a:pt x="0" y="0"/>
                    </a:moveTo>
                    <a:lnTo>
                      <a:pt x="0" y="205584"/>
                    </a:lnTo>
                    <a:cubicBezTo>
                      <a:pt x="0" y="226910"/>
                      <a:pt x="39809" y="243971"/>
                      <a:pt x="88859" y="243971"/>
                    </a:cubicBezTo>
                    <a:lnTo>
                      <a:pt x="88859" y="0"/>
                    </a:lnTo>
                    <a:lnTo>
                      <a:pt x="0" y="0"/>
                    </a:lnTo>
                    <a:close/>
                  </a:path>
                </a:pathLst>
              </a:custGeom>
              <a:solidFill>
                <a:schemeClr val="tx2"/>
              </a:solidFill>
              <a:ln w="1397"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E551AFA4-B07B-4588-81E4-7029EECF44A6}"/>
                  </a:ext>
                </a:extLst>
              </p:cNvPr>
              <p:cNvSpPr/>
              <p:nvPr/>
            </p:nvSpPr>
            <p:spPr>
              <a:xfrm>
                <a:off x="9162992" y="5351764"/>
                <a:ext cx="90280" cy="243971"/>
              </a:xfrm>
              <a:custGeom>
                <a:avLst/>
                <a:gdLst>
                  <a:gd name="connsiteX0" fmla="*/ 0 w 90280"/>
                  <a:gd name="connsiteY0" fmla="*/ 243971 h 243971"/>
                  <a:gd name="connsiteX1" fmla="*/ 1422 w 90280"/>
                  <a:gd name="connsiteY1" fmla="*/ 243971 h 243971"/>
                  <a:gd name="connsiteX2" fmla="*/ 90281 w 90280"/>
                  <a:gd name="connsiteY2" fmla="*/ 205584 h 243971"/>
                  <a:gd name="connsiteX3" fmla="*/ 90281 w 90280"/>
                  <a:gd name="connsiteY3" fmla="*/ 0 h 243971"/>
                  <a:gd name="connsiteX4" fmla="*/ 0 w 90280"/>
                  <a:gd name="connsiteY4" fmla="*/ 0 h 243971"/>
                  <a:gd name="connsiteX5" fmla="*/ 0 w 90280"/>
                  <a:gd name="connsiteY5" fmla="*/ 243971 h 24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80" h="243971">
                    <a:moveTo>
                      <a:pt x="0" y="243971"/>
                    </a:moveTo>
                    <a:lnTo>
                      <a:pt x="1422" y="243971"/>
                    </a:lnTo>
                    <a:cubicBezTo>
                      <a:pt x="50472" y="243971"/>
                      <a:pt x="90281" y="226910"/>
                      <a:pt x="90281" y="205584"/>
                    </a:cubicBezTo>
                    <a:lnTo>
                      <a:pt x="90281" y="0"/>
                    </a:lnTo>
                    <a:lnTo>
                      <a:pt x="0" y="0"/>
                    </a:lnTo>
                    <a:lnTo>
                      <a:pt x="0" y="243971"/>
                    </a:lnTo>
                    <a:close/>
                  </a:path>
                </a:pathLst>
              </a:custGeom>
              <a:solidFill>
                <a:srgbClr val="0072C6"/>
              </a:solidFill>
              <a:ln w="1397"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D0343F76-0799-415F-B80B-C76F6318DB13}"/>
                  </a:ext>
                </a:extLst>
              </p:cNvPr>
              <p:cNvSpPr/>
              <p:nvPr/>
            </p:nvSpPr>
            <p:spPr>
              <a:xfrm>
                <a:off x="9162992" y="5351764"/>
                <a:ext cx="90280" cy="243971"/>
              </a:xfrm>
              <a:custGeom>
                <a:avLst/>
                <a:gdLst>
                  <a:gd name="connsiteX0" fmla="*/ 0 w 90280"/>
                  <a:gd name="connsiteY0" fmla="*/ 243971 h 243971"/>
                  <a:gd name="connsiteX1" fmla="*/ 1422 w 90280"/>
                  <a:gd name="connsiteY1" fmla="*/ 243971 h 243971"/>
                  <a:gd name="connsiteX2" fmla="*/ 90281 w 90280"/>
                  <a:gd name="connsiteY2" fmla="*/ 205584 h 243971"/>
                  <a:gd name="connsiteX3" fmla="*/ 90281 w 90280"/>
                  <a:gd name="connsiteY3" fmla="*/ 0 h 243971"/>
                  <a:gd name="connsiteX4" fmla="*/ 0 w 90280"/>
                  <a:gd name="connsiteY4" fmla="*/ 0 h 243971"/>
                  <a:gd name="connsiteX5" fmla="*/ 0 w 90280"/>
                  <a:gd name="connsiteY5" fmla="*/ 243971 h 24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80" h="243971">
                    <a:moveTo>
                      <a:pt x="0" y="243971"/>
                    </a:moveTo>
                    <a:lnTo>
                      <a:pt x="1422" y="243971"/>
                    </a:lnTo>
                    <a:cubicBezTo>
                      <a:pt x="50472" y="243971"/>
                      <a:pt x="90281" y="226910"/>
                      <a:pt x="90281" y="205584"/>
                    </a:cubicBezTo>
                    <a:lnTo>
                      <a:pt x="90281" y="0"/>
                    </a:lnTo>
                    <a:lnTo>
                      <a:pt x="0" y="0"/>
                    </a:lnTo>
                    <a:lnTo>
                      <a:pt x="0" y="243971"/>
                    </a:lnTo>
                    <a:close/>
                  </a:path>
                </a:pathLst>
              </a:custGeom>
              <a:solidFill>
                <a:schemeClr val="tx2"/>
              </a:solidFill>
              <a:ln w="1397"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8797F6A1-4AA2-4D3D-84D7-895AFD0A9204}"/>
                  </a:ext>
                </a:extLst>
              </p:cNvPr>
              <p:cNvSpPr/>
              <p:nvPr/>
            </p:nvSpPr>
            <p:spPr>
              <a:xfrm>
                <a:off x="9075555" y="5313377"/>
                <a:ext cx="177717" cy="76774"/>
              </a:xfrm>
              <a:custGeom>
                <a:avLst/>
                <a:gdLst>
                  <a:gd name="connsiteX0" fmla="*/ 177718 w 177717"/>
                  <a:gd name="connsiteY0" fmla="*/ 38387 h 76774"/>
                  <a:gd name="connsiteX1" fmla="*/ 88859 w 177717"/>
                  <a:gd name="connsiteY1" fmla="*/ 76774 h 76774"/>
                  <a:gd name="connsiteX2" fmla="*/ 0 w 177717"/>
                  <a:gd name="connsiteY2" fmla="*/ 38387 h 76774"/>
                  <a:gd name="connsiteX3" fmla="*/ 88859 w 177717"/>
                  <a:gd name="connsiteY3" fmla="*/ 0 h 76774"/>
                  <a:gd name="connsiteX4" fmla="*/ 177718 w 177717"/>
                  <a:gd name="connsiteY4" fmla="*/ 38387 h 7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717" h="76774">
                    <a:moveTo>
                      <a:pt x="177718" y="38387"/>
                    </a:moveTo>
                    <a:cubicBezTo>
                      <a:pt x="177718" y="59713"/>
                      <a:pt x="137909" y="76774"/>
                      <a:pt x="88859" y="76774"/>
                    </a:cubicBezTo>
                    <a:cubicBezTo>
                      <a:pt x="39809" y="76774"/>
                      <a:pt x="0" y="59713"/>
                      <a:pt x="0" y="38387"/>
                    </a:cubicBezTo>
                    <a:cubicBezTo>
                      <a:pt x="0" y="17061"/>
                      <a:pt x="39809" y="0"/>
                      <a:pt x="88859" y="0"/>
                    </a:cubicBezTo>
                    <a:cubicBezTo>
                      <a:pt x="137909" y="0"/>
                      <a:pt x="177718" y="17061"/>
                      <a:pt x="177718" y="38387"/>
                    </a:cubicBezTo>
                  </a:path>
                </a:pathLst>
              </a:custGeom>
              <a:solidFill>
                <a:srgbClr val="FFFFFF"/>
              </a:solidFill>
              <a:ln w="1397"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14B247EE-2E19-4FA3-B9F5-7C3A8B7364C7}"/>
                  </a:ext>
                </a:extLst>
              </p:cNvPr>
              <p:cNvSpPr/>
              <p:nvPr/>
            </p:nvSpPr>
            <p:spPr>
              <a:xfrm>
                <a:off x="9094037" y="5323614"/>
                <a:ext cx="140752" cy="51182"/>
              </a:xfrm>
              <a:custGeom>
                <a:avLst/>
                <a:gdLst>
                  <a:gd name="connsiteX0" fmla="*/ 140753 w 140752"/>
                  <a:gd name="connsiteY0" fmla="*/ 25591 h 51182"/>
                  <a:gd name="connsiteX1" fmla="*/ 70376 w 140752"/>
                  <a:gd name="connsiteY1" fmla="*/ 51183 h 51182"/>
                  <a:gd name="connsiteX2" fmla="*/ 0 w 140752"/>
                  <a:gd name="connsiteY2" fmla="*/ 25591 h 51182"/>
                  <a:gd name="connsiteX3" fmla="*/ 70376 w 140752"/>
                  <a:gd name="connsiteY3" fmla="*/ 0 h 51182"/>
                  <a:gd name="connsiteX4" fmla="*/ 140753 w 140752"/>
                  <a:gd name="connsiteY4" fmla="*/ 25591 h 51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52" h="51182">
                    <a:moveTo>
                      <a:pt x="140753" y="25591"/>
                    </a:moveTo>
                    <a:cubicBezTo>
                      <a:pt x="140753" y="39240"/>
                      <a:pt x="108763" y="51183"/>
                      <a:pt x="70376" y="51183"/>
                    </a:cubicBezTo>
                    <a:cubicBezTo>
                      <a:pt x="31989" y="51183"/>
                      <a:pt x="0" y="40093"/>
                      <a:pt x="0" y="25591"/>
                    </a:cubicBezTo>
                    <a:cubicBezTo>
                      <a:pt x="0" y="11943"/>
                      <a:pt x="31989" y="0"/>
                      <a:pt x="70376" y="0"/>
                    </a:cubicBezTo>
                    <a:cubicBezTo>
                      <a:pt x="108763" y="0"/>
                      <a:pt x="140753" y="11943"/>
                      <a:pt x="140753" y="25591"/>
                    </a:cubicBezTo>
                  </a:path>
                </a:pathLst>
              </a:custGeom>
              <a:solidFill>
                <a:schemeClr val="tx2"/>
              </a:solidFill>
              <a:ln w="1397"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D40AEDA3-1D85-44D5-A697-92ADBDF9B4D0}"/>
                  </a:ext>
                </a:extLst>
              </p:cNvPr>
              <p:cNvSpPr/>
              <p:nvPr/>
            </p:nvSpPr>
            <p:spPr>
              <a:xfrm>
                <a:off x="9094037" y="5323614"/>
                <a:ext cx="140752" cy="40946"/>
              </a:xfrm>
              <a:custGeom>
                <a:avLst/>
                <a:gdLst>
                  <a:gd name="connsiteX0" fmla="*/ 125824 w 140752"/>
                  <a:gd name="connsiteY0" fmla="*/ 40946 h 40946"/>
                  <a:gd name="connsiteX1" fmla="*/ 140753 w 140752"/>
                  <a:gd name="connsiteY1" fmla="*/ 25591 h 40946"/>
                  <a:gd name="connsiteX2" fmla="*/ 70376 w 140752"/>
                  <a:gd name="connsiteY2" fmla="*/ 0 h 40946"/>
                  <a:gd name="connsiteX3" fmla="*/ 0 w 140752"/>
                  <a:gd name="connsiteY3" fmla="*/ 25591 h 40946"/>
                  <a:gd name="connsiteX4" fmla="*/ 14928 w 140752"/>
                  <a:gd name="connsiteY4" fmla="*/ 40946 h 40946"/>
                  <a:gd name="connsiteX5" fmla="*/ 71087 w 140752"/>
                  <a:gd name="connsiteY5" fmla="*/ 30710 h 40946"/>
                  <a:gd name="connsiteX6" fmla="*/ 125824 w 140752"/>
                  <a:gd name="connsiteY6" fmla="*/ 40946 h 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752" h="40946">
                    <a:moveTo>
                      <a:pt x="125824" y="40946"/>
                    </a:moveTo>
                    <a:cubicBezTo>
                      <a:pt x="135066" y="36681"/>
                      <a:pt x="140753" y="31563"/>
                      <a:pt x="140753" y="25591"/>
                    </a:cubicBezTo>
                    <a:cubicBezTo>
                      <a:pt x="140753" y="11943"/>
                      <a:pt x="108763" y="0"/>
                      <a:pt x="70376" y="0"/>
                    </a:cubicBezTo>
                    <a:cubicBezTo>
                      <a:pt x="31278" y="0"/>
                      <a:pt x="0" y="11090"/>
                      <a:pt x="0" y="25591"/>
                    </a:cubicBezTo>
                    <a:cubicBezTo>
                      <a:pt x="0" y="31563"/>
                      <a:pt x="5687" y="36681"/>
                      <a:pt x="14928" y="40946"/>
                    </a:cubicBezTo>
                    <a:cubicBezTo>
                      <a:pt x="27724" y="34975"/>
                      <a:pt x="48339" y="30710"/>
                      <a:pt x="71087" y="30710"/>
                    </a:cubicBezTo>
                    <a:cubicBezTo>
                      <a:pt x="92413" y="30710"/>
                      <a:pt x="112318" y="34975"/>
                      <a:pt x="125824" y="40946"/>
                    </a:cubicBezTo>
                  </a:path>
                </a:pathLst>
              </a:custGeom>
              <a:solidFill>
                <a:schemeClr val="tx2"/>
              </a:solidFill>
              <a:ln w="1397"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67CA69A8-3A45-48D9-BE58-3D6090EBA82F}"/>
                  </a:ext>
                </a:extLst>
              </p:cNvPr>
              <p:cNvSpPr/>
              <p:nvPr/>
            </p:nvSpPr>
            <p:spPr>
              <a:xfrm>
                <a:off x="9113942" y="5401241"/>
                <a:ext cx="103787" cy="173168"/>
              </a:xfrm>
              <a:custGeom>
                <a:avLst/>
                <a:gdLst>
                  <a:gd name="connsiteX0" fmla="*/ 98811 w 103787"/>
                  <a:gd name="connsiteY0" fmla="*/ 75068 h 173168"/>
                  <a:gd name="connsiteX1" fmla="*/ 0 w 103787"/>
                  <a:gd name="connsiteY1" fmla="*/ 173168 h 173168"/>
                  <a:gd name="connsiteX2" fmla="*/ 38387 w 103787"/>
                  <a:gd name="connsiteY2" fmla="*/ 97247 h 173168"/>
                  <a:gd name="connsiteX3" fmla="*/ 4976 w 103787"/>
                  <a:gd name="connsiteY3" fmla="*/ 97247 h 173168"/>
                  <a:gd name="connsiteX4" fmla="*/ 103787 w 103787"/>
                  <a:gd name="connsiteY4" fmla="*/ 0 h 173168"/>
                  <a:gd name="connsiteX5" fmla="*/ 65400 w 103787"/>
                  <a:gd name="connsiteY5" fmla="*/ 75068 h 17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87" h="173168">
                    <a:moveTo>
                      <a:pt x="98811" y="75068"/>
                    </a:moveTo>
                    <a:lnTo>
                      <a:pt x="0" y="173168"/>
                    </a:lnTo>
                    <a:lnTo>
                      <a:pt x="38387" y="97247"/>
                    </a:lnTo>
                    <a:lnTo>
                      <a:pt x="4976" y="97247"/>
                    </a:lnTo>
                    <a:lnTo>
                      <a:pt x="103787" y="0"/>
                    </a:lnTo>
                    <a:lnTo>
                      <a:pt x="65400" y="75068"/>
                    </a:lnTo>
                    <a:close/>
                  </a:path>
                </a:pathLst>
              </a:custGeom>
              <a:solidFill>
                <a:srgbClr val="FFFFFF"/>
              </a:solidFill>
              <a:ln w="1397" cap="flat">
                <a:noFill/>
                <a:prstDash val="solid"/>
                <a:miter/>
              </a:ln>
            </p:spPr>
            <p:txBody>
              <a:bodyPr rtlCol="0" anchor="ctr"/>
              <a:lstStyle/>
              <a:p>
                <a:endParaRPr lang="en-IN"/>
              </a:p>
            </p:txBody>
          </p:sp>
        </p:grpSp>
        <p:sp>
          <p:nvSpPr>
            <p:cNvPr id="154" name="Rectangle: Rounded Corners 153">
              <a:extLst>
                <a:ext uri="{FF2B5EF4-FFF2-40B4-BE49-F238E27FC236}">
                  <a16:creationId xmlns:a16="http://schemas.microsoft.com/office/drawing/2014/main" id="{0E7A80CB-A6AC-4428-AA57-D0B4E1FE333A}"/>
                </a:ext>
              </a:extLst>
            </p:cNvPr>
            <p:cNvSpPr/>
            <p:nvPr/>
          </p:nvSpPr>
          <p:spPr bwMode="auto">
            <a:xfrm>
              <a:off x="9675735" y="510815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155" name="TextBox 154">
              <a:extLst>
                <a:ext uri="{FF2B5EF4-FFF2-40B4-BE49-F238E27FC236}">
                  <a16:creationId xmlns:a16="http://schemas.microsoft.com/office/drawing/2014/main" id="{ED73806C-4423-43C7-AD90-8DE4EB7EFAA5}"/>
                </a:ext>
              </a:extLst>
            </p:cNvPr>
            <p:cNvSpPr txBox="1"/>
            <p:nvPr/>
          </p:nvSpPr>
          <p:spPr>
            <a:xfrm>
              <a:off x="9611822" y="4732697"/>
              <a:ext cx="676467"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PostgreSQL</a:t>
              </a:r>
              <a:br>
                <a:rPr kumimoji="0" lang="en-US" sz="1000" b="0" i="0" u="none" strike="noStrike" kern="1200" cap="none" spc="0" normalizeH="0" baseline="0" noProof="0">
                  <a:ln>
                    <a:noFill/>
                  </a:ln>
                  <a:effectLst/>
                  <a:uLnTx/>
                  <a:uFillTx/>
                  <a:latin typeface="Segoe UI Semibold"/>
                  <a:ea typeface="+mn-ea"/>
                  <a:cs typeface="+mn-cs"/>
                </a:rPr>
              </a:br>
              <a:r>
                <a:rPr kumimoji="0" lang="en-US" sz="1000" b="0" i="0" u="none" strike="noStrike" kern="1200" cap="none" spc="0" normalizeH="0" baseline="0" noProof="0">
                  <a:ln>
                    <a:noFill/>
                  </a:ln>
                  <a:effectLst/>
                  <a:uLnTx/>
                  <a:uFillTx/>
                  <a:latin typeface="Segoe UI Semibold"/>
                  <a:ea typeface="+mn-ea"/>
                  <a:cs typeface="+mn-cs"/>
                </a:rPr>
                <a:t>Server</a:t>
              </a:r>
              <a:endParaRPr kumimoji="0" lang="en-US" sz="800" b="0" i="1" u="none" strike="noStrike" kern="1200" cap="none" spc="0" normalizeH="0" baseline="0" noProof="0">
                <a:ln>
                  <a:noFill/>
                </a:ln>
                <a:effectLst/>
                <a:uLnTx/>
                <a:uFillTx/>
                <a:latin typeface="Segoe UI Semibold"/>
                <a:ea typeface="+mn-ea"/>
                <a:cs typeface="+mn-cs"/>
              </a:endParaRPr>
            </a:p>
          </p:txBody>
        </p:sp>
        <p:grpSp>
          <p:nvGrpSpPr>
            <p:cNvPr id="156" name="Group 155">
              <a:extLst>
                <a:ext uri="{FF2B5EF4-FFF2-40B4-BE49-F238E27FC236}">
                  <a16:creationId xmlns:a16="http://schemas.microsoft.com/office/drawing/2014/main" id="{DC092499-650F-4593-A0CD-1E9A9121C594}"/>
                </a:ext>
              </a:extLst>
            </p:cNvPr>
            <p:cNvGrpSpPr/>
            <p:nvPr/>
          </p:nvGrpSpPr>
          <p:grpSpPr>
            <a:xfrm>
              <a:off x="9803522" y="5188164"/>
              <a:ext cx="293065" cy="388619"/>
              <a:chOff x="9908452" y="5188164"/>
              <a:chExt cx="293065" cy="388619"/>
            </a:xfrm>
          </p:grpSpPr>
          <p:sp>
            <p:nvSpPr>
              <p:cNvPr id="157" name="Freeform: Shape 156">
                <a:extLst>
                  <a:ext uri="{FF2B5EF4-FFF2-40B4-BE49-F238E27FC236}">
                    <a16:creationId xmlns:a16="http://schemas.microsoft.com/office/drawing/2014/main" id="{7B048281-5A28-47B0-829A-61799E8B0AF7}"/>
                  </a:ext>
                </a:extLst>
              </p:cNvPr>
              <p:cNvSpPr/>
              <p:nvPr/>
            </p:nvSpPr>
            <p:spPr>
              <a:xfrm>
                <a:off x="9908452" y="5188164"/>
                <a:ext cx="293065" cy="106070"/>
              </a:xfrm>
              <a:custGeom>
                <a:avLst/>
                <a:gdLst>
                  <a:gd name="connsiteX0" fmla="*/ 293065 w 293065"/>
                  <a:gd name="connsiteY0" fmla="*/ 53035 h 106070"/>
                  <a:gd name="connsiteX1" fmla="*/ 146533 w 293065"/>
                  <a:gd name="connsiteY1" fmla="*/ 106070 h 106070"/>
                  <a:gd name="connsiteX2" fmla="*/ 0 w 293065"/>
                  <a:gd name="connsiteY2" fmla="*/ 53035 h 106070"/>
                  <a:gd name="connsiteX3" fmla="*/ 146533 w 293065"/>
                  <a:gd name="connsiteY3" fmla="*/ 0 h 106070"/>
                  <a:gd name="connsiteX4" fmla="*/ 293065 w 293065"/>
                  <a:gd name="connsiteY4" fmla="*/ 53035 h 106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65" h="106070">
                    <a:moveTo>
                      <a:pt x="293065" y="53035"/>
                    </a:moveTo>
                    <a:cubicBezTo>
                      <a:pt x="293065" y="82296"/>
                      <a:pt x="227457" y="106070"/>
                      <a:pt x="146533" y="106070"/>
                    </a:cubicBezTo>
                    <a:cubicBezTo>
                      <a:pt x="65608" y="106070"/>
                      <a:pt x="0" y="83210"/>
                      <a:pt x="0" y="53035"/>
                    </a:cubicBezTo>
                    <a:cubicBezTo>
                      <a:pt x="0" y="22860"/>
                      <a:pt x="65608" y="0"/>
                      <a:pt x="146533" y="0"/>
                    </a:cubicBezTo>
                    <a:cubicBezTo>
                      <a:pt x="227457" y="0"/>
                      <a:pt x="293065" y="22860"/>
                      <a:pt x="293065" y="53035"/>
                    </a:cubicBezTo>
                  </a:path>
                </a:pathLst>
              </a:custGeom>
              <a:solidFill>
                <a:schemeClr val="bg1"/>
              </a:solidFill>
              <a:ln w="22754" cap="flat">
                <a:noFill/>
                <a:prstDash val="solid"/>
                <a:miter/>
              </a:ln>
            </p:spPr>
            <p:txBody>
              <a:bodyPr rtlCol="0" anchor="ctr"/>
              <a:lstStyle/>
              <a:p>
                <a:endParaRPr lang="en-IN"/>
              </a:p>
            </p:txBody>
          </p:sp>
          <p:grpSp>
            <p:nvGrpSpPr>
              <p:cNvPr id="158" name="Group 157">
                <a:extLst>
                  <a:ext uri="{FF2B5EF4-FFF2-40B4-BE49-F238E27FC236}">
                    <a16:creationId xmlns:a16="http://schemas.microsoft.com/office/drawing/2014/main" id="{8607BF6C-E3E9-4685-83D1-5D1012BD4F55}"/>
                  </a:ext>
                </a:extLst>
              </p:cNvPr>
              <p:cNvGrpSpPr/>
              <p:nvPr/>
            </p:nvGrpSpPr>
            <p:grpSpPr>
              <a:xfrm>
                <a:off x="9908452" y="5203251"/>
                <a:ext cx="293065" cy="373532"/>
                <a:chOff x="9908452" y="5203251"/>
                <a:chExt cx="293065" cy="373532"/>
              </a:xfrm>
            </p:grpSpPr>
            <p:sp>
              <p:nvSpPr>
                <p:cNvPr id="159" name="Freeform: Shape 158">
                  <a:extLst>
                    <a:ext uri="{FF2B5EF4-FFF2-40B4-BE49-F238E27FC236}">
                      <a16:creationId xmlns:a16="http://schemas.microsoft.com/office/drawing/2014/main" id="{C29C4145-05AC-42EC-ADD2-4D40F3D38EEB}"/>
                    </a:ext>
                  </a:extLst>
                </p:cNvPr>
                <p:cNvSpPr/>
                <p:nvPr/>
              </p:nvSpPr>
              <p:spPr>
                <a:xfrm>
                  <a:off x="9908452" y="5241199"/>
                  <a:ext cx="293065" cy="335584"/>
                </a:xfrm>
                <a:custGeom>
                  <a:avLst/>
                  <a:gdLst>
                    <a:gd name="connsiteX0" fmla="*/ 146533 w 293065"/>
                    <a:gd name="connsiteY0" fmla="*/ 53035 h 335584"/>
                    <a:gd name="connsiteX1" fmla="*/ 0 w 293065"/>
                    <a:gd name="connsiteY1" fmla="*/ 0 h 335584"/>
                    <a:gd name="connsiteX2" fmla="*/ 0 w 293065"/>
                    <a:gd name="connsiteY2" fmla="*/ 282550 h 335584"/>
                    <a:gd name="connsiteX3" fmla="*/ 144475 w 293065"/>
                    <a:gd name="connsiteY3" fmla="*/ 335585 h 335584"/>
                    <a:gd name="connsiteX4" fmla="*/ 146533 w 293065"/>
                    <a:gd name="connsiteY4" fmla="*/ 335585 h 335584"/>
                    <a:gd name="connsiteX5" fmla="*/ 293065 w 293065"/>
                    <a:gd name="connsiteY5" fmla="*/ 282550 h 335584"/>
                    <a:gd name="connsiteX6" fmla="*/ 293065 w 293065"/>
                    <a:gd name="connsiteY6" fmla="*/ 0 h 335584"/>
                    <a:gd name="connsiteX7" fmla="*/ 146533 w 293065"/>
                    <a:gd name="connsiteY7" fmla="*/ 53035 h 33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065" h="335584">
                      <a:moveTo>
                        <a:pt x="146533" y="53035"/>
                      </a:moveTo>
                      <a:cubicBezTo>
                        <a:pt x="65608" y="53035"/>
                        <a:pt x="0" y="30175"/>
                        <a:pt x="0" y="0"/>
                      </a:cubicBezTo>
                      <a:lnTo>
                        <a:pt x="0" y="282550"/>
                      </a:lnTo>
                      <a:cubicBezTo>
                        <a:pt x="0" y="311582"/>
                        <a:pt x="64465" y="335128"/>
                        <a:pt x="144475" y="335585"/>
                      </a:cubicBezTo>
                      <a:lnTo>
                        <a:pt x="146533" y="335585"/>
                      </a:lnTo>
                      <a:cubicBezTo>
                        <a:pt x="227457" y="335585"/>
                        <a:pt x="293065" y="312725"/>
                        <a:pt x="293065" y="282550"/>
                      </a:cubicBezTo>
                      <a:lnTo>
                        <a:pt x="293065" y="0"/>
                      </a:lnTo>
                      <a:cubicBezTo>
                        <a:pt x="293065" y="29261"/>
                        <a:pt x="227457" y="53035"/>
                        <a:pt x="146533" y="53035"/>
                      </a:cubicBezTo>
                      <a:close/>
                    </a:path>
                  </a:pathLst>
                </a:custGeom>
                <a:solidFill>
                  <a:schemeClr val="tx2"/>
                </a:solidFill>
                <a:ln w="22754"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7FFB942A-0D3E-4922-9AB7-F9C07A8796A5}"/>
                    </a:ext>
                  </a:extLst>
                </p:cNvPr>
                <p:cNvSpPr/>
                <p:nvPr/>
              </p:nvSpPr>
              <p:spPr>
                <a:xfrm>
                  <a:off x="9942513" y="5203251"/>
                  <a:ext cx="224713" cy="67437"/>
                </a:xfrm>
                <a:custGeom>
                  <a:avLst/>
                  <a:gdLst>
                    <a:gd name="connsiteX0" fmla="*/ 224714 w 224713"/>
                    <a:gd name="connsiteY0" fmla="*/ 33604 h 67437"/>
                    <a:gd name="connsiteX1" fmla="*/ 112471 w 224713"/>
                    <a:gd name="connsiteY1" fmla="*/ 67437 h 67437"/>
                    <a:gd name="connsiteX2" fmla="*/ 0 w 224713"/>
                    <a:gd name="connsiteY2" fmla="*/ 33833 h 67437"/>
                    <a:gd name="connsiteX3" fmla="*/ 112471 w 224713"/>
                    <a:gd name="connsiteY3" fmla="*/ 0 h 67437"/>
                    <a:gd name="connsiteX4" fmla="*/ 224714 w 224713"/>
                    <a:gd name="connsiteY4" fmla="*/ 33604 h 67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713" h="67437">
                      <a:moveTo>
                        <a:pt x="224714" y="33604"/>
                      </a:moveTo>
                      <a:cubicBezTo>
                        <a:pt x="224714" y="52349"/>
                        <a:pt x="174422" y="67437"/>
                        <a:pt x="112471" y="67437"/>
                      </a:cubicBezTo>
                      <a:cubicBezTo>
                        <a:pt x="50521" y="67437"/>
                        <a:pt x="0" y="52349"/>
                        <a:pt x="0" y="33833"/>
                      </a:cubicBezTo>
                      <a:cubicBezTo>
                        <a:pt x="0" y="15316"/>
                        <a:pt x="50292" y="0"/>
                        <a:pt x="112471" y="0"/>
                      </a:cubicBezTo>
                      <a:cubicBezTo>
                        <a:pt x="174650" y="0"/>
                        <a:pt x="224714" y="15088"/>
                        <a:pt x="224714" y="33604"/>
                      </a:cubicBezTo>
                    </a:path>
                  </a:pathLst>
                </a:custGeom>
                <a:solidFill>
                  <a:schemeClr val="tx2"/>
                </a:solidFill>
                <a:ln w="22754"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07471FE6-03E5-49FA-A560-E2BE167A1AD0}"/>
                    </a:ext>
                  </a:extLst>
                </p:cNvPr>
                <p:cNvSpPr/>
                <p:nvPr/>
              </p:nvSpPr>
              <p:spPr>
                <a:xfrm>
                  <a:off x="9965830" y="5245192"/>
                  <a:ext cx="178079" cy="25648"/>
                </a:xfrm>
                <a:custGeom>
                  <a:avLst/>
                  <a:gdLst>
                    <a:gd name="connsiteX0" fmla="*/ 89154 w 178079"/>
                    <a:gd name="connsiteY0" fmla="*/ 122 h 25648"/>
                    <a:gd name="connsiteX1" fmla="*/ 0 w 178079"/>
                    <a:gd name="connsiteY1" fmla="*/ 13152 h 25648"/>
                    <a:gd name="connsiteX2" fmla="*/ 89154 w 178079"/>
                    <a:gd name="connsiteY2" fmla="*/ 25496 h 25648"/>
                    <a:gd name="connsiteX3" fmla="*/ 178079 w 178079"/>
                    <a:gd name="connsiteY3" fmla="*/ 12238 h 25648"/>
                    <a:gd name="connsiteX4" fmla="*/ 89154 w 178079"/>
                    <a:gd name="connsiteY4" fmla="*/ 122 h 25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079" h="25648">
                      <a:moveTo>
                        <a:pt x="89154" y="122"/>
                      </a:moveTo>
                      <a:cubicBezTo>
                        <a:pt x="58912" y="-630"/>
                        <a:pt x="28762" y="3776"/>
                        <a:pt x="0" y="13152"/>
                      </a:cubicBezTo>
                      <a:cubicBezTo>
                        <a:pt x="28791" y="22348"/>
                        <a:pt x="58948" y="26523"/>
                        <a:pt x="89154" y="25496"/>
                      </a:cubicBezTo>
                      <a:cubicBezTo>
                        <a:pt x="119338" y="26230"/>
                        <a:pt x="149422" y="21744"/>
                        <a:pt x="178079" y="12238"/>
                      </a:cubicBezTo>
                      <a:cubicBezTo>
                        <a:pt x="149310" y="3316"/>
                        <a:pt x="119261" y="-778"/>
                        <a:pt x="89154" y="122"/>
                      </a:cubicBezTo>
                      <a:close/>
                    </a:path>
                  </a:pathLst>
                </a:custGeom>
                <a:solidFill>
                  <a:schemeClr val="tx2"/>
                </a:solidFill>
                <a:ln w="22754"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4C03848B-8C94-4CB4-99FD-88F51AE3571B}"/>
                    </a:ext>
                  </a:extLst>
                </p:cNvPr>
                <p:cNvSpPr/>
                <p:nvPr/>
              </p:nvSpPr>
              <p:spPr>
                <a:xfrm>
                  <a:off x="9951462" y="5329184"/>
                  <a:ext cx="197596" cy="207259"/>
                </a:xfrm>
                <a:custGeom>
                  <a:avLst/>
                  <a:gdLst>
                    <a:gd name="connsiteX0" fmla="*/ 172103 w 197596"/>
                    <a:gd name="connsiteY0" fmla="*/ 53290 h 207259"/>
                    <a:gd name="connsiteX1" fmla="*/ 172103 w 197596"/>
                    <a:gd name="connsiteY1" fmla="*/ 62891 h 207259"/>
                    <a:gd name="connsiteX2" fmla="*/ 170274 w 197596"/>
                    <a:gd name="connsiteY2" fmla="*/ 77293 h 207259"/>
                    <a:gd name="connsiteX3" fmla="*/ 171417 w 197596"/>
                    <a:gd name="connsiteY3" fmla="*/ 87808 h 207259"/>
                    <a:gd name="connsiteX4" fmla="*/ 171417 w 197596"/>
                    <a:gd name="connsiteY4" fmla="*/ 96038 h 207259"/>
                    <a:gd name="connsiteX5" fmla="*/ 165702 w 197596"/>
                    <a:gd name="connsiteY5" fmla="*/ 115698 h 207259"/>
                    <a:gd name="connsiteX6" fmla="*/ 165702 w 197596"/>
                    <a:gd name="connsiteY6" fmla="*/ 117298 h 207259"/>
                    <a:gd name="connsiteX7" fmla="*/ 167988 w 197596"/>
                    <a:gd name="connsiteY7" fmla="*/ 120041 h 207259"/>
                    <a:gd name="connsiteX8" fmla="*/ 192220 w 197596"/>
                    <a:gd name="connsiteY8" fmla="*/ 65634 h 207259"/>
                    <a:gd name="connsiteX9" fmla="*/ 192220 w 197596"/>
                    <a:gd name="connsiteY9" fmla="*/ 65634 h 207259"/>
                    <a:gd name="connsiteX10" fmla="*/ 194277 w 197596"/>
                    <a:gd name="connsiteY10" fmla="*/ 21743 h 207259"/>
                    <a:gd name="connsiteX11" fmla="*/ 133012 w 197596"/>
                    <a:gd name="connsiteY11" fmla="*/ 2083 h 207259"/>
                    <a:gd name="connsiteX12" fmla="*/ 153815 w 197596"/>
                    <a:gd name="connsiteY12" fmla="*/ 17400 h 207259"/>
                    <a:gd name="connsiteX13" fmla="*/ 172103 w 197596"/>
                    <a:gd name="connsiteY13" fmla="*/ 53290 h 207259"/>
                    <a:gd name="connsiteX14" fmla="*/ 165016 w 197596"/>
                    <a:gd name="connsiteY14" fmla="*/ 55119 h 207259"/>
                    <a:gd name="connsiteX15" fmla="*/ 146957 w 197596"/>
                    <a:gd name="connsiteY15" fmla="*/ 57176 h 207259"/>
                    <a:gd name="connsiteX16" fmla="*/ 146957 w 197596"/>
                    <a:gd name="connsiteY16" fmla="*/ 80036 h 207259"/>
                    <a:gd name="connsiteX17" fmla="*/ 154958 w 197596"/>
                    <a:gd name="connsiteY17" fmla="*/ 99467 h 207259"/>
                    <a:gd name="connsiteX18" fmla="*/ 157015 w 197596"/>
                    <a:gd name="connsiteY18" fmla="*/ 103125 h 207259"/>
                    <a:gd name="connsiteX19" fmla="*/ 157015 w 197596"/>
                    <a:gd name="connsiteY19" fmla="*/ 103125 h 207259"/>
                    <a:gd name="connsiteX20" fmla="*/ 159530 w 197596"/>
                    <a:gd name="connsiteY20" fmla="*/ 107697 h 207259"/>
                    <a:gd name="connsiteX21" fmla="*/ 161359 w 197596"/>
                    <a:gd name="connsiteY21" fmla="*/ 110668 h 207259"/>
                    <a:gd name="connsiteX22" fmla="*/ 165474 w 197596"/>
                    <a:gd name="connsiteY22" fmla="*/ 95809 h 207259"/>
                    <a:gd name="connsiteX23" fmla="*/ 165474 w 197596"/>
                    <a:gd name="connsiteY23" fmla="*/ 88266 h 207259"/>
                    <a:gd name="connsiteX24" fmla="*/ 164331 w 197596"/>
                    <a:gd name="connsiteY24" fmla="*/ 77064 h 207259"/>
                    <a:gd name="connsiteX25" fmla="*/ 166159 w 197596"/>
                    <a:gd name="connsiteY25" fmla="*/ 61291 h 207259"/>
                    <a:gd name="connsiteX26" fmla="*/ 165931 w 197596"/>
                    <a:gd name="connsiteY26" fmla="*/ 54433 h 207259"/>
                    <a:gd name="connsiteX27" fmla="*/ 158158 w 197596"/>
                    <a:gd name="connsiteY27" fmla="*/ 64491 h 207259"/>
                    <a:gd name="connsiteX28" fmla="*/ 154044 w 197596"/>
                    <a:gd name="connsiteY28" fmla="*/ 66777 h 207259"/>
                    <a:gd name="connsiteX29" fmla="*/ 154044 w 197596"/>
                    <a:gd name="connsiteY29" fmla="*/ 66777 h 207259"/>
                    <a:gd name="connsiteX30" fmla="*/ 150843 w 197596"/>
                    <a:gd name="connsiteY30" fmla="*/ 66777 h 207259"/>
                    <a:gd name="connsiteX31" fmla="*/ 149243 w 197596"/>
                    <a:gd name="connsiteY31" fmla="*/ 62434 h 207259"/>
                    <a:gd name="connsiteX32" fmla="*/ 149243 w 197596"/>
                    <a:gd name="connsiteY32" fmla="*/ 62434 h 207259"/>
                    <a:gd name="connsiteX33" fmla="*/ 154729 w 197596"/>
                    <a:gd name="connsiteY33" fmla="*/ 59005 h 207259"/>
                    <a:gd name="connsiteX34" fmla="*/ 159073 w 197596"/>
                    <a:gd name="connsiteY34" fmla="*/ 59005 h 207259"/>
                    <a:gd name="connsiteX35" fmla="*/ 161130 w 197596"/>
                    <a:gd name="connsiteY35" fmla="*/ 60834 h 207259"/>
                    <a:gd name="connsiteX36" fmla="*/ 159073 w 197596"/>
                    <a:gd name="connsiteY36" fmla="*/ 63805 h 207259"/>
                    <a:gd name="connsiteX37" fmla="*/ 50945 w 197596"/>
                    <a:gd name="connsiteY37" fmla="*/ 84837 h 207259"/>
                    <a:gd name="connsiteX38" fmla="*/ 50945 w 197596"/>
                    <a:gd name="connsiteY38" fmla="*/ 80950 h 207259"/>
                    <a:gd name="connsiteX39" fmla="*/ 50945 w 197596"/>
                    <a:gd name="connsiteY39" fmla="*/ 77064 h 207259"/>
                    <a:gd name="connsiteX40" fmla="*/ 50945 w 197596"/>
                    <a:gd name="connsiteY40" fmla="*/ 54204 h 207259"/>
                    <a:gd name="connsiteX41" fmla="*/ 57803 w 197596"/>
                    <a:gd name="connsiteY41" fmla="*/ 29058 h 207259"/>
                    <a:gd name="connsiteX42" fmla="*/ 71062 w 197596"/>
                    <a:gd name="connsiteY42" fmla="*/ 7570 h 207259"/>
                    <a:gd name="connsiteX43" fmla="*/ 40201 w 197596"/>
                    <a:gd name="connsiteY43" fmla="*/ 2998 h 207259"/>
                    <a:gd name="connsiteX44" fmla="*/ 15055 w 197596"/>
                    <a:gd name="connsiteY44" fmla="*/ 9856 h 207259"/>
                    <a:gd name="connsiteX45" fmla="*/ 653 w 197596"/>
                    <a:gd name="connsiteY45" fmla="*/ 51461 h 207259"/>
                    <a:gd name="connsiteX46" fmla="*/ 12083 w 197596"/>
                    <a:gd name="connsiteY46" fmla="*/ 102667 h 207259"/>
                    <a:gd name="connsiteX47" fmla="*/ 36543 w 197596"/>
                    <a:gd name="connsiteY47" fmla="*/ 147244 h 207259"/>
                    <a:gd name="connsiteX48" fmla="*/ 36543 w 197596"/>
                    <a:gd name="connsiteY48" fmla="*/ 147244 h 207259"/>
                    <a:gd name="connsiteX49" fmla="*/ 47287 w 197596"/>
                    <a:gd name="connsiteY49" fmla="*/ 142444 h 207259"/>
                    <a:gd name="connsiteX50" fmla="*/ 63061 w 197596"/>
                    <a:gd name="connsiteY50" fmla="*/ 124156 h 207259"/>
                    <a:gd name="connsiteX51" fmla="*/ 51859 w 197596"/>
                    <a:gd name="connsiteY51" fmla="*/ 84151 h 207259"/>
                    <a:gd name="connsiteX52" fmla="*/ 56889 w 197596"/>
                    <a:gd name="connsiteY52" fmla="*/ 93981 h 207259"/>
                    <a:gd name="connsiteX53" fmla="*/ 58260 w 197596"/>
                    <a:gd name="connsiteY53" fmla="*/ 106782 h 207259"/>
                    <a:gd name="connsiteX54" fmla="*/ 64204 w 197596"/>
                    <a:gd name="connsiteY54" fmla="*/ 116841 h 207259"/>
                    <a:gd name="connsiteX55" fmla="*/ 72205 w 197596"/>
                    <a:gd name="connsiteY55" fmla="*/ 122556 h 207259"/>
                    <a:gd name="connsiteX56" fmla="*/ 81120 w 197596"/>
                    <a:gd name="connsiteY56" fmla="*/ 124384 h 207259"/>
                    <a:gd name="connsiteX57" fmla="*/ 86378 w 197596"/>
                    <a:gd name="connsiteY57" fmla="*/ 110668 h 207259"/>
                    <a:gd name="connsiteX58" fmla="*/ 91179 w 197596"/>
                    <a:gd name="connsiteY58" fmla="*/ 97181 h 207259"/>
                    <a:gd name="connsiteX59" fmla="*/ 91179 w 197596"/>
                    <a:gd name="connsiteY59" fmla="*/ 71806 h 207259"/>
                    <a:gd name="connsiteX60" fmla="*/ 89807 w 197596"/>
                    <a:gd name="connsiteY60" fmla="*/ 64948 h 207259"/>
                    <a:gd name="connsiteX61" fmla="*/ 87064 w 197596"/>
                    <a:gd name="connsiteY61" fmla="*/ 58776 h 207259"/>
                    <a:gd name="connsiteX62" fmla="*/ 87064 w 197596"/>
                    <a:gd name="connsiteY62" fmla="*/ 58776 h 207259"/>
                    <a:gd name="connsiteX63" fmla="*/ 80663 w 197596"/>
                    <a:gd name="connsiteY63" fmla="*/ 55119 h 207259"/>
                    <a:gd name="connsiteX64" fmla="*/ 76091 w 197596"/>
                    <a:gd name="connsiteY64" fmla="*/ 55119 h 207259"/>
                    <a:gd name="connsiteX65" fmla="*/ 65118 w 197596"/>
                    <a:gd name="connsiteY65" fmla="*/ 58319 h 207259"/>
                    <a:gd name="connsiteX66" fmla="*/ 57803 w 197596"/>
                    <a:gd name="connsiteY66" fmla="*/ 62662 h 207259"/>
                    <a:gd name="connsiteX67" fmla="*/ 57803 w 197596"/>
                    <a:gd name="connsiteY67" fmla="*/ 65177 h 207259"/>
                    <a:gd name="connsiteX68" fmla="*/ 57803 w 197596"/>
                    <a:gd name="connsiteY68" fmla="*/ 79122 h 207259"/>
                    <a:gd name="connsiteX69" fmla="*/ 57803 w 197596"/>
                    <a:gd name="connsiteY69" fmla="*/ 79122 h 207259"/>
                    <a:gd name="connsiteX70" fmla="*/ 57803 w 197596"/>
                    <a:gd name="connsiteY70" fmla="*/ 82551 h 207259"/>
                    <a:gd name="connsiteX71" fmla="*/ 57803 w 197596"/>
                    <a:gd name="connsiteY71" fmla="*/ 91466 h 207259"/>
                    <a:gd name="connsiteX72" fmla="*/ 57803 w 197596"/>
                    <a:gd name="connsiteY72" fmla="*/ 91466 h 207259"/>
                    <a:gd name="connsiteX73" fmla="*/ 71976 w 197596"/>
                    <a:gd name="connsiteY73" fmla="*/ 63348 h 207259"/>
                    <a:gd name="connsiteX74" fmla="*/ 71976 w 197596"/>
                    <a:gd name="connsiteY74" fmla="*/ 63348 h 207259"/>
                    <a:gd name="connsiteX75" fmla="*/ 78377 w 197596"/>
                    <a:gd name="connsiteY75" fmla="*/ 63348 h 207259"/>
                    <a:gd name="connsiteX76" fmla="*/ 82720 w 197596"/>
                    <a:gd name="connsiteY76" fmla="*/ 64720 h 207259"/>
                    <a:gd name="connsiteX77" fmla="*/ 84778 w 197596"/>
                    <a:gd name="connsiteY77" fmla="*/ 67920 h 207259"/>
                    <a:gd name="connsiteX78" fmla="*/ 84778 w 197596"/>
                    <a:gd name="connsiteY78" fmla="*/ 67920 h 207259"/>
                    <a:gd name="connsiteX79" fmla="*/ 82035 w 197596"/>
                    <a:gd name="connsiteY79" fmla="*/ 70892 h 207259"/>
                    <a:gd name="connsiteX80" fmla="*/ 80663 w 197596"/>
                    <a:gd name="connsiteY80" fmla="*/ 69978 h 207259"/>
                    <a:gd name="connsiteX81" fmla="*/ 80663 w 197596"/>
                    <a:gd name="connsiteY81" fmla="*/ 69978 h 207259"/>
                    <a:gd name="connsiteX82" fmla="*/ 74262 w 197596"/>
                    <a:gd name="connsiteY82" fmla="*/ 63577 h 207259"/>
                    <a:gd name="connsiteX83" fmla="*/ 88893 w 197596"/>
                    <a:gd name="connsiteY83" fmla="*/ 131928 h 207259"/>
                    <a:gd name="connsiteX84" fmla="*/ 85921 w 197596"/>
                    <a:gd name="connsiteY84" fmla="*/ 133300 h 207259"/>
                    <a:gd name="connsiteX85" fmla="*/ 82720 w 197596"/>
                    <a:gd name="connsiteY85" fmla="*/ 137186 h 207259"/>
                    <a:gd name="connsiteX86" fmla="*/ 66033 w 197596"/>
                    <a:gd name="connsiteY86" fmla="*/ 145873 h 207259"/>
                    <a:gd name="connsiteX87" fmla="*/ 60089 w 197596"/>
                    <a:gd name="connsiteY87" fmla="*/ 148159 h 207259"/>
                    <a:gd name="connsiteX88" fmla="*/ 65575 w 197596"/>
                    <a:gd name="connsiteY88" fmla="*/ 150673 h 207259"/>
                    <a:gd name="connsiteX89" fmla="*/ 82035 w 197596"/>
                    <a:gd name="connsiteY89" fmla="*/ 150673 h 207259"/>
                    <a:gd name="connsiteX90" fmla="*/ 90950 w 197596"/>
                    <a:gd name="connsiteY90" fmla="*/ 144730 h 207259"/>
                    <a:gd name="connsiteX91" fmla="*/ 95522 w 197596"/>
                    <a:gd name="connsiteY91" fmla="*/ 137643 h 207259"/>
                    <a:gd name="connsiteX92" fmla="*/ 93236 w 197596"/>
                    <a:gd name="connsiteY92" fmla="*/ 131242 h 207259"/>
                    <a:gd name="connsiteX93" fmla="*/ 89807 w 197596"/>
                    <a:gd name="connsiteY93" fmla="*/ 130785 h 207259"/>
                    <a:gd name="connsiteX94" fmla="*/ 194277 w 197596"/>
                    <a:gd name="connsiteY94" fmla="*/ 131928 h 207259"/>
                    <a:gd name="connsiteX95" fmla="*/ 168445 w 197596"/>
                    <a:gd name="connsiteY95" fmla="*/ 131928 h 207259"/>
                    <a:gd name="connsiteX96" fmla="*/ 165245 w 197596"/>
                    <a:gd name="connsiteY96" fmla="*/ 131928 h 207259"/>
                    <a:gd name="connsiteX97" fmla="*/ 161359 w 197596"/>
                    <a:gd name="connsiteY97" fmla="*/ 135129 h 207259"/>
                    <a:gd name="connsiteX98" fmla="*/ 161359 w 197596"/>
                    <a:gd name="connsiteY98" fmla="*/ 142215 h 207259"/>
                    <a:gd name="connsiteX99" fmla="*/ 186505 w 197596"/>
                    <a:gd name="connsiteY99" fmla="*/ 139929 h 207259"/>
                    <a:gd name="connsiteX100" fmla="*/ 197478 w 197596"/>
                    <a:gd name="connsiteY100" fmla="*/ 132157 h 207259"/>
                    <a:gd name="connsiteX101" fmla="*/ 139413 w 197596"/>
                    <a:gd name="connsiteY101" fmla="*/ 83008 h 207259"/>
                    <a:gd name="connsiteX102" fmla="*/ 143528 w 197596"/>
                    <a:gd name="connsiteY102" fmla="*/ 51918 h 207259"/>
                    <a:gd name="connsiteX103" fmla="*/ 163873 w 197596"/>
                    <a:gd name="connsiteY103" fmla="*/ 48489 h 207259"/>
                    <a:gd name="connsiteX104" fmla="*/ 149243 w 197596"/>
                    <a:gd name="connsiteY104" fmla="*/ 22200 h 207259"/>
                    <a:gd name="connsiteX105" fmla="*/ 146957 w 197596"/>
                    <a:gd name="connsiteY105" fmla="*/ 19914 h 207259"/>
                    <a:gd name="connsiteX106" fmla="*/ 145585 w 197596"/>
                    <a:gd name="connsiteY106" fmla="*/ 18543 h 207259"/>
                    <a:gd name="connsiteX107" fmla="*/ 145585 w 197596"/>
                    <a:gd name="connsiteY107" fmla="*/ 18543 h 207259"/>
                    <a:gd name="connsiteX108" fmla="*/ 144214 w 197596"/>
                    <a:gd name="connsiteY108" fmla="*/ 17171 h 207259"/>
                    <a:gd name="connsiteX109" fmla="*/ 144214 w 197596"/>
                    <a:gd name="connsiteY109" fmla="*/ 17171 h 207259"/>
                    <a:gd name="connsiteX110" fmla="*/ 144214 w 197596"/>
                    <a:gd name="connsiteY110" fmla="*/ 17171 h 207259"/>
                    <a:gd name="connsiteX111" fmla="*/ 128898 w 197596"/>
                    <a:gd name="connsiteY111" fmla="*/ 7570 h 207259"/>
                    <a:gd name="connsiteX112" fmla="*/ 103523 w 197596"/>
                    <a:gd name="connsiteY112" fmla="*/ 2541 h 207259"/>
                    <a:gd name="connsiteX113" fmla="*/ 87521 w 197596"/>
                    <a:gd name="connsiteY113" fmla="*/ 5055 h 207259"/>
                    <a:gd name="connsiteX114" fmla="*/ 80663 w 197596"/>
                    <a:gd name="connsiteY114" fmla="*/ 7570 h 207259"/>
                    <a:gd name="connsiteX115" fmla="*/ 63747 w 197596"/>
                    <a:gd name="connsiteY115" fmla="*/ 30430 h 207259"/>
                    <a:gd name="connsiteX116" fmla="*/ 58946 w 197596"/>
                    <a:gd name="connsiteY116" fmla="*/ 53290 h 207259"/>
                    <a:gd name="connsiteX117" fmla="*/ 81806 w 197596"/>
                    <a:gd name="connsiteY117" fmla="*/ 48032 h 207259"/>
                    <a:gd name="connsiteX118" fmla="*/ 99419 w 197596"/>
                    <a:gd name="connsiteY118" fmla="*/ 68702 h 207259"/>
                    <a:gd name="connsiteX119" fmla="*/ 99408 w 197596"/>
                    <a:gd name="connsiteY119" fmla="*/ 68835 h 207259"/>
                    <a:gd name="connsiteX120" fmla="*/ 99408 w 197596"/>
                    <a:gd name="connsiteY120" fmla="*/ 97867 h 207259"/>
                    <a:gd name="connsiteX121" fmla="*/ 94150 w 197596"/>
                    <a:gd name="connsiteY121" fmla="*/ 112269 h 207259"/>
                    <a:gd name="connsiteX122" fmla="*/ 90036 w 197596"/>
                    <a:gd name="connsiteY122" fmla="*/ 123470 h 207259"/>
                    <a:gd name="connsiteX123" fmla="*/ 98722 w 197596"/>
                    <a:gd name="connsiteY123" fmla="*/ 126670 h 207259"/>
                    <a:gd name="connsiteX124" fmla="*/ 103066 w 197596"/>
                    <a:gd name="connsiteY124" fmla="*/ 138786 h 207259"/>
                    <a:gd name="connsiteX125" fmla="*/ 103523 w 197596"/>
                    <a:gd name="connsiteY125" fmla="*/ 138786 h 207259"/>
                    <a:gd name="connsiteX126" fmla="*/ 103523 w 197596"/>
                    <a:gd name="connsiteY126" fmla="*/ 144273 h 207259"/>
                    <a:gd name="connsiteX127" fmla="*/ 109009 w 197596"/>
                    <a:gd name="connsiteY127" fmla="*/ 200051 h 207259"/>
                    <a:gd name="connsiteX128" fmla="*/ 114496 w 197596"/>
                    <a:gd name="connsiteY128" fmla="*/ 204852 h 207259"/>
                    <a:gd name="connsiteX129" fmla="*/ 121582 w 197596"/>
                    <a:gd name="connsiteY129" fmla="*/ 207138 h 207259"/>
                    <a:gd name="connsiteX130" fmla="*/ 144442 w 197596"/>
                    <a:gd name="connsiteY130" fmla="*/ 199365 h 207259"/>
                    <a:gd name="connsiteX131" fmla="*/ 151072 w 197596"/>
                    <a:gd name="connsiteY131" fmla="*/ 184278 h 207259"/>
                    <a:gd name="connsiteX132" fmla="*/ 156558 w 197596"/>
                    <a:gd name="connsiteY132" fmla="*/ 138558 h 207259"/>
                    <a:gd name="connsiteX133" fmla="*/ 156558 w 197596"/>
                    <a:gd name="connsiteY133" fmla="*/ 138558 h 207259"/>
                    <a:gd name="connsiteX134" fmla="*/ 158616 w 197596"/>
                    <a:gd name="connsiteY134" fmla="*/ 128499 h 207259"/>
                    <a:gd name="connsiteX135" fmla="*/ 164788 w 197596"/>
                    <a:gd name="connsiteY135" fmla="*/ 123013 h 207259"/>
                    <a:gd name="connsiteX136" fmla="*/ 140328 w 197596"/>
                    <a:gd name="connsiteY136" fmla="*/ 81636 h 20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97596" h="207259">
                      <a:moveTo>
                        <a:pt x="172103" y="53290"/>
                      </a:moveTo>
                      <a:cubicBezTo>
                        <a:pt x="172103" y="55119"/>
                        <a:pt x="172103" y="58776"/>
                        <a:pt x="172103" y="62891"/>
                      </a:cubicBezTo>
                      <a:cubicBezTo>
                        <a:pt x="171195" y="67649"/>
                        <a:pt x="170585" y="72459"/>
                        <a:pt x="170274" y="77293"/>
                      </a:cubicBezTo>
                      <a:cubicBezTo>
                        <a:pt x="170274" y="80036"/>
                        <a:pt x="170274" y="84151"/>
                        <a:pt x="171417" y="87808"/>
                      </a:cubicBezTo>
                      <a:cubicBezTo>
                        <a:pt x="172560" y="91466"/>
                        <a:pt x="171417" y="93981"/>
                        <a:pt x="171417" y="96038"/>
                      </a:cubicBezTo>
                      <a:cubicBezTo>
                        <a:pt x="171326" y="102987"/>
                        <a:pt x="169351" y="109781"/>
                        <a:pt x="165702" y="115698"/>
                      </a:cubicBezTo>
                      <a:cubicBezTo>
                        <a:pt x="165659" y="116230"/>
                        <a:pt x="165659" y="116765"/>
                        <a:pt x="165702" y="117298"/>
                      </a:cubicBezTo>
                      <a:lnTo>
                        <a:pt x="167988" y="120041"/>
                      </a:lnTo>
                      <a:cubicBezTo>
                        <a:pt x="178282" y="102976"/>
                        <a:pt x="186422" y="84702"/>
                        <a:pt x="192220" y="65634"/>
                      </a:cubicBezTo>
                      <a:lnTo>
                        <a:pt x="192220" y="65634"/>
                      </a:lnTo>
                      <a:cubicBezTo>
                        <a:pt x="198621" y="43917"/>
                        <a:pt x="199306" y="28372"/>
                        <a:pt x="194277" y="21743"/>
                      </a:cubicBezTo>
                      <a:cubicBezTo>
                        <a:pt x="179544" y="3647"/>
                        <a:pt x="155525" y="-4061"/>
                        <a:pt x="133012" y="2083"/>
                      </a:cubicBezTo>
                      <a:cubicBezTo>
                        <a:pt x="140778" y="5951"/>
                        <a:pt x="147817" y="11133"/>
                        <a:pt x="153815" y="17400"/>
                      </a:cubicBezTo>
                      <a:cubicBezTo>
                        <a:pt x="164475" y="26429"/>
                        <a:pt x="171063" y="39359"/>
                        <a:pt x="172103" y="53290"/>
                      </a:cubicBezTo>
                      <a:close/>
                      <a:moveTo>
                        <a:pt x="165016" y="55119"/>
                      </a:moveTo>
                      <a:cubicBezTo>
                        <a:pt x="158942" y="53635"/>
                        <a:pt x="152542" y="54365"/>
                        <a:pt x="146957" y="57176"/>
                      </a:cubicBezTo>
                      <a:cubicBezTo>
                        <a:pt x="140328" y="61291"/>
                        <a:pt x="142385" y="69749"/>
                        <a:pt x="146957" y="80036"/>
                      </a:cubicBezTo>
                      <a:cubicBezTo>
                        <a:pt x="149238" y="86665"/>
                        <a:pt x="151911" y="93153"/>
                        <a:pt x="154958" y="99467"/>
                      </a:cubicBezTo>
                      <a:lnTo>
                        <a:pt x="157015" y="103125"/>
                      </a:lnTo>
                      <a:lnTo>
                        <a:pt x="157015" y="103125"/>
                      </a:lnTo>
                      <a:cubicBezTo>
                        <a:pt x="158158" y="104953"/>
                        <a:pt x="158844" y="106554"/>
                        <a:pt x="159530" y="107697"/>
                      </a:cubicBezTo>
                      <a:lnTo>
                        <a:pt x="161359" y="110668"/>
                      </a:lnTo>
                      <a:cubicBezTo>
                        <a:pt x="164033" y="106172"/>
                        <a:pt x="165455" y="101042"/>
                        <a:pt x="165474" y="95809"/>
                      </a:cubicBezTo>
                      <a:cubicBezTo>
                        <a:pt x="165620" y="93297"/>
                        <a:pt x="165620" y="90778"/>
                        <a:pt x="165474" y="88266"/>
                      </a:cubicBezTo>
                      <a:cubicBezTo>
                        <a:pt x="165474" y="84379"/>
                        <a:pt x="165474" y="80036"/>
                        <a:pt x="164331" y="77064"/>
                      </a:cubicBezTo>
                      <a:cubicBezTo>
                        <a:pt x="164639" y="71776"/>
                        <a:pt x="165250" y="66510"/>
                        <a:pt x="166159" y="61291"/>
                      </a:cubicBezTo>
                      <a:cubicBezTo>
                        <a:pt x="165474" y="58776"/>
                        <a:pt x="165702" y="56262"/>
                        <a:pt x="165931" y="54433"/>
                      </a:cubicBezTo>
                      <a:close/>
                      <a:moveTo>
                        <a:pt x="158158" y="64491"/>
                      </a:moveTo>
                      <a:cubicBezTo>
                        <a:pt x="157011" y="65599"/>
                        <a:pt x="155591" y="66387"/>
                        <a:pt x="154044" y="66777"/>
                      </a:cubicBezTo>
                      <a:lnTo>
                        <a:pt x="154044" y="66777"/>
                      </a:lnTo>
                      <a:cubicBezTo>
                        <a:pt x="152990" y="67006"/>
                        <a:pt x="151897" y="67006"/>
                        <a:pt x="150843" y="66777"/>
                      </a:cubicBezTo>
                      <a:cubicBezTo>
                        <a:pt x="149666" y="65655"/>
                        <a:pt x="149076" y="64051"/>
                        <a:pt x="149243" y="62434"/>
                      </a:cubicBezTo>
                      <a:lnTo>
                        <a:pt x="149243" y="62434"/>
                      </a:lnTo>
                      <a:cubicBezTo>
                        <a:pt x="149243" y="60834"/>
                        <a:pt x="151758" y="59462"/>
                        <a:pt x="154729" y="59005"/>
                      </a:cubicBezTo>
                      <a:lnTo>
                        <a:pt x="159073" y="59005"/>
                      </a:lnTo>
                      <a:cubicBezTo>
                        <a:pt x="159073" y="59005"/>
                        <a:pt x="161130" y="59005"/>
                        <a:pt x="161130" y="60834"/>
                      </a:cubicBezTo>
                      <a:cubicBezTo>
                        <a:pt x="160881" y="62065"/>
                        <a:pt x="160138" y="63140"/>
                        <a:pt x="159073" y="63805"/>
                      </a:cubicBezTo>
                      <a:close/>
                      <a:moveTo>
                        <a:pt x="50945" y="84837"/>
                      </a:moveTo>
                      <a:cubicBezTo>
                        <a:pt x="50945" y="83236"/>
                        <a:pt x="50945" y="81865"/>
                        <a:pt x="50945" y="80950"/>
                      </a:cubicBezTo>
                      <a:cubicBezTo>
                        <a:pt x="51055" y="79657"/>
                        <a:pt x="51055" y="78358"/>
                        <a:pt x="50945" y="77064"/>
                      </a:cubicBezTo>
                      <a:cubicBezTo>
                        <a:pt x="50257" y="69460"/>
                        <a:pt x="50257" y="61809"/>
                        <a:pt x="50945" y="54204"/>
                      </a:cubicBezTo>
                      <a:cubicBezTo>
                        <a:pt x="52306" y="45597"/>
                        <a:pt x="54606" y="37165"/>
                        <a:pt x="57803" y="29058"/>
                      </a:cubicBezTo>
                      <a:cubicBezTo>
                        <a:pt x="60500" y="20966"/>
                        <a:pt x="65038" y="13610"/>
                        <a:pt x="71062" y="7570"/>
                      </a:cubicBezTo>
                      <a:cubicBezTo>
                        <a:pt x="61046" y="4578"/>
                        <a:pt x="50653" y="3038"/>
                        <a:pt x="40201" y="2998"/>
                      </a:cubicBezTo>
                      <a:cubicBezTo>
                        <a:pt x="31309" y="2610"/>
                        <a:pt x="22519" y="5008"/>
                        <a:pt x="15055" y="9856"/>
                      </a:cubicBezTo>
                      <a:cubicBezTo>
                        <a:pt x="3453" y="20347"/>
                        <a:pt x="-1980" y="36042"/>
                        <a:pt x="653" y="51461"/>
                      </a:cubicBezTo>
                      <a:cubicBezTo>
                        <a:pt x="2855" y="68850"/>
                        <a:pt x="6681" y="85993"/>
                        <a:pt x="12083" y="102667"/>
                      </a:cubicBezTo>
                      <a:cubicBezTo>
                        <a:pt x="19855" y="128728"/>
                        <a:pt x="28771" y="144730"/>
                        <a:pt x="36543" y="147244"/>
                      </a:cubicBezTo>
                      <a:lnTo>
                        <a:pt x="36543" y="147244"/>
                      </a:lnTo>
                      <a:cubicBezTo>
                        <a:pt x="39972" y="148387"/>
                        <a:pt x="43630" y="147244"/>
                        <a:pt x="47287" y="142444"/>
                      </a:cubicBezTo>
                      <a:cubicBezTo>
                        <a:pt x="53688" y="134671"/>
                        <a:pt x="59632" y="128042"/>
                        <a:pt x="63061" y="124156"/>
                      </a:cubicBezTo>
                      <a:cubicBezTo>
                        <a:pt x="52702" y="113631"/>
                        <a:pt x="48472" y="98525"/>
                        <a:pt x="51859" y="84151"/>
                      </a:cubicBezTo>
                      <a:close/>
                      <a:moveTo>
                        <a:pt x="56889" y="93981"/>
                      </a:moveTo>
                      <a:cubicBezTo>
                        <a:pt x="56790" y="98290"/>
                        <a:pt x="57251" y="102592"/>
                        <a:pt x="58260" y="106782"/>
                      </a:cubicBezTo>
                      <a:cubicBezTo>
                        <a:pt x="59651" y="110451"/>
                        <a:pt x="61662" y="113853"/>
                        <a:pt x="64204" y="116841"/>
                      </a:cubicBezTo>
                      <a:cubicBezTo>
                        <a:pt x="66456" y="119268"/>
                        <a:pt x="69178" y="121211"/>
                        <a:pt x="72205" y="122556"/>
                      </a:cubicBezTo>
                      <a:cubicBezTo>
                        <a:pt x="75039" y="123708"/>
                        <a:pt x="78061" y="124327"/>
                        <a:pt x="81120" y="124384"/>
                      </a:cubicBezTo>
                      <a:cubicBezTo>
                        <a:pt x="81120" y="120498"/>
                        <a:pt x="84321" y="115698"/>
                        <a:pt x="86378" y="110668"/>
                      </a:cubicBezTo>
                      <a:cubicBezTo>
                        <a:pt x="88300" y="106293"/>
                        <a:pt x="89905" y="101787"/>
                        <a:pt x="91179" y="97181"/>
                      </a:cubicBezTo>
                      <a:cubicBezTo>
                        <a:pt x="91890" y="88739"/>
                        <a:pt x="91890" y="80249"/>
                        <a:pt x="91179" y="71806"/>
                      </a:cubicBezTo>
                      <a:cubicBezTo>
                        <a:pt x="91179" y="69749"/>
                        <a:pt x="91179" y="67463"/>
                        <a:pt x="89807" y="64948"/>
                      </a:cubicBezTo>
                      <a:cubicBezTo>
                        <a:pt x="89613" y="62641"/>
                        <a:pt x="88647" y="60466"/>
                        <a:pt x="87064" y="58776"/>
                      </a:cubicBezTo>
                      <a:lnTo>
                        <a:pt x="87064" y="58776"/>
                      </a:lnTo>
                      <a:cubicBezTo>
                        <a:pt x="85265" y="57046"/>
                        <a:pt x="83066" y="55790"/>
                        <a:pt x="80663" y="55119"/>
                      </a:cubicBezTo>
                      <a:lnTo>
                        <a:pt x="76091" y="55119"/>
                      </a:lnTo>
                      <a:cubicBezTo>
                        <a:pt x="72285" y="55589"/>
                        <a:pt x="68580" y="56669"/>
                        <a:pt x="65118" y="58319"/>
                      </a:cubicBezTo>
                      <a:cubicBezTo>
                        <a:pt x="62550" y="59536"/>
                        <a:pt x="60101" y="60990"/>
                        <a:pt x="57803" y="62662"/>
                      </a:cubicBezTo>
                      <a:lnTo>
                        <a:pt x="57803" y="65177"/>
                      </a:lnTo>
                      <a:cubicBezTo>
                        <a:pt x="57803" y="69749"/>
                        <a:pt x="57803" y="74550"/>
                        <a:pt x="57803" y="79122"/>
                      </a:cubicBezTo>
                      <a:lnTo>
                        <a:pt x="57803" y="79122"/>
                      </a:lnTo>
                      <a:cubicBezTo>
                        <a:pt x="57903" y="80262"/>
                        <a:pt x="57903" y="81410"/>
                        <a:pt x="57803" y="82551"/>
                      </a:cubicBezTo>
                      <a:lnTo>
                        <a:pt x="57803" y="91466"/>
                      </a:lnTo>
                      <a:lnTo>
                        <a:pt x="57803" y="91466"/>
                      </a:lnTo>
                      <a:close/>
                      <a:moveTo>
                        <a:pt x="71976" y="63348"/>
                      </a:moveTo>
                      <a:lnTo>
                        <a:pt x="71976" y="63348"/>
                      </a:lnTo>
                      <a:cubicBezTo>
                        <a:pt x="74058" y="62683"/>
                        <a:pt x="76295" y="62683"/>
                        <a:pt x="78377" y="63348"/>
                      </a:cubicBezTo>
                      <a:cubicBezTo>
                        <a:pt x="79891" y="63560"/>
                        <a:pt x="81359" y="64024"/>
                        <a:pt x="82720" y="64720"/>
                      </a:cubicBezTo>
                      <a:cubicBezTo>
                        <a:pt x="84778" y="64720"/>
                        <a:pt x="85006" y="67234"/>
                        <a:pt x="84778" y="67920"/>
                      </a:cubicBezTo>
                      <a:lnTo>
                        <a:pt x="84778" y="67920"/>
                      </a:lnTo>
                      <a:cubicBezTo>
                        <a:pt x="84117" y="69118"/>
                        <a:pt x="83176" y="70138"/>
                        <a:pt x="82035" y="70892"/>
                      </a:cubicBezTo>
                      <a:cubicBezTo>
                        <a:pt x="81542" y="70644"/>
                        <a:pt x="81082" y="70337"/>
                        <a:pt x="80663" y="69978"/>
                      </a:cubicBezTo>
                      <a:lnTo>
                        <a:pt x="80663" y="69978"/>
                      </a:lnTo>
                      <a:cubicBezTo>
                        <a:pt x="77379" y="69435"/>
                        <a:pt x="74805" y="66861"/>
                        <a:pt x="74262" y="63577"/>
                      </a:cubicBezTo>
                      <a:close/>
                      <a:moveTo>
                        <a:pt x="88893" y="131928"/>
                      </a:moveTo>
                      <a:cubicBezTo>
                        <a:pt x="87781" y="132059"/>
                        <a:pt x="86740" y="132539"/>
                        <a:pt x="85921" y="133300"/>
                      </a:cubicBezTo>
                      <a:lnTo>
                        <a:pt x="82720" y="137186"/>
                      </a:lnTo>
                      <a:cubicBezTo>
                        <a:pt x="78834" y="141987"/>
                        <a:pt x="77234" y="143587"/>
                        <a:pt x="66033" y="145873"/>
                      </a:cubicBezTo>
                      <a:cubicBezTo>
                        <a:pt x="63880" y="146081"/>
                        <a:pt x="61825" y="146870"/>
                        <a:pt x="60089" y="148159"/>
                      </a:cubicBezTo>
                      <a:cubicBezTo>
                        <a:pt x="61700" y="149407"/>
                        <a:pt x="63578" y="150269"/>
                        <a:pt x="65575" y="150673"/>
                      </a:cubicBezTo>
                      <a:cubicBezTo>
                        <a:pt x="70928" y="152388"/>
                        <a:pt x="76682" y="152388"/>
                        <a:pt x="82035" y="150673"/>
                      </a:cubicBezTo>
                      <a:cubicBezTo>
                        <a:pt x="85267" y="149114"/>
                        <a:pt x="88267" y="147114"/>
                        <a:pt x="90950" y="144730"/>
                      </a:cubicBezTo>
                      <a:cubicBezTo>
                        <a:pt x="93169" y="142896"/>
                        <a:pt x="94766" y="140421"/>
                        <a:pt x="95522" y="137643"/>
                      </a:cubicBezTo>
                      <a:cubicBezTo>
                        <a:pt x="95718" y="135280"/>
                        <a:pt x="94885" y="132948"/>
                        <a:pt x="93236" y="131242"/>
                      </a:cubicBezTo>
                      <a:cubicBezTo>
                        <a:pt x="92259" y="130483"/>
                        <a:pt x="90949" y="130307"/>
                        <a:pt x="89807" y="130785"/>
                      </a:cubicBezTo>
                      <a:close/>
                      <a:moveTo>
                        <a:pt x="194277" y="131928"/>
                      </a:moveTo>
                      <a:cubicBezTo>
                        <a:pt x="185942" y="135008"/>
                        <a:pt x="176780" y="135008"/>
                        <a:pt x="168445" y="131928"/>
                      </a:cubicBezTo>
                      <a:cubicBezTo>
                        <a:pt x="167408" y="131581"/>
                        <a:pt x="166283" y="131581"/>
                        <a:pt x="165245" y="131928"/>
                      </a:cubicBezTo>
                      <a:cubicBezTo>
                        <a:pt x="163590" y="132463"/>
                        <a:pt x="162202" y="133608"/>
                        <a:pt x="161359" y="135129"/>
                      </a:cubicBezTo>
                      <a:cubicBezTo>
                        <a:pt x="161020" y="137479"/>
                        <a:pt x="161020" y="139865"/>
                        <a:pt x="161359" y="142215"/>
                      </a:cubicBezTo>
                      <a:cubicBezTo>
                        <a:pt x="169774" y="144108"/>
                        <a:pt x="178570" y="143308"/>
                        <a:pt x="186505" y="139929"/>
                      </a:cubicBezTo>
                      <a:cubicBezTo>
                        <a:pt x="190686" y="138169"/>
                        <a:pt x="194430" y="135517"/>
                        <a:pt x="197478" y="132157"/>
                      </a:cubicBezTo>
                      <a:close/>
                      <a:moveTo>
                        <a:pt x="139413" y="83008"/>
                      </a:moveTo>
                      <a:cubicBezTo>
                        <a:pt x="136213" y="73635"/>
                        <a:pt x="131641" y="60148"/>
                        <a:pt x="143528" y="51918"/>
                      </a:cubicBezTo>
                      <a:cubicBezTo>
                        <a:pt x="149716" y="48475"/>
                        <a:pt x="156899" y="47264"/>
                        <a:pt x="163873" y="48489"/>
                      </a:cubicBezTo>
                      <a:cubicBezTo>
                        <a:pt x="160883" y="38802"/>
                        <a:pt x="155900" y="29847"/>
                        <a:pt x="149243" y="22200"/>
                      </a:cubicBezTo>
                      <a:lnTo>
                        <a:pt x="146957" y="19914"/>
                      </a:lnTo>
                      <a:lnTo>
                        <a:pt x="145585" y="18543"/>
                      </a:lnTo>
                      <a:lnTo>
                        <a:pt x="145585" y="18543"/>
                      </a:lnTo>
                      <a:cubicBezTo>
                        <a:pt x="145188" y="18030"/>
                        <a:pt x="144726" y="17569"/>
                        <a:pt x="144214" y="17171"/>
                      </a:cubicBezTo>
                      <a:lnTo>
                        <a:pt x="144214" y="17171"/>
                      </a:lnTo>
                      <a:lnTo>
                        <a:pt x="144214" y="17171"/>
                      </a:lnTo>
                      <a:cubicBezTo>
                        <a:pt x="139690" y="13125"/>
                        <a:pt x="134510" y="9878"/>
                        <a:pt x="128898" y="7570"/>
                      </a:cubicBezTo>
                      <a:cubicBezTo>
                        <a:pt x="120905" y="4072"/>
                        <a:pt x="112246" y="2356"/>
                        <a:pt x="103523" y="2541"/>
                      </a:cubicBezTo>
                      <a:cubicBezTo>
                        <a:pt x="98065" y="2107"/>
                        <a:pt x="92582" y="2968"/>
                        <a:pt x="87521" y="5055"/>
                      </a:cubicBezTo>
                      <a:cubicBezTo>
                        <a:pt x="85164" y="5685"/>
                        <a:pt x="82869" y="6527"/>
                        <a:pt x="80663" y="7570"/>
                      </a:cubicBezTo>
                      <a:cubicBezTo>
                        <a:pt x="72845" y="13306"/>
                        <a:pt x="66947" y="21276"/>
                        <a:pt x="63747" y="30430"/>
                      </a:cubicBezTo>
                      <a:cubicBezTo>
                        <a:pt x="61482" y="37895"/>
                        <a:pt x="59875" y="45544"/>
                        <a:pt x="58946" y="53290"/>
                      </a:cubicBezTo>
                      <a:cubicBezTo>
                        <a:pt x="65820" y="49167"/>
                        <a:pt x="73822" y="47326"/>
                        <a:pt x="81806" y="48032"/>
                      </a:cubicBezTo>
                      <a:cubicBezTo>
                        <a:pt x="92378" y="48876"/>
                        <a:pt x="100263" y="58130"/>
                        <a:pt x="99419" y="68702"/>
                      </a:cubicBezTo>
                      <a:cubicBezTo>
                        <a:pt x="99416" y="68746"/>
                        <a:pt x="99412" y="68790"/>
                        <a:pt x="99408" y="68835"/>
                      </a:cubicBezTo>
                      <a:cubicBezTo>
                        <a:pt x="100256" y="78493"/>
                        <a:pt x="100256" y="88209"/>
                        <a:pt x="99408" y="97867"/>
                      </a:cubicBezTo>
                      <a:cubicBezTo>
                        <a:pt x="98076" y="102811"/>
                        <a:pt x="96316" y="107630"/>
                        <a:pt x="94150" y="112269"/>
                      </a:cubicBezTo>
                      <a:cubicBezTo>
                        <a:pt x="92779" y="116155"/>
                        <a:pt x="90950" y="120270"/>
                        <a:pt x="90036" y="123470"/>
                      </a:cubicBezTo>
                      <a:cubicBezTo>
                        <a:pt x="93253" y="123264"/>
                        <a:pt x="96408" y="124426"/>
                        <a:pt x="98722" y="126670"/>
                      </a:cubicBezTo>
                      <a:cubicBezTo>
                        <a:pt x="101907" y="129857"/>
                        <a:pt x="103500" y="134301"/>
                        <a:pt x="103066" y="138786"/>
                      </a:cubicBezTo>
                      <a:lnTo>
                        <a:pt x="103523" y="138786"/>
                      </a:lnTo>
                      <a:cubicBezTo>
                        <a:pt x="103523" y="140615"/>
                        <a:pt x="103523" y="142444"/>
                        <a:pt x="103523" y="144273"/>
                      </a:cubicBezTo>
                      <a:cubicBezTo>
                        <a:pt x="101825" y="163045"/>
                        <a:pt x="103686" y="181969"/>
                        <a:pt x="109009" y="200051"/>
                      </a:cubicBezTo>
                      <a:cubicBezTo>
                        <a:pt x="110313" y="202168"/>
                        <a:pt x="112225" y="203841"/>
                        <a:pt x="114496" y="204852"/>
                      </a:cubicBezTo>
                      <a:cubicBezTo>
                        <a:pt x="116602" y="206253"/>
                        <a:pt x="119055" y="207044"/>
                        <a:pt x="121582" y="207138"/>
                      </a:cubicBezTo>
                      <a:cubicBezTo>
                        <a:pt x="129958" y="207899"/>
                        <a:pt x="138266" y="205073"/>
                        <a:pt x="144442" y="199365"/>
                      </a:cubicBezTo>
                      <a:cubicBezTo>
                        <a:pt x="148363" y="195276"/>
                        <a:pt x="150713" y="189931"/>
                        <a:pt x="151072" y="184278"/>
                      </a:cubicBezTo>
                      <a:cubicBezTo>
                        <a:pt x="152672" y="173991"/>
                        <a:pt x="156101" y="145416"/>
                        <a:pt x="156558" y="138558"/>
                      </a:cubicBezTo>
                      <a:lnTo>
                        <a:pt x="156558" y="138558"/>
                      </a:lnTo>
                      <a:cubicBezTo>
                        <a:pt x="156154" y="135072"/>
                        <a:pt x="156876" y="131546"/>
                        <a:pt x="158616" y="128499"/>
                      </a:cubicBezTo>
                      <a:cubicBezTo>
                        <a:pt x="160092" y="126108"/>
                        <a:pt x="162239" y="124199"/>
                        <a:pt x="164788" y="123013"/>
                      </a:cubicBezTo>
                      <a:cubicBezTo>
                        <a:pt x="153982" y="110970"/>
                        <a:pt x="145670" y="96909"/>
                        <a:pt x="140328" y="81636"/>
                      </a:cubicBezTo>
                      <a:close/>
                    </a:path>
                  </a:pathLst>
                </a:custGeom>
                <a:solidFill>
                  <a:srgbClr val="F2F2F2"/>
                </a:solidFill>
                <a:ln w="22754" cap="flat">
                  <a:noFill/>
                  <a:prstDash val="solid"/>
                  <a:miter/>
                </a:ln>
              </p:spPr>
              <p:txBody>
                <a:bodyPr rtlCol="0" anchor="ctr"/>
                <a:lstStyle/>
                <a:p>
                  <a:endParaRPr lang="en-IN"/>
                </a:p>
              </p:txBody>
            </p:sp>
          </p:grpSp>
        </p:grpSp>
        <p:sp>
          <p:nvSpPr>
            <p:cNvPr id="150" name="TextBox 149">
              <a:extLst>
                <a:ext uri="{FF2B5EF4-FFF2-40B4-BE49-F238E27FC236}">
                  <a16:creationId xmlns:a16="http://schemas.microsoft.com/office/drawing/2014/main" id="{D28BEC89-2DA2-469C-9B31-450BCEAB617D}"/>
                </a:ext>
              </a:extLst>
            </p:cNvPr>
            <p:cNvSpPr txBox="1"/>
            <p:nvPr/>
          </p:nvSpPr>
          <p:spPr>
            <a:xfrm>
              <a:off x="9643080" y="5875536"/>
              <a:ext cx="613950"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Databricks</a:t>
              </a:r>
              <a:endParaRPr kumimoji="0" lang="en-US" sz="800" b="0" i="1" u="none" strike="noStrike" kern="1200" cap="none" spc="0" normalizeH="0" baseline="0" noProof="0">
                <a:ln>
                  <a:noFill/>
                </a:ln>
                <a:effectLst/>
                <a:uLnTx/>
                <a:uFillTx/>
                <a:latin typeface="Segoe UI Semibold"/>
                <a:ea typeface="+mn-ea"/>
                <a:cs typeface="+mn-cs"/>
              </a:endParaRPr>
            </a:p>
          </p:txBody>
        </p:sp>
        <p:sp>
          <p:nvSpPr>
            <p:cNvPr id="152" name="Rectangle: Rounded Corners 151">
              <a:extLst>
                <a:ext uri="{FF2B5EF4-FFF2-40B4-BE49-F238E27FC236}">
                  <a16:creationId xmlns:a16="http://schemas.microsoft.com/office/drawing/2014/main" id="{59F5206A-0B87-4592-B55F-C8B0D9F4AEFE}"/>
                </a:ext>
              </a:extLst>
            </p:cNvPr>
            <p:cNvSpPr/>
            <p:nvPr/>
          </p:nvSpPr>
          <p:spPr bwMode="auto">
            <a:xfrm>
              <a:off x="9675735" y="611249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3" name="Group 2">
              <a:extLst>
                <a:ext uri="{FF2B5EF4-FFF2-40B4-BE49-F238E27FC236}">
                  <a16:creationId xmlns:a16="http://schemas.microsoft.com/office/drawing/2014/main" id="{2F7AD712-C0A1-4F5F-A8B9-8D18CDB3B814}"/>
                </a:ext>
              </a:extLst>
            </p:cNvPr>
            <p:cNvGrpSpPr/>
            <p:nvPr/>
          </p:nvGrpSpPr>
          <p:grpSpPr>
            <a:xfrm>
              <a:off x="6458983" y="3319767"/>
              <a:ext cx="548640" cy="739430"/>
              <a:chOff x="6458983" y="3319767"/>
              <a:chExt cx="548640" cy="739430"/>
            </a:xfrm>
          </p:grpSpPr>
          <p:sp>
            <p:nvSpPr>
              <p:cNvPr id="452" name="Rectangle: Rounded Corners 451">
                <a:extLst>
                  <a:ext uri="{FF2B5EF4-FFF2-40B4-BE49-F238E27FC236}">
                    <a16:creationId xmlns:a16="http://schemas.microsoft.com/office/drawing/2014/main" id="{9FA87610-6BE8-430E-B256-CEEA3857F5E5}"/>
                  </a:ext>
                </a:extLst>
              </p:cNvPr>
              <p:cNvSpPr/>
              <p:nvPr/>
            </p:nvSpPr>
            <p:spPr bwMode="auto">
              <a:xfrm>
                <a:off x="6458983" y="3510557"/>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50" name="TextBox 449">
                <a:extLst>
                  <a:ext uri="{FF2B5EF4-FFF2-40B4-BE49-F238E27FC236}">
                    <a16:creationId xmlns:a16="http://schemas.microsoft.com/office/drawing/2014/main" id="{3C90E028-4445-40B2-B90B-85726C5EA81C}"/>
                  </a:ext>
                </a:extLst>
              </p:cNvPr>
              <p:cNvSpPr txBox="1"/>
              <p:nvPr/>
            </p:nvSpPr>
            <p:spPr>
              <a:xfrm>
                <a:off x="6548958" y="3319767"/>
                <a:ext cx="368691"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err="1">
                    <a:ln>
                      <a:noFill/>
                    </a:ln>
                    <a:effectLst/>
                    <a:uLnTx/>
                    <a:uFillTx/>
                    <a:latin typeface="Segoe UI Semibold"/>
                    <a:ea typeface="+mn-ea"/>
                    <a:cs typeface="+mn-cs"/>
                  </a:rPr>
                  <a:t>mVISE</a:t>
                </a:r>
                <a:endParaRPr kumimoji="0" lang="en-US" sz="800" b="0" i="1" u="none" strike="noStrike" kern="1200" cap="none" spc="0" normalizeH="0" baseline="0" noProof="0">
                  <a:ln>
                    <a:noFill/>
                  </a:ln>
                  <a:effectLst/>
                  <a:uLnTx/>
                  <a:uFillTx/>
                  <a:latin typeface="Segoe UI Semibold"/>
                  <a:ea typeface="+mn-ea"/>
                  <a:cs typeface="+mn-cs"/>
                </a:endParaRPr>
              </a:p>
            </p:txBody>
          </p:sp>
          <p:pic>
            <p:nvPicPr>
              <p:cNvPr id="2" name="Picture 1">
                <a:extLst>
                  <a:ext uri="{FF2B5EF4-FFF2-40B4-BE49-F238E27FC236}">
                    <a16:creationId xmlns:a16="http://schemas.microsoft.com/office/drawing/2014/main" id="{127DD9B4-AEFB-4041-A22B-616544E814B7}"/>
                  </a:ext>
                </a:extLst>
              </p:cNvPr>
              <p:cNvPicPr>
                <a:picLocks noChangeAspect="1"/>
              </p:cNvPicPr>
              <p:nvPr/>
            </p:nvPicPr>
            <p:blipFill>
              <a:blip r:embed="rId7"/>
              <a:stretch>
                <a:fillRect/>
              </a:stretch>
            </p:blipFill>
            <p:spPr>
              <a:xfrm>
                <a:off x="6536537" y="3582645"/>
                <a:ext cx="393532" cy="404464"/>
              </a:xfrm>
              <a:prstGeom prst="rect">
                <a:avLst/>
              </a:prstGeom>
            </p:spPr>
          </p:pic>
        </p:grpSp>
        <p:grpSp>
          <p:nvGrpSpPr>
            <p:cNvPr id="5" name="Group 4">
              <a:extLst>
                <a:ext uri="{FF2B5EF4-FFF2-40B4-BE49-F238E27FC236}">
                  <a16:creationId xmlns:a16="http://schemas.microsoft.com/office/drawing/2014/main" id="{832B98D7-5505-472C-8EDF-63CCBF6EB035}"/>
                </a:ext>
              </a:extLst>
            </p:cNvPr>
            <p:cNvGrpSpPr/>
            <p:nvPr/>
          </p:nvGrpSpPr>
          <p:grpSpPr>
            <a:xfrm>
              <a:off x="10643276" y="1608756"/>
              <a:ext cx="548640" cy="548640"/>
              <a:chOff x="10643276" y="1608756"/>
              <a:chExt cx="548640" cy="548640"/>
            </a:xfrm>
          </p:grpSpPr>
          <p:sp>
            <p:nvSpPr>
              <p:cNvPr id="419" name="Rectangle: Rounded Corners 418">
                <a:extLst>
                  <a:ext uri="{FF2B5EF4-FFF2-40B4-BE49-F238E27FC236}">
                    <a16:creationId xmlns:a16="http://schemas.microsoft.com/office/drawing/2014/main" id="{92C8E9DF-1C03-48F7-918F-3C9DFC47988B}"/>
                  </a:ext>
                </a:extLst>
              </p:cNvPr>
              <p:cNvSpPr/>
              <p:nvPr/>
            </p:nvSpPr>
            <p:spPr bwMode="auto">
              <a:xfrm>
                <a:off x="10643276" y="1608756"/>
                <a:ext cx="548640" cy="548640"/>
              </a:xfrm>
              <a:prstGeom prst="roundRect">
                <a:avLst>
                  <a:gd name="adj" fmla="val 5334"/>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464" name="Browser" title="Icon of a browser window">
                <a:extLst>
                  <a:ext uri="{FF2B5EF4-FFF2-40B4-BE49-F238E27FC236}">
                    <a16:creationId xmlns:a16="http://schemas.microsoft.com/office/drawing/2014/main" id="{223317A3-18B7-40EE-B1ED-135A9817AB04}"/>
                  </a:ext>
                </a:extLst>
              </p:cNvPr>
              <p:cNvSpPr>
                <a:spLocks noChangeAspect="1" noEditPoints="1"/>
              </p:cNvSpPr>
              <p:nvPr/>
            </p:nvSpPr>
            <p:spPr bwMode="auto">
              <a:xfrm>
                <a:off x="10721613" y="1726228"/>
                <a:ext cx="391966" cy="313696"/>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14766C16-0A0D-4639-901D-5570BC25023B}"/>
                </a:ext>
              </a:extLst>
            </p:cNvPr>
            <p:cNvGrpSpPr/>
            <p:nvPr/>
          </p:nvGrpSpPr>
          <p:grpSpPr>
            <a:xfrm>
              <a:off x="10786665" y="1780207"/>
              <a:ext cx="548640" cy="548640"/>
              <a:chOff x="10786665" y="1780207"/>
              <a:chExt cx="548640" cy="548640"/>
            </a:xfrm>
          </p:grpSpPr>
          <p:sp>
            <p:nvSpPr>
              <p:cNvPr id="411" name="Rectangle: Rounded Corners 410">
                <a:extLst>
                  <a:ext uri="{FF2B5EF4-FFF2-40B4-BE49-F238E27FC236}">
                    <a16:creationId xmlns:a16="http://schemas.microsoft.com/office/drawing/2014/main" id="{C7B80C73-E661-46C9-8E49-93778E626972}"/>
                  </a:ext>
                </a:extLst>
              </p:cNvPr>
              <p:cNvSpPr/>
              <p:nvPr/>
            </p:nvSpPr>
            <p:spPr bwMode="auto">
              <a:xfrm>
                <a:off x="10786665" y="1780207"/>
                <a:ext cx="548640" cy="548640"/>
              </a:xfrm>
              <a:prstGeom prst="roundRect">
                <a:avLst>
                  <a:gd name="adj" fmla="val 5334"/>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65" name="Browser" title="Icon of a browser window">
                <a:extLst>
                  <a:ext uri="{FF2B5EF4-FFF2-40B4-BE49-F238E27FC236}">
                    <a16:creationId xmlns:a16="http://schemas.microsoft.com/office/drawing/2014/main" id="{F7556157-2D77-420A-B849-EB83C29BE35D}"/>
                  </a:ext>
                </a:extLst>
              </p:cNvPr>
              <p:cNvSpPr>
                <a:spLocks noChangeAspect="1" noEditPoints="1"/>
              </p:cNvSpPr>
              <p:nvPr/>
            </p:nvSpPr>
            <p:spPr bwMode="auto">
              <a:xfrm>
                <a:off x="10865002" y="1897679"/>
                <a:ext cx="391966" cy="313696"/>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01B09A30-D231-4506-A028-29D0B7962EBF}"/>
                </a:ext>
              </a:extLst>
            </p:cNvPr>
            <p:cNvGrpSpPr/>
            <p:nvPr/>
          </p:nvGrpSpPr>
          <p:grpSpPr>
            <a:xfrm>
              <a:off x="10930053" y="1951657"/>
              <a:ext cx="548640" cy="548640"/>
              <a:chOff x="10930053" y="1951657"/>
              <a:chExt cx="548640" cy="548640"/>
            </a:xfrm>
          </p:grpSpPr>
          <p:sp>
            <p:nvSpPr>
              <p:cNvPr id="404" name="Rectangle: Rounded Corners 403">
                <a:extLst>
                  <a:ext uri="{FF2B5EF4-FFF2-40B4-BE49-F238E27FC236}">
                    <a16:creationId xmlns:a16="http://schemas.microsoft.com/office/drawing/2014/main" id="{20C95114-0624-49A3-AFBB-594EE6E4B121}"/>
                  </a:ext>
                </a:extLst>
              </p:cNvPr>
              <p:cNvSpPr/>
              <p:nvPr/>
            </p:nvSpPr>
            <p:spPr bwMode="auto">
              <a:xfrm>
                <a:off x="10930053" y="1951657"/>
                <a:ext cx="548640" cy="548640"/>
              </a:xfrm>
              <a:prstGeom prst="roundRect">
                <a:avLst>
                  <a:gd name="adj" fmla="val 5334"/>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66" name="Browser" title="Icon of a browser window">
                <a:extLst>
                  <a:ext uri="{FF2B5EF4-FFF2-40B4-BE49-F238E27FC236}">
                    <a16:creationId xmlns:a16="http://schemas.microsoft.com/office/drawing/2014/main" id="{8A075951-DB62-4A47-BCEA-4C38CBE75D00}"/>
                  </a:ext>
                </a:extLst>
              </p:cNvPr>
              <p:cNvSpPr>
                <a:spLocks noChangeAspect="1" noEditPoints="1"/>
              </p:cNvSpPr>
              <p:nvPr/>
            </p:nvSpPr>
            <p:spPr bwMode="auto">
              <a:xfrm>
                <a:off x="11008390" y="2069129"/>
                <a:ext cx="391966" cy="313696"/>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26" name="Graphic 225">
              <a:extLst>
                <a:ext uri="{FF2B5EF4-FFF2-40B4-BE49-F238E27FC236}">
                  <a16:creationId xmlns:a16="http://schemas.microsoft.com/office/drawing/2014/main" id="{264D1948-12B9-45F7-B490-0E993E9FF8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92266" y="3572770"/>
              <a:ext cx="424214" cy="424214"/>
            </a:xfrm>
            <a:prstGeom prst="rect">
              <a:avLst/>
            </a:prstGeom>
          </p:spPr>
        </p:pic>
        <p:sp>
          <p:nvSpPr>
            <p:cNvPr id="233" name="Freeform: Shape 232">
              <a:extLst>
                <a:ext uri="{FF2B5EF4-FFF2-40B4-BE49-F238E27FC236}">
                  <a16:creationId xmlns:a16="http://schemas.microsoft.com/office/drawing/2014/main" id="{51D64716-063D-4EAD-A2B1-C870DD4E19A5}"/>
                </a:ext>
              </a:extLst>
            </p:cNvPr>
            <p:cNvSpPr/>
            <p:nvPr/>
          </p:nvSpPr>
          <p:spPr bwMode="auto">
            <a:xfrm rot="5400000">
              <a:off x="9740072" y="6184096"/>
              <a:ext cx="419967" cy="405436"/>
            </a:xfrm>
            <a:custGeom>
              <a:avLst/>
              <a:gdLst>
                <a:gd name="connsiteX0" fmla="*/ 0 w 1103125"/>
                <a:gd name="connsiteY0" fmla="*/ 532478 h 1064955"/>
                <a:gd name="connsiteX1" fmla="*/ 266239 w 1103125"/>
                <a:gd name="connsiteY1" fmla="*/ 0 h 1064955"/>
                <a:gd name="connsiteX2" fmla="*/ 452857 w 1103125"/>
                <a:gd name="connsiteY2" fmla="*/ 0 h 1064955"/>
                <a:gd name="connsiteX3" fmla="*/ 551563 w 1103125"/>
                <a:gd name="connsiteY3" fmla="*/ 182557 h 1064955"/>
                <a:gd name="connsiteX4" fmla="*/ 650270 w 1103125"/>
                <a:gd name="connsiteY4" fmla="*/ 0 h 1064955"/>
                <a:gd name="connsiteX5" fmla="*/ 836886 w 1103125"/>
                <a:gd name="connsiteY5" fmla="*/ 0 h 1064955"/>
                <a:gd name="connsiteX6" fmla="*/ 1103125 w 1103125"/>
                <a:gd name="connsiteY6" fmla="*/ 532478 h 1064955"/>
                <a:gd name="connsiteX7" fmla="*/ 836886 w 1103125"/>
                <a:gd name="connsiteY7" fmla="*/ 1064955 h 1064955"/>
                <a:gd name="connsiteX8" fmla="*/ 650269 w 1103125"/>
                <a:gd name="connsiteY8" fmla="*/ 1064955 h 1064955"/>
                <a:gd name="connsiteX9" fmla="*/ 551563 w 1103125"/>
                <a:gd name="connsiteY9" fmla="*/ 882398 h 1064955"/>
                <a:gd name="connsiteX10" fmla="*/ 452856 w 1103125"/>
                <a:gd name="connsiteY10" fmla="*/ 1064955 h 1064955"/>
                <a:gd name="connsiteX11" fmla="*/ 266239 w 1103125"/>
                <a:gd name="connsiteY11" fmla="*/ 1064955 h 106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3125" h="1064955">
                  <a:moveTo>
                    <a:pt x="0" y="532478"/>
                  </a:moveTo>
                  <a:lnTo>
                    <a:pt x="266239" y="0"/>
                  </a:lnTo>
                  <a:lnTo>
                    <a:pt x="452857" y="0"/>
                  </a:lnTo>
                  <a:lnTo>
                    <a:pt x="551563" y="182557"/>
                  </a:lnTo>
                  <a:lnTo>
                    <a:pt x="650270" y="0"/>
                  </a:lnTo>
                  <a:lnTo>
                    <a:pt x="836886" y="0"/>
                  </a:lnTo>
                  <a:lnTo>
                    <a:pt x="1103125" y="532478"/>
                  </a:lnTo>
                  <a:lnTo>
                    <a:pt x="836886" y="1064955"/>
                  </a:lnTo>
                  <a:lnTo>
                    <a:pt x="650269" y="1064955"/>
                  </a:lnTo>
                  <a:lnTo>
                    <a:pt x="551563" y="882398"/>
                  </a:lnTo>
                  <a:lnTo>
                    <a:pt x="452856" y="1064955"/>
                  </a:lnTo>
                  <a:lnTo>
                    <a:pt x="266239" y="1064955"/>
                  </a:lnTo>
                  <a:close/>
                </a:path>
              </a:pathLst>
            </a:cu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30806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1F4607C-6025-4303-B289-88E5F01FFC88}"/>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283110" y="0"/>
            <a:ext cx="4140171" cy="6994029"/>
          </a:xfrm>
          <a:prstGeom prst="rect">
            <a:avLst/>
          </a:prstGeom>
        </p:spPr>
      </p:pic>
      <p:sp>
        <p:nvSpPr>
          <p:cNvPr id="17" name="Rectangle 16">
            <a:extLst>
              <a:ext uri="{FF2B5EF4-FFF2-40B4-BE49-F238E27FC236}">
                <a16:creationId xmlns:a16="http://schemas.microsoft.com/office/drawing/2014/main" id="{0D13D2DF-5F35-4799-BBFF-2017C9CE3AC5}"/>
              </a:ext>
              <a:ext uri="{C183D7F6-B498-43B3-948B-1728B52AA6E4}">
                <adec:decorative xmlns:adec="http://schemas.microsoft.com/office/drawing/2017/decorative" val="1"/>
              </a:ext>
            </a:extLst>
          </p:cNvPr>
          <p:cNvSpPr/>
          <p:nvPr/>
        </p:nvSpPr>
        <p:spPr bwMode="auto">
          <a:xfrm>
            <a:off x="8295422" y="0"/>
            <a:ext cx="4141053" cy="5437378"/>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956" y="633186"/>
            <a:ext cx="7620842" cy="820738"/>
          </a:xfrm>
        </p:spPr>
        <p:txBody>
          <a:bodyPr/>
          <a:lstStyle/>
          <a:p>
            <a:r>
              <a:rPr lang="en-US" b="1" dirty="0"/>
              <a:t>Rabobank and Accenture embrace digital transformation with Blockchain on Azure</a:t>
            </a:r>
            <a:endParaRPr lang="en-US" dirty="0"/>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nvGraphicFramePr>
        <p:xfrm>
          <a:off x="465954" y="1714207"/>
          <a:ext cx="7480738" cy="4996909"/>
        </p:xfrm>
        <a:graphic>
          <a:graphicData uri="http://schemas.openxmlformats.org/drawingml/2006/table">
            <a:tbl>
              <a:tblPr firstRow="1" bandRow="1">
                <a:tableStyleId>{5C22544A-7EE6-4342-B048-85BDC9FD1C3A}</a:tableStyleId>
              </a:tblPr>
              <a:tblGrid>
                <a:gridCol w="1838454">
                  <a:extLst>
                    <a:ext uri="{9D8B030D-6E8A-4147-A177-3AD203B41FA5}">
                      <a16:colId xmlns:a16="http://schemas.microsoft.com/office/drawing/2014/main" val="493828438"/>
                    </a:ext>
                  </a:extLst>
                </a:gridCol>
                <a:gridCol w="5642284">
                  <a:extLst>
                    <a:ext uri="{9D8B030D-6E8A-4147-A177-3AD203B41FA5}">
                      <a16:colId xmlns:a16="http://schemas.microsoft.com/office/drawing/2014/main" val="108782897"/>
                    </a:ext>
                  </a:extLst>
                </a:gridCol>
              </a:tblGrid>
              <a:tr h="173736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29"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400" b="0" dirty="0">
                          <a:solidFill>
                            <a:srgbClr val="000000"/>
                          </a:solidFill>
                        </a:rPr>
                        <a:t>Until recently, Rabobank’s Trade Commodity Finance group was steeped in manual, paper-based processes. Transactions required </a:t>
                      </a:r>
                      <a:br>
                        <a:rPr lang="en-US" sz="1400" b="0" dirty="0">
                          <a:solidFill>
                            <a:srgbClr val="000000"/>
                          </a:solidFill>
                        </a:rPr>
                      </a:br>
                      <a:r>
                        <a:rPr lang="en-US" sz="1400" b="0" dirty="0">
                          <a:solidFill>
                            <a:srgbClr val="000000"/>
                          </a:solidFill>
                        </a:rPr>
                        <a:t>a conversation over the phone or in email between the traders and bank employees, followed by manual data entry into a product administration system. Rabobank wanted to modernize by replacing these slow processes and by implementing a more secure, streamlined digital channel of trade.</a:t>
                      </a:r>
                    </a:p>
                  </a:txBody>
                  <a:tcPr marL="0" marR="0" marT="89629"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46304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a:solidFill>
                            <a:srgbClr val="000000"/>
                          </a:solidFill>
                        </a:rPr>
                        <a:t>Adopting a transformative cloud-first strategy with help from Accenture, Rabobank began running the blockchain workload called </a:t>
                      </a:r>
                      <a:r>
                        <a:rPr lang="en-US" sz="1400" b="0" dirty="0" err="1">
                          <a:solidFill>
                            <a:srgbClr val="000000"/>
                          </a:solidFill>
                        </a:rPr>
                        <a:t>Komgo</a:t>
                      </a:r>
                      <a:r>
                        <a:rPr lang="en-US" sz="1400" b="0" dirty="0">
                          <a:solidFill>
                            <a:srgbClr val="000000"/>
                          </a:solidFill>
                        </a:rPr>
                        <a:t> on Azure. </a:t>
                      </a:r>
                      <a:r>
                        <a:rPr lang="en-US" sz="1400" b="0" dirty="0" err="1">
                          <a:solidFill>
                            <a:srgbClr val="000000"/>
                          </a:solidFill>
                        </a:rPr>
                        <a:t>Komgo</a:t>
                      </a:r>
                      <a:r>
                        <a:rPr lang="en-US" sz="1400" b="0" dirty="0">
                          <a:solidFill>
                            <a:srgbClr val="000000"/>
                          </a:solidFill>
                        </a:rPr>
                        <a:t> is a global blockchain-based trade financing platform backed by 15 of the world’s largest banking and commodity companies. The solution runs the </a:t>
                      </a:r>
                      <a:r>
                        <a:rPr lang="en-US" sz="1400" b="0" dirty="0" err="1">
                          <a:solidFill>
                            <a:srgbClr val="000000"/>
                          </a:solidFill>
                        </a:rPr>
                        <a:t>Komgo</a:t>
                      </a:r>
                      <a:r>
                        <a:rPr lang="en-US" sz="1400" b="0" dirty="0">
                          <a:solidFill>
                            <a:srgbClr val="000000"/>
                          </a:solidFill>
                        </a:rPr>
                        <a:t> software in secure containers that are managed by Azure Kubernetes Service (AKS).</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626706">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400" b="0" dirty="0">
                          <a:solidFill>
                            <a:srgbClr val="000000"/>
                          </a:solidFill>
                        </a:rPr>
                        <a:t>In blockchain, Rabobank saw the opportunity to meet its goals—</a:t>
                      </a:r>
                      <a:br>
                        <a:rPr lang="en-US" sz="1400" b="0" dirty="0">
                          <a:solidFill>
                            <a:srgbClr val="000000"/>
                          </a:solidFill>
                        </a:rPr>
                      </a:br>
                      <a:r>
                        <a:rPr lang="en-US" sz="1400" b="0" dirty="0">
                          <a:solidFill>
                            <a:srgbClr val="000000"/>
                          </a:solidFill>
                        </a:rPr>
                        <a:t>to digitize and transform commodities trade finance in a way that improved both operational efficiency and data quality, embracing digital transformation. Now Rabobank is poised for the future with </a:t>
                      </a:r>
                      <a:br>
                        <a:rPr lang="en-US" sz="1400" b="0" dirty="0">
                          <a:solidFill>
                            <a:srgbClr val="000000"/>
                          </a:solidFill>
                        </a:rPr>
                      </a:br>
                      <a:r>
                        <a:rPr lang="en-US" sz="1400" b="0" dirty="0">
                          <a:solidFill>
                            <a:srgbClr val="000000"/>
                          </a:solidFill>
                        </a:rPr>
                        <a:t>all the benefits of Azure, including automation that streamlines deployment and an improved security stance. </a:t>
                      </a:r>
                      <a:r>
                        <a:rPr lang="en-US" sz="1400" b="0" dirty="0" err="1">
                          <a:solidFill>
                            <a:srgbClr val="000000"/>
                          </a:solidFill>
                        </a:rPr>
                        <a:t>Komgo</a:t>
                      </a:r>
                      <a:r>
                        <a:rPr lang="en-US" sz="1400" b="0" dirty="0">
                          <a:solidFill>
                            <a:srgbClr val="000000"/>
                          </a:solidFill>
                        </a:rPr>
                        <a:t> represents a </a:t>
                      </a:r>
                      <a:br>
                        <a:rPr lang="en-US" sz="1400" b="0" dirty="0">
                          <a:solidFill>
                            <a:srgbClr val="000000"/>
                          </a:solidFill>
                        </a:rPr>
                      </a:br>
                      <a:r>
                        <a:rPr lang="en-US" sz="1400" b="0" dirty="0">
                          <a:solidFill>
                            <a:srgbClr val="000000"/>
                          </a:solidFill>
                        </a:rPr>
                        <a:t>new way of doing business, and Rabobank’s implementation on Azure represents the bleeding edge of blockchain technology in the cloud.</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462124" y="757937"/>
            <a:ext cx="3777157" cy="106118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7"/>
              </a:spcAft>
              <a:buNone/>
            </a:pPr>
            <a:r>
              <a:rPr lang="en-US" sz="1399" dirty="0">
                <a:solidFill>
                  <a:schemeClr val="bg1"/>
                </a:solidFill>
                <a:latin typeface="+mn-lt"/>
              </a:rPr>
              <a:t>The fact that we were able to implement a cloud solution that can comply with all our strict security and compliance requirements is an architectural highlight. This project can be used as a blueprint for new initiatives.”</a:t>
            </a:r>
          </a:p>
        </p:txBody>
      </p:sp>
      <p:sp>
        <p:nvSpPr>
          <p:cNvPr id="14" name="Rectangle 13">
            <a:extLst>
              <a:ext uri="{FF2B5EF4-FFF2-40B4-BE49-F238E27FC236}">
                <a16:creationId xmlns:a16="http://schemas.microsoft.com/office/drawing/2014/main" id="{C92B9A04-3745-4B40-9D8F-B40B62363DB4}"/>
              </a:ext>
            </a:extLst>
          </p:cNvPr>
          <p:cNvSpPr/>
          <p:nvPr/>
        </p:nvSpPr>
        <p:spPr>
          <a:xfrm>
            <a:off x="8462126" y="1798876"/>
            <a:ext cx="3858953" cy="313772"/>
          </a:xfrm>
          <a:prstGeom prst="rect">
            <a:avLst/>
          </a:prstGeom>
        </p:spPr>
        <p:txBody>
          <a:bodyPr wrap="square">
            <a:spAutoFit/>
          </a:bodyPr>
          <a:lstStyle/>
          <a:p>
            <a:pPr marL="285695" indent="-285695">
              <a:buFont typeface="Segoe UI" panose="020B0502040204020203" pitchFamily="34" charset="0"/>
              <a:buChar char="—"/>
            </a:pPr>
            <a:r>
              <a:rPr lang="en-US" sz="1399" i="1" dirty="0" err="1">
                <a:solidFill>
                  <a:schemeClr val="bg1"/>
                </a:solidFill>
              </a:rPr>
              <a:t>Martijn</a:t>
            </a:r>
            <a:r>
              <a:rPr lang="en-US" sz="1399" i="1" dirty="0">
                <a:solidFill>
                  <a:schemeClr val="bg1"/>
                </a:solidFill>
              </a:rPr>
              <a:t> Ruff, Solution Architect, Rabobank</a:t>
            </a:r>
          </a:p>
        </p:txBody>
      </p:sp>
      <p:sp>
        <p:nvSpPr>
          <p:cNvPr id="15" name="TextBox 14">
            <a:extLst>
              <a:ext uri="{FF2B5EF4-FFF2-40B4-BE49-F238E27FC236}">
                <a16:creationId xmlns:a16="http://schemas.microsoft.com/office/drawing/2014/main" id="{17D5C344-11EB-4F6A-B0EF-BBE78C155968}"/>
              </a:ext>
              <a:ext uri="{C183D7F6-B498-43B3-948B-1728B52AA6E4}">
                <adec:decorative xmlns:adec="http://schemas.microsoft.com/office/drawing/2017/decorative" val="1"/>
              </a:ext>
            </a:extLst>
          </p:cNvPr>
          <p:cNvSpPr txBox="1"/>
          <p:nvPr/>
        </p:nvSpPr>
        <p:spPr>
          <a:xfrm>
            <a:off x="8283110" y="115933"/>
            <a:ext cx="947258" cy="1227586"/>
          </a:xfrm>
          <a:prstGeom prst="rect">
            <a:avLst/>
          </a:prstGeom>
          <a:noFill/>
        </p:spPr>
        <p:txBody>
          <a:bodyPr wrap="square" lIns="182854" tIns="146283" rIns="182854" bIns="146283" rtlCol="0">
            <a:spAutoFit/>
          </a:bodyPr>
          <a:lstStyle/>
          <a:p>
            <a:pPr algn="ctr">
              <a:lnSpc>
                <a:spcPct val="90000"/>
              </a:lnSpc>
              <a:spcAft>
                <a:spcPts val="600"/>
              </a:spcAft>
            </a:pPr>
            <a:r>
              <a:rPr lang="en-US" sz="6599">
                <a:solidFill>
                  <a:schemeClr val="bg1"/>
                </a:solidFill>
                <a:latin typeface="Arial Black" panose="020B0A04020102020204" pitchFamily="34" charset="0"/>
              </a:rPr>
              <a:t>“</a:t>
            </a:r>
          </a:p>
        </p:txBody>
      </p:sp>
      <p:sp>
        <p:nvSpPr>
          <p:cNvPr id="3" name="Rectangle 2">
            <a:extLst>
              <a:ext uri="{FF2B5EF4-FFF2-40B4-BE49-F238E27FC236}">
                <a16:creationId xmlns:a16="http://schemas.microsoft.com/office/drawing/2014/main" id="{CF05A930-5E33-B847-BAAD-8052DC8AA32D}"/>
              </a:ext>
              <a:ext uri="{C183D7F6-B498-43B3-948B-1728B52AA6E4}">
                <adec:decorative xmlns:adec="http://schemas.microsoft.com/office/drawing/2017/decorative" val="1"/>
              </a:ext>
            </a:extLst>
          </p:cNvPr>
          <p:cNvSpPr>
            <a:spLocks noChangeArrowheads="1"/>
          </p:cNvSpPr>
          <p:nvPr/>
        </p:nvSpPr>
        <p:spPr bwMode="auto">
          <a:xfrm>
            <a:off x="882" y="-191155"/>
            <a:ext cx="188409" cy="3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endParaRPr lang="en-US" sz="1836"/>
          </a:p>
        </p:txBody>
      </p:sp>
      <p:pic>
        <p:nvPicPr>
          <p:cNvPr id="2" name="Picture 1">
            <a:extLst>
              <a:ext uri="{FF2B5EF4-FFF2-40B4-BE49-F238E27FC236}">
                <a16:creationId xmlns:a16="http://schemas.microsoft.com/office/drawing/2014/main" id="{C2D6C5D9-C8E8-4FA8-8073-7905332ECC3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965" y="151559"/>
            <a:ext cx="430848" cy="496806"/>
          </a:xfrm>
          <a:prstGeom prst="rect">
            <a:avLst/>
          </a:prstGeom>
        </p:spPr>
      </p:pic>
    </p:spTree>
    <p:extLst>
      <p:ext uri="{BB962C8B-B14F-4D97-AF65-F5344CB8AC3E}">
        <p14:creationId xmlns:p14="http://schemas.microsoft.com/office/powerpoint/2010/main" val="234375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955" y="633186"/>
            <a:ext cx="6894804" cy="411103"/>
          </a:xfrm>
        </p:spPr>
        <p:txBody>
          <a:bodyPr/>
          <a:lstStyle/>
          <a:p>
            <a:r>
              <a:rPr lang="en-US" dirty="0"/>
              <a:t>Rabobank/Accenture: </a:t>
            </a:r>
            <a:r>
              <a:rPr lang="en-US" dirty="0">
                <a:solidFill>
                  <a:srgbClr val="0F78D4"/>
                </a:solidFill>
              </a:rPr>
              <a:t>architecture</a:t>
            </a: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84716" y="1437505"/>
            <a:ext cx="4431413" cy="546772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Multiple </a:t>
            </a:r>
            <a:r>
              <a:rPr lang="en-US" sz="1400" b="0" spc="0" dirty="0" err="1">
                <a:solidFill>
                  <a:srgbClr val="0078D4"/>
                </a:solidFill>
                <a:latin typeface="Segoe UI" panose="020B0502040204020203" pitchFamily="34" charset="0"/>
              </a:rPr>
              <a:t>Komgo</a:t>
            </a:r>
            <a:r>
              <a:rPr lang="en-US" sz="1400" b="0" spc="0" dirty="0">
                <a:solidFill>
                  <a:srgbClr val="0078D4"/>
                </a:solidFill>
                <a:latin typeface="Segoe UI" panose="020B0502040204020203" pitchFamily="34" charset="0"/>
              </a:rPr>
              <a:t> containers are managed by AKS </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Azure Traffic Manager maintains a static IP address configured in a secure connection between Rabobank and Azure networks</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Azure Application Gateway manages traffic to </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the application</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Azure Load Balancer provides high-performance </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load balancing for the incoming data</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The container images are stored in Azure </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Container Registry</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The implementation also contains Azure Database for PostgreSQL and a MongoDB database</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Azure Blob storage stores the backups</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Azure Key Vault safeguards all the cryptographic keys and other secrets used by the apps and services</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For monitoring, Rabobank’s IT security management (ITSM) system gets log data and notifications from Azure Log Analytics</a:t>
            </a:r>
          </a:p>
        </p:txBody>
      </p:sp>
      <p:grpSp>
        <p:nvGrpSpPr>
          <p:cNvPr id="5" name="Group 4" descr="Rabobank case study architecture">
            <a:extLst>
              <a:ext uri="{FF2B5EF4-FFF2-40B4-BE49-F238E27FC236}">
                <a16:creationId xmlns:a16="http://schemas.microsoft.com/office/drawing/2014/main" id="{FC8F7FA4-CFB3-4D3E-BBDD-E850CB6DFA1D}"/>
              </a:ext>
            </a:extLst>
          </p:cNvPr>
          <p:cNvGrpSpPr/>
          <p:nvPr/>
        </p:nvGrpSpPr>
        <p:grpSpPr>
          <a:xfrm>
            <a:off x="5329818" y="682805"/>
            <a:ext cx="6953801" cy="6156696"/>
            <a:chOff x="5329818" y="682805"/>
            <a:chExt cx="6953801" cy="6156696"/>
          </a:xfrm>
        </p:grpSpPr>
        <p:sp>
          <p:nvSpPr>
            <p:cNvPr id="129" name="Rectangle: Rounded Corners 128">
              <a:extLst>
                <a:ext uri="{FF2B5EF4-FFF2-40B4-BE49-F238E27FC236}">
                  <a16:creationId xmlns:a16="http://schemas.microsoft.com/office/drawing/2014/main" id="{83E37E99-370E-4E1F-B312-9CFA40ADEB63}"/>
                </a:ext>
              </a:extLst>
            </p:cNvPr>
            <p:cNvSpPr/>
            <p:nvPr/>
          </p:nvSpPr>
          <p:spPr bwMode="auto">
            <a:xfrm>
              <a:off x="6250852" y="924930"/>
              <a:ext cx="4600383" cy="5914571"/>
            </a:xfrm>
            <a:prstGeom prst="roundRect">
              <a:avLst>
                <a:gd name="adj" fmla="val 1551"/>
              </a:avLst>
            </a:prstGeom>
            <a:solidFill>
              <a:srgbClr val="FCFDFE"/>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5" name="TextBox 424">
              <a:extLst>
                <a:ext uri="{FF2B5EF4-FFF2-40B4-BE49-F238E27FC236}">
                  <a16:creationId xmlns:a16="http://schemas.microsoft.com/office/drawing/2014/main" id="{25A60AC8-98CD-485C-80BF-638122275E44}"/>
                </a:ext>
              </a:extLst>
            </p:cNvPr>
            <p:cNvSpPr txBox="1"/>
            <p:nvPr/>
          </p:nvSpPr>
          <p:spPr>
            <a:xfrm>
              <a:off x="7266244" y="5792285"/>
              <a:ext cx="455253"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Storage</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427" name="Rectangle: Rounded Corners 426">
              <a:extLst>
                <a:ext uri="{FF2B5EF4-FFF2-40B4-BE49-F238E27FC236}">
                  <a16:creationId xmlns:a16="http://schemas.microsoft.com/office/drawing/2014/main" id="{889F0B2D-E09B-41A5-9C53-6856BA55FDF1}"/>
                </a:ext>
              </a:extLst>
            </p:cNvPr>
            <p:cNvSpPr/>
            <p:nvPr/>
          </p:nvSpPr>
          <p:spPr bwMode="auto">
            <a:xfrm>
              <a:off x="7219550" y="602924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181" name="Rectangle: Rounded Corners 180">
              <a:extLst>
                <a:ext uri="{FF2B5EF4-FFF2-40B4-BE49-F238E27FC236}">
                  <a16:creationId xmlns:a16="http://schemas.microsoft.com/office/drawing/2014/main" id="{8152E61D-B6E7-49AD-B8A7-EA0326965BC8}"/>
                </a:ext>
              </a:extLst>
            </p:cNvPr>
            <p:cNvSpPr/>
            <p:nvPr/>
          </p:nvSpPr>
          <p:spPr bwMode="auto">
            <a:xfrm>
              <a:off x="7968298" y="602924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182" name="TextBox 181">
              <a:extLst>
                <a:ext uri="{FF2B5EF4-FFF2-40B4-BE49-F238E27FC236}">
                  <a16:creationId xmlns:a16="http://schemas.microsoft.com/office/drawing/2014/main" id="{3E1CC104-50F9-4AD6-8EB8-757FB429CBC1}"/>
                </a:ext>
              </a:extLst>
            </p:cNvPr>
            <p:cNvSpPr txBox="1"/>
            <p:nvPr/>
          </p:nvSpPr>
          <p:spPr>
            <a:xfrm>
              <a:off x="7904386" y="5792285"/>
              <a:ext cx="676467"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000" dirty="0">
                  <a:latin typeface="Segoe UI Semibold"/>
                </a:rPr>
                <a:t>P</a:t>
              </a:r>
              <a:r>
                <a:rPr kumimoji="0" lang="en-US" sz="1000" b="0" i="0" u="none" strike="noStrike" kern="1200" cap="none" spc="0" normalizeH="0" baseline="0" noProof="0" dirty="0" err="1">
                  <a:ln>
                    <a:noFill/>
                  </a:ln>
                  <a:effectLst/>
                  <a:uLnTx/>
                  <a:uFillTx/>
                  <a:latin typeface="Segoe UI Semibold"/>
                  <a:ea typeface="+mn-ea"/>
                  <a:cs typeface="+mn-cs"/>
                </a:rPr>
                <a:t>ostgreSQL</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163" name="TextBox 162">
              <a:extLst>
                <a:ext uri="{FF2B5EF4-FFF2-40B4-BE49-F238E27FC236}">
                  <a16:creationId xmlns:a16="http://schemas.microsoft.com/office/drawing/2014/main" id="{BA91C579-3E52-495A-A09C-A28FA1BE6E55}"/>
                </a:ext>
              </a:extLst>
            </p:cNvPr>
            <p:cNvSpPr txBox="1"/>
            <p:nvPr/>
          </p:nvSpPr>
          <p:spPr>
            <a:xfrm>
              <a:off x="8910638" y="5792285"/>
              <a:ext cx="593111"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MongoDB</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165" name="Rectangle: Rounded Corners 164">
              <a:extLst>
                <a:ext uri="{FF2B5EF4-FFF2-40B4-BE49-F238E27FC236}">
                  <a16:creationId xmlns:a16="http://schemas.microsoft.com/office/drawing/2014/main" id="{72438E90-12F8-49FD-9562-A04AD39B92CD}"/>
                </a:ext>
              </a:extLst>
            </p:cNvPr>
            <p:cNvSpPr/>
            <p:nvPr/>
          </p:nvSpPr>
          <p:spPr bwMode="auto">
            <a:xfrm>
              <a:off x="8932873" y="602924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212" name="TextBox 211">
              <a:extLst>
                <a:ext uri="{FF2B5EF4-FFF2-40B4-BE49-F238E27FC236}">
                  <a16:creationId xmlns:a16="http://schemas.microsoft.com/office/drawing/2014/main" id="{A6C2DCD4-EA9B-4A27-9928-D6E2E9E580F4}"/>
                </a:ext>
              </a:extLst>
            </p:cNvPr>
            <p:cNvSpPr txBox="1"/>
            <p:nvPr/>
          </p:nvSpPr>
          <p:spPr>
            <a:xfrm>
              <a:off x="10069176" y="5792285"/>
              <a:ext cx="553037"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Key Vault</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13" name="Rectangle: Rounded Corners 212">
              <a:extLst>
                <a:ext uri="{FF2B5EF4-FFF2-40B4-BE49-F238E27FC236}">
                  <a16:creationId xmlns:a16="http://schemas.microsoft.com/office/drawing/2014/main" id="{77FE3633-CE09-4497-B1D9-2DD34C9C2804}"/>
                </a:ext>
              </a:extLst>
            </p:cNvPr>
            <p:cNvSpPr/>
            <p:nvPr/>
          </p:nvSpPr>
          <p:spPr bwMode="auto">
            <a:xfrm>
              <a:off x="10071372" y="602924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215" name="TextBox 214">
              <a:extLst>
                <a:ext uri="{FF2B5EF4-FFF2-40B4-BE49-F238E27FC236}">
                  <a16:creationId xmlns:a16="http://schemas.microsoft.com/office/drawing/2014/main" id="{46982F76-EED3-4F86-9955-A897EBDD0070}"/>
                </a:ext>
              </a:extLst>
            </p:cNvPr>
            <p:cNvSpPr txBox="1"/>
            <p:nvPr/>
          </p:nvSpPr>
          <p:spPr>
            <a:xfrm>
              <a:off x="10222264" y="3824203"/>
              <a:ext cx="246862"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ACR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16" name="Rectangle: Rounded Corners 215">
              <a:extLst>
                <a:ext uri="{FF2B5EF4-FFF2-40B4-BE49-F238E27FC236}">
                  <a16:creationId xmlns:a16="http://schemas.microsoft.com/office/drawing/2014/main" id="{92FC36BA-3D69-400B-A443-84A546801501}"/>
                </a:ext>
              </a:extLst>
            </p:cNvPr>
            <p:cNvSpPr/>
            <p:nvPr/>
          </p:nvSpPr>
          <p:spPr bwMode="auto">
            <a:xfrm>
              <a:off x="10071372" y="4061162"/>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224" name="TextBox 223">
              <a:extLst>
                <a:ext uri="{FF2B5EF4-FFF2-40B4-BE49-F238E27FC236}">
                  <a16:creationId xmlns:a16="http://schemas.microsoft.com/office/drawing/2014/main" id="{C75CB9D7-E0D9-4FAD-B6B7-19A002B3DD49}"/>
                </a:ext>
              </a:extLst>
            </p:cNvPr>
            <p:cNvSpPr txBox="1"/>
            <p:nvPr/>
          </p:nvSpPr>
          <p:spPr>
            <a:xfrm>
              <a:off x="7896415" y="2214869"/>
              <a:ext cx="498534"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Load</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Balancer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25" name="Rectangle: Rounded Corners 224">
              <a:extLst>
                <a:ext uri="{FF2B5EF4-FFF2-40B4-BE49-F238E27FC236}">
                  <a16:creationId xmlns:a16="http://schemas.microsoft.com/office/drawing/2014/main" id="{125BDC20-200F-4A7B-96F1-76D429E46606}"/>
                </a:ext>
              </a:extLst>
            </p:cNvPr>
            <p:cNvSpPr/>
            <p:nvPr/>
          </p:nvSpPr>
          <p:spPr bwMode="auto">
            <a:xfrm>
              <a:off x="7871358" y="2590327"/>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229" name="TextBox 228">
              <a:extLst>
                <a:ext uri="{FF2B5EF4-FFF2-40B4-BE49-F238E27FC236}">
                  <a16:creationId xmlns:a16="http://schemas.microsoft.com/office/drawing/2014/main" id="{97482348-720B-4D56-8C4F-4F52517FC846}"/>
                </a:ext>
              </a:extLst>
            </p:cNvPr>
            <p:cNvSpPr txBox="1"/>
            <p:nvPr/>
          </p:nvSpPr>
          <p:spPr>
            <a:xfrm>
              <a:off x="6483839" y="1079024"/>
              <a:ext cx="522579"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Traffic</a:t>
              </a:r>
              <a:br>
                <a:rPr lang="en-US" sz="1000" dirty="0">
                  <a:latin typeface="Segoe UI Semibold"/>
                </a:rPr>
              </a:br>
              <a:r>
                <a:rPr kumimoji="0" lang="en-US" sz="1000" b="0" i="0" u="none" strike="noStrike" kern="1200" cap="none" spc="0" normalizeH="0" baseline="0" noProof="0" dirty="0">
                  <a:ln>
                    <a:noFill/>
                  </a:ln>
                  <a:effectLst/>
                  <a:uLnTx/>
                  <a:uFillTx/>
                  <a:latin typeface="Segoe UI Semibold"/>
                  <a:ea typeface="+mn-ea"/>
                  <a:cs typeface="+mn-cs"/>
                </a:rPr>
                <a:t>Manager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30" name="Rectangle: Rounded Corners 229">
              <a:extLst>
                <a:ext uri="{FF2B5EF4-FFF2-40B4-BE49-F238E27FC236}">
                  <a16:creationId xmlns:a16="http://schemas.microsoft.com/office/drawing/2014/main" id="{FB5979A1-34E3-45F5-8821-D05AFBF8CA4D}"/>
                </a:ext>
              </a:extLst>
            </p:cNvPr>
            <p:cNvSpPr/>
            <p:nvPr/>
          </p:nvSpPr>
          <p:spPr bwMode="auto">
            <a:xfrm>
              <a:off x="6470802" y="1454482"/>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234" name="TextBox 233">
              <a:extLst>
                <a:ext uri="{FF2B5EF4-FFF2-40B4-BE49-F238E27FC236}">
                  <a16:creationId xmlns:a16="http://schemas.microsoft.com/office/drawing/2014/main" id="{F599ABA2-2910-4C23-8BFC-581C7F2AC041}"/>
                </a:ext>
              </a:extLst>
            </p:cNvPr>
            <p:cNvSpPr txBox="1"/>
            <p:nvPr/>
          </p:nvSpPr>
          <p:spPr>
            <a:xfrm>
              <a:off x="10102842" y="2165192"/>
              <a:ext cx="485710"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Log</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analyzer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35" name="Rectangle: Rounded Corners 234">
              <a:extLst>
                <a:ext uri="{FF2B5EF4-FFF2-40B4-BE49-F238E27FC236}">
                  <a16:creationId xmlns:a16="http://schemas.microsoft.com/office/drawing/2014/main" id="{AF965055-6FB3-4EAC-93ED-617138E10865}"/>
                </a:ext>
              </a:extLst>
            </p:cNvPr>
            <p:cNvSpPr/>
            <p:nvPr/>
          </p:nvSpPr>
          <p:spPr bwMode="auto">
            <a:xfrm>
              <a:off x="10071372" y="2540650"/>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236" name="Rectangle: Rounded Corners 235">
              <a:extLst>
                <a:ext uri="{FF2B5EF4-FFF2-40B4-BE49-F238E27FC236}">
                  <a16:creationId xmlns:a16="http://schemas.microsoft.com/office/drawing/2014/main" id="{274F31F1-1F9D-4DED-B85A-1415344CF1AD}"/>
                </a:ext>
              </a:extLst>
            </p:cNvPr>
            <p:cNvSpPr/>
            <p:nvPr/>
          </p:nvSpPr>
          <p:spPr bwMode="auto">
            <a:xfrm>
              <a:off x="6470802" y="3647026"/>
              <a:ext cx="3349752" cy="1710798"/>
            </a:xfrm>
            <a:prstGeom prst="roundRect">
              <a:avLst>
                <a:gd name="adj" fmla="val 1551"/>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A08E9489-1760-4D91-B057-E083B6202660}"/>
                </a:ext>
              </a:extLst>
            </p:cNvPr>
            <p:cNvSpPr txBox="1"/>
            <p:nvPr/>
          </p:nvSpPr>
          <p:spPr>
            <a:xfrm>
              <a:off x="6470802" y="3400904"/>
              <a:ext cx="1487588" cy="184666"/>
            </a:xfrm>
            <a:prstGeom prst="rect">
              <a:avLst/>
            </a:prstGeom>
            <a:noFill/>
          </p:spPr>
          <p:txBody>
            <a:bodyPr wrap="none" lIns="0" tIns="45720" rIns="0" bIns="0" rtlCol="0" anchor="b">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Azure Kubernetes Service</a:t>
              </a:r>
              <a:endParaRPr kumimoji="0" lang="en-US" sz="800" b="0" i="1" u="none" strike="noStrike" kern="1200" cap="none" spc="0" normalizeH="0" baseline="0" noProof="0" dirty="0">
                <a:ln>
                  <a:noFill/>
                </a:ln>
                <a:effectLst/>
                <a:uLnTx/>
                <a:uFillTx/>
                <a:latin typeface="Segoe UI Semibold"/>
                <a:ea typeface="+mn-ea"/>
                <a:cs typeface="+mn-cs"/>
              </a:endParaRPr>
            </a:p>
          </p:txBody>
        </p:sp>
        <p:cxnSp>
          <p:nvCxnSpPr>
            <p:cNvPr id="239" name="Straight Arrow Connector 238">
              <a:extLst>
                <a:ext uri="{FF2B5EF4-FFF2-40B4-BE49-F238E27FC236}">
                  <a16:creationId xmlns:a16="http://schemas.microsoft.com/office/drawing/2014/main" id="{A2BB441E-0E1E-4C64-9D56-862B68DBF354}"/>
                </a:ext>
              </a:extLst>
            </p:cNvPr>
            <p:cNvCxnSpPr>
              <a:cxnSpLocks/>
              <a:stCxn id="230" idx="2"/>
              <a:endCxn id="220" idx="0"/>
            </p:cNvCxnSpPr>
            <p:nvPr/>
          </p:nvCxnSpPr>
          <p:spPr>
            <a:xfrm>
              <a:off x="6745122" y="2003122"/>
              <a:ext cx="5" cy="211747"/>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5048C26D-211D-43FB-9214-30EDFB55C401}"/>
                </a:ext>
              </a:extLst>
            </p:cNvPr>
            <p:cNvCxnSpPr>
              <a:cxnSpLocks/>
              <a:stCxn id="221" idx="3"/>
              <a:endCxn id="225" idx="1"/>
            </p:cNvCxnSpPr>
            <p:nvPr/>
          </p:nvCxnSpPr>
          <p:spPr>
            <a:xfrm>
              <a:off x="7019442" y="2864647"/>
              <a:ext cx="851916" cy="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8F4B40A0-6E14-48F7-A170-CE4EBE26AA84}"/>
                </a:ext>
              </a:extLst>
            </p:cNvPr>
            <p:cNvSpPr/>
            <p:nvPr/>
          </p:nvSpPr>
          <p:spPr bwMode="auto">
            <a:xfrm>
              <a:off x="8739057" y="4077204"/>
              <a:ext cx="936272" cy="343737"/>
            </a:xfrm>
            <a:prstGeom prst="roundRect">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rgbClr val="3C3C41"/>
                  </a:solidFill>
                  <a:ea typeface="Segoe UI" pitchFamily="34" charset="0"/>
                  <a:cs typeface="Segoe UI" pitchFamily="34" charset="0"/>
                </a:rPr>
                <a:t>Microservices</a:t>
              </a:r>
              <a:br>
                <a:rPr lang="en-US" sz="1000" dirty="0">
                  <a:solidFill>
                    <a:srgbClr val="3C3C41"/>
                  </a:solidFill>
                  <a:ea typeface="Segoe UI" pitchFamily="34" charset="0"/>
                  <a:cs typeface="Segoe UI" pitchFamily="34" charset="0"/>
                </a:rPr>
              </a:br>
              <a:r>
                <a:rPr lang="en-US" sz="1000" dirty="0">
                  <a:solidFill>
                    <a:srgbClr val="3C3C41"/>
                  </a:solidFill>
                  <a:ea typeface="Segoe UI" pitchFamily="34" charset="0"/>
                  <a:cs typeface="Segoe UI" pitchFamily="34" charset="0"/>
                </a:rPr>
                <a:t>broker</a:t>
              </a:r>
            </a:p>
          </p:txBody>
        </p:sp>
        <p:sp>
          <p:nvSpPr>
            <p:cNvPr id="245" name="Rectangle: Rounded Corners 244">
              <a:extLst>
                <a:ext uri="{FF2B5EF4-FFF2-40B4-BE49-F238E27FC236}">
                  <a16:creationId xmlns:a16="http://schemas.microsoft.com/office/drawing/2014/main" id="{9FD27EB1-F274-4A00-B476-715B489340BC}"/>
                </a:ext>
              </a:extLst>
            </p:cNvPr>
            <p:cNvSpPr/>
            <p:nvPr/>
          </p:nvSpPr>
          <p:spPr bwMode="auto">
            <a:xfrm>
              <a:off x="7146785" y="4077204"/>
              <a:ext cx="936272" cy="343737"/>
            </a:xfrm>
            <a:prstGeom prst="roundRect">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rgbClr val="3C3C41"/>
                  </a:solidFill>
                  <a:ea typeface="Segoe UI" pitchFamily="34" charset="0"/>
                  <a:cs typeface="Segoe UI" pitchFamily="34" charset="0"/>
                </a:rPr>
                <a:t>Gateway</a:t>
              </a:r>
            </a:p>
          </p:txBody>
        </p:sp>
        <p:sp>
          <p:nvSpPr>
            <p:cNvPr id="246" name="Rectangle: Rounded Corners 245">
              <a:extLst>
                <a:ext uri="{FF2B5EF4-FFF2-40B4-BE49-F238E27FC236}">
                  <a16:creationId xmlns:a16="http://schemas.microsoft.com/office/drawing/2014/main" id="{3249AB68-C661-41C8-8272-1F50E5963EF5}"/>
                </a:ext>
              </a:extLst>
            </p:cNvPr>
            <p:cNvSpPr/>
            <p:nvPr/>
          </p:nvSpPr>
          <p:spPr bwMode="auto">
            <a:xfrm>
              <a:off x="6616028" y="4836648"/>
              <a:ext cx="936272" cy="343737"/>
            </a:xfrm>
            <a:prstGeom prst="roundRect">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rgbClr val="3C3C41"/>
                  </a:solidFill>
                  <a:ea typeface="Segoe UI" pitchFamily="34" charset="0"/>
                  <a:cs typeface="Segoe UI" pitchFamily="34" charset="0"/>
                </a:rPr>
                <a:t>Key cloak</a:t>
              </a:r>
              <a:br>
                <a:rPr lang="en-US" sz="1000" dirty="0">
                  <a:solidFill>
                    <a:srgbClr val="3C3C41"/>
                  </a:solidFill>
                  <a:ea typeface="Segoe UI" pitchFamily="34" charset="0"/>
                  <a:cs typeface="Segoe UI" pitchFamily="34" charset="0"/>
                </a:rPr>
              </a:br>
              <a:r>
                <a:rPr lang="en-US" sz="1000" dirty="0">
                  <a:solidFill>
                    <a:srgbClr val="3C3C41"/>
                  </a:solidFill>
                  <a:ea typeface="Segoe UI" pitchFamily="34" charset="0"/>
                  <a:cs typeface="Segoe UI" pitchFamily="34" charset="0"/>
                </a:rPr>
                <a:t>(IAM)</a:t>
              </a:r>
            </a:p>
          </p:txBody>
        </p:sp>
        <p:sp>
          <p:nvSpPr>
            <p:cNvPr id="248" name="Rectangle: Rounded Corners 247">
              <a:extLst>
                <a:ext uri="{FF2B5EF4-FFF2-40B4-BE49-F238E27FC236}">
                  <a16:creationId xmlns:a16="http://schemas.microsoft.com/office/drawing/2014/main" id="{50388224-6B4C-463D-82E2-2DC08DC35C90}"/>
                </a:ext>
              </a:extLst>
            </p:cNvPr>
            <p:cNvSpPr/>
            <p:nvPr/>
          </p:nvSpPr>
          <p:spPr bwMode="auto">
            <a:xfrm>
              <a:off x="7677542" y="4836648"/>
              <a:ext cx="936272" cy="343737"/>
            </a:xfrm>
            <a:prstGeom prst="roundRect">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rgbClr val="3C3C41"/>
                  </a:solidFill>
                  <a:ea typeface="Segoe UI" pitchFamily="34" charset="0"/>
                  <a:cs typeface="Segoe UI" pitchFamily="34" charset="0"/>
                </a:rPr>
                <a:t>Frontend</a:t>
              </a:r>
              <a:br>
                <a:rPr lang="en-US" sz="1000" dirty="0">
                  <a:solidFill>
                    <a:srgbClr val="3C3C41"/>
                  </a:solidFill>
                  <a:ea typeface="Segoe UI" pitchFamily="34" charset="0"/>
                  <a:cs typeface="Segoe UI" pitchFamily="34" charset="0"/>
                </a:rPr>
              </a:br>
              <a:r>
                <a:rPr lang="en-US" sz="1000" dirty="0">
                  <a:solidFill>
                    <a:srgbClr val="3C3C41"/>
                  </a:solidFill>
                  <a:ea typeface="Segoe UI" pitchFamily="34" charset="0"/>
                  <a:cs typeface="Segoe UI" pitchFamily="34" charset="0"/>
                </a:rPr>
                <a:t>containers</a:t>
              </a:r>
            </a:p>
          </p:txBody>
        </p:sp>
        <p:sp>
          <p:nvSpPr>
            <p:cNvPr id="249" name="Rectangle: Rounded Corners 248">
              <a:extLst>
                <a:ext uri="{FF2B5EF4-FFF2-40B4-BE49-F238E27FC236}">
                  <a16:creationId xmlns:a16="http://schemas.microsoft.com/office/drawing/2014/main" id="{05D93030-45BA-4358-8C44-0F5C5627DA02}"/>
                </a:ext>
              </a:extLst>
            </p:cNvPr>
            <p:cNvSpPr/>
            <p:nvPr/>
          </p:nvSpPr>
          <p:spPr bwMode="auto">
            <a:xfrm>
              <a:off x="8739057" y="4836648"/>
              <a:ext cx="936272" cy="343737"/>
            </a:xfrm>
            <a:prstGeom prst="roundRect">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rgbClr val="3C3C41"/>
                  </a:solidFill>
                  <a:ea typeface="Segoe UI" pitchFamily="34" charset="0"/>
                  <a:cs typeface="Segoe UI" pitchFamily="34" charset="0"/>
                </a:rPr>
                <a:t>Backend</a:t>
              </a:r>
              <a:br>
                <a:rPr lang="en-US" sz="1000" dirty="0">
                  <a:solidFill>
                    <a:srgbClr val="3C3C41"/>
                  </a:solidFill>
                  <a:ea typeface="Segoe UI" pitchFamily="34" charset="0"/>
                  <a:cs typeface="Segoe UI" pitchFamily="34" charset="0"/>
                </a:rPr>
              </a:br>
              <a:r>
                <a:rPr lang="en-US" sz="1000" dirty="0">
                  <a:solidFill>
                    <a:srgbClr val="3C3C41"/>
                  </a:solidFill>
                  <a:ea typeface="Segoe UI" pitchFamily="34" charset="0"/>
                  <a:cs typeface="Segoe UI" pitchFamily="34" charset="0"/>
                </a:rPr>
                <a:t>containers</a:t>
              </a:r>
            </a:p>
          </p:txBody>
        </p:sp>
        <p:cxnSp>
          <p:nvCxnSpPr>
            <p:cNvPr id="250" name="Connector: Elbow 249">
              <a:extLst>
                <a:ext uri="{FF2B5EF4-FFF2-40B4-BE49-F238E27FC236}">
                  <a16:creationId xmlns:a16="http://schemas.microsoft.com/office/drawing/2014/main" id="{EB5A6A7E-0F5F-4611-A406-D239C25241CB}"/>
                </a:ext>
              </a:extLst>
            </p:cNvPr>
            <p:cNvCxnSpPr>
              <a:cxnSpLocks/>
              <a:stCxn id="245" idx="2"/>
              <a:endCxn id="246" idx="0"/>
            </p:cNvCxnSpPr>
            <p:nvPr/>
          </p:nvCxnSpPr>
          <p:spPr>
            <a:xfrm rot="5400000">
              <a:off x="7141690" y="4363416"/>
              <a:ext cx="415707" cy="530757"/>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84A7EA7A-D9CD-463C-864C-D035234F18DD}"/>
                </a:ext>
              </a:extLst>
            </p:cNvPr>
            <p:cNvCxnSpPr>
              <a:cxnSpLocks/>
              <a:stCxn id="245" idx="2"/>
              <a:endCxn id="248" idx="0"/>
            </p:cNvCxnSpPr>
            <p:nvPr/>
          </p:nvCxnSpPr>
          <p:spPr>
            <a:xfrm rot="16200000" flipH="1">
              <a:off x="7672446" y="4363415"/>
              <a:ext cx="415707" cy="530757"/>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55" name="Connector: Elbow 254">
              <a:extLst>
                <a:ext uri="{FF2B5EF4-FFF2-40B4-BE49-F238E27FC236}">
                  <a16:creationId xmlns:a16="http://schemas.microsoft.com/office/drawing/2014/main" id="{A4852D03-36B6-49F5-8907-7C1BA0A1C8D0}"/>
                </a:ext>
              </a:extLst>
            </p:cNvPr>
            <p:cNvCxnSpPr>
              <a:cxnSpLocks/>
              <a:stCxn id="245" idx="2"/>
              <a:endCxn id="249" idx="0"/>
            </p:cNvCxnSpPr>
            <p:nvPr/>
          </p:nvCxnSpPr>
          <p:spPr>
            <a:xfrm rot="16200000" flipH="1">
              <a:off x="8203204" y="3832658"/>
              <a:ext cx="415707" cy="1592272"/>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BE0134AF-9D00-4540-BF9A-51CB6FBAA3BF}"/>
                </a:ext>
              </a:extLst>
            </p:cNvPr>
            <p:cNvCxnSpPr>
              <a:cxnSpLocks/>
            </p:cNvCxnSpPr>
            <p:nvPr/>
          </p:nvCxnSpPr>
          <p:spPr>
            <a:xfrm>
              <a:off x="9392192" y="4426179"/>
              <a:ext cx="0" cy="410469"/>
            </a:xfrm>
            <a:prstGeom prst="straightConnector1">
              <a:avLst/>
            </a:prstGeom>
            <a:ln w="12700">
              <a:solidFill>
                <a:srgbClr val="00000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2C9FEB78-040A-4004-9184-0794E309B3C0}"/>
                </a:ext>
              </a:extLst>
            </p:cNvPr>
            <p:cNvCxnSpPr>
              <a:cxnSpLocks/>
              <a:stCxn id="225" idx="2"/>
              <a:endCxn id="236" idx="0"/>
            </p:cNvCxnSpPr>
            <p:nvPr/>
          </p:nvCxnSpPr>
          <p:spPr>
            <a:xfrm>
              <a:off x="8145678" y="3138967"/>
              <a:ext cx="0" cy="508059"/>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0D480EE0-8E10-4DA8-97CF-ABF1ABED5FF4}"/>
                </a:ext>
              </a:extLst>
            </p:cNvPr>
            <p:cNvCxnSpPr>
              <a:cxnSpLocks/>
              <a:stCxn id="249" idx="2"/>
              <a:endCxn id="163" idx="0"/>
            </p:cNvCxnSpPr>
            <p:nvPr/>
          </p:nvCxnSpPr>
          <p:spPr>
            <a:xfrm>
              <a:off x="9207193" y="5180385"/>
              <a:ext cx="1" cy="61190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73E7DF6E-048C-48F0-9C3E-7F9CBDE1F128}"/>
                </a:ext>
              </a:extLst>
            </p:cNvPr>
            <p:cNvCxnSpPr>
              <a:cxnSpLocks/>
              <a:stCxn id="246" idx="2"/>
              <a:endCxn id="196" idx="0"/>
            </p:cNvCxnSpPr>
            <p:nvPr/>
          </p:nvCxnSpPr>
          <p:spPr>
            <a:xfrm rot="5400000">
              <a:off x="6608695" y="5316816"/>
              <a:ext cx="611900" cy="339039"/>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6" name="Connector: Elbow 275">
              <a:extLst>
                <a:ext uri="{FF2B5EF4-FFF2-40B4-BE49-F238E27FC236}">
                  <a16:creationId xmlns:a16="http://schemas.microsoft.com/office/drawing/2014/main" id="{74C10B1B-C50A-4B77-8F4E-527A2CD6EFA1}"/>
                </a:ext>
              </a:extLst>
            </p:cNvPr>
            <p:cNvCxnSpPr>
              <a:cxnSpLocks/>
              <a:stCxn id="246" idx="2"/>
              <a:endCxn id="425" idx="0"/>
            </p:cNvCxnSpPr>
            <p:nvPr/>
          </p:nvCxnSpPr>
          <p:spPr>
            <a:xfrm rot="16200000" flipH="1">
              <a:off x="6983067" y="5281481"/>
              <a:ext cx="611900" cy="409707"/>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9" name="Connector: Elbow 278">
              <a:extLst>
                <a:ext uri="{FF2B5EF4-FFF2-40B4-BE49-F238E27FC236}">
                  <a16:creationId xmlns:a16="http://schemas.microsoft.com/office/drawing/2014/main" id="{C22D11EF-F87A-429A-908E-D76425FA0E26}"/>
                </a:ext>
              </a:extLst>
            </p:cNvPr>
            <p:cNvCxnSpPr>
              <a:cxnSpLocks/>
              <a:stCxn id="246" idx="2"/>
              <a:endCxn id="182" idx="0"/>
            </p:cNvCxnSpPr>
            <p:nvPr/>
          </p:nvCxnSpPr>
          <p:spPr>
            <a:xfrm rot="16200000" flipH="1">
              <a:off x="7357442" y="4907107"/>
              <a:ext cx="611900" cy="1158456"/>
            </a:xfrm>
            <a:prstGeom prst="bentConnector3">
              <a:avLst>
                <a:gd name="adj1" fmla="val 50000"/>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Connector: Elbow 289">
              <a:extLst>
                <a:ext uri="{FF2B5EF4-FFF2-40B4-BE49-F238E27FC236}">
                  <a16:creationId xmlns:a16="http://schemas.microsoft.com/office/drawing/2014/main" id="{3493FDB7-CBC2-4C1D-9A9F-CE6142C899C6}"/>
                </a:ext>
              </a:extLst>
            </p:cNvPr>
            <p:cNvCxnSpPr>
              <a:cxnSpLocks/>
              <a:stCxn id="236" idx="0"/>
              <a:endCxn id="235" idx="1"/>
            </p:cNvCxnSpPr>
            <p:nvPr/>
          </p:nvCxnSpPr>
          <p:spPr>
            <a:xfrm rot="5400000" flipH="1" flipV="1">
              <a:off x="9202692" y="2769250"/>
              <a:ext cx="822960" cy="914400"/>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0B60463F-892D-4BF6-BE83-76C19CDF283E}"/>
                </a:ext>
              </a:extLst>
            </p:cNvPr>
            <p:cNvSpPr/>
            <p:nvPr/>
          </p:nvSpPr>
          <p:spPr bwMode="auto">
            <a:xfrm>
              <a:off x="9601458" y="3424162"/>
              <a:ext cx="449272" cy="449272"/>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Rectangle: Rounded Corners 293">
              <a:extLst>
                <a:ext uri="{FF2B5EF4-FFF2-40B4-BE49-F238E27FC236}">
                  <a16:creationId xmlns:a16="http://schemas.microsoft.com/office/drawing/2014/main" id="{5048C4FB-A205-4651-B287-43BEA30BD61B}"/>
                </a:ext>
              </a:extLst>
            </p:cNvPr>
            <p:cNvSpPr/>
            <p:nvPr/>
          </p:nvSpPr>
          <p:spPr bwMode="auto">
            <a:xfrm>
              <a:off x="11115514" y="2050794"/>
              <a:ext cx="1168105" cy="2256929"/>
            </a:xfrm>
            <a:prstGeom prst="roundRect">
              <a:avLst>
                <a:gd name="adj" fmla="val 6764"/>
              </a:avLst>
            </a:prstGeom>
            <a:solidFill>
              <a:schemeClr val="bg1"/>
            </a:solidFill>
            <a:ln w="12700">
              <a:solidFill>
                <a:srgbClr val="3C3C4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TextBox 295">
              <a:extLst>
                <a:ext uri="{FF2B5EF4-FFF2-40B4-BE49-F238E27FC236}">
                  <a16:creationId xmlns:a16="http://schemas.microsoft.com/office/drawing/2014/main" id="{2C7D4D2A-E570-43C4-92B9-E0EC43270ABE}"/>
                </a:ext>
              </a:extLst>
            </p:cNvPr>
            <p:cNvSpPr txBox="1"/>
            <p:nvPr/>
          </p:nvSpPr>
          <p:spPr>
            <a:xfrm>
              <a:off x="11387782" y="2165192"/>
              <a:ext cx="623569"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Rabobank </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ITSM</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97" name="Rectangle: Rounded Corners 296">
              <a:extLst>
                <a:ext uri="{FF2B5EF4-FFF2-40B4-BE49-F238E27FC236}">
                  <a16:creationId xmlns:a16="http://schemas.microsoft.com/office/drawing/2014/main" id="{6971ABB8-5C5E-43CF-8568-644AC36BCF0F}"/>
                </a:ext>
              </a:extLst>
            </p:cNvPr>
            <p:cNvSpPr/>
            <p:nvPr/>
          </p:nvSpPr>
          <p:spPr bwMode="auto">
            <a:xfrm>
              <a:off x="11425241" y="2540650"/>
              <a:ext cx="548640" cy="548640"/>
            </a:xfrm>
            <a:prstGeom prst="roundRect">
              <a:avLst>
                <a:gd name="adj" fmla="val 5334"/>
              </a:avLst>
            </a:prstGeom>
            <a:solidFill>
              <a:schemeClr val="bg1"/>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299" name="TextBox 298">
              <a:extLst>
                <a:ext uri="{FF2B5EF4-FFF2-40B4-BE49-F238E27FC236}">
                  <a16:creationId xmlns:a16="http://schemas.microsoft.com/office/drawing/2014/main" id="{6D86F161-6F0B-4D9E-9876-5FA0FE02CB31}"/>
                </a:ext>
              </a:extLst>
            </p:cNvPr>
            <p:cNvSpPr txBox="1"/>
            <p:nvPr/>
          </p:nvSpPr>
          <p:spPr>
            <a:xfrm>
              <a:off x="11450308" y="3184419"/>
              <a:ext cx="498533"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AAD </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w/ ADSF</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327" name="Rectangle: Rounded Corners 326">
              <a:extLst>
                <a:ext uri="{FF2B5EF4-FFF2-40B4-BE49-F238E27FC236}">
                  <a16:creationId xmlns:a16="http://schemas.microsoft.com/office/drawing/2014/main" id="{5DB63318-C372-40AE-A168-683EF94C18F6}"/>
                </a:ext>
              </a:extLst>
            </p:cNvPr>
            <p:cNvSpPr/>
            <p:nvPr/>
          </p:nvSpPr>
          <p:spPr bwMode="auto">
            <a:xfrm>
              <a:off x="11425246" y="3559877"/>
              <a:ext cx="548640" cy="548640"/>
            </a:xfrm>
            <a:prstGeom prst="roundRect">
              <a:avLst>
                <a:gd name="adj" fmla="val 5334"/>
              </a:avLst>
            </a:prstGeom>
            <a:solidFill>
              <a:schemeClr val="bg1"/>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368" name="Rectangle: Rounded Corners 367">
              <a:extLst>
                <a:ext uri="{FF2B5EF4-FFF2-40B4-BE49-F238E27FC236}">
                  <a16:creationId xmlns:a16="http://schemas.microsoft.com/office/drawing/2014/main" id="{7EE0F253-4103-4C02-8054-4D3A15C3C36E}"/>
                </a:ext>
              </a:extLst>
            </p:cNvPr>
            <p:cNvSpPr/>
            <p:nvPr/>
          </p:nvSpPr>
          <p:spPr bwMode="auto">
            <a:xfrm>
              <a:off x="11115514" y="4715071"/>
              <a:ext cx="1168105" cy="1056741"/>
            </a:xfrm>
            <a:prstGeom prst="roundRect">
              <a:avLst>
                <a:gd name="adj" fmla="val 6764"/>
              </a:avLst>
            </a:prstGeom>
            <a:solidFill>
              <a:schemeClr val="bg1"/>
            </a:solidFill>
            <a:ln w="12700">
              <a:solidFill>
                <a:srgbClr val="3C3C4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C45CAB22-44B2-4B46-A1CB-809BA8AF3C08}"/>
                </a:ext>
              </a:extLst>
            </p:cNvPr>
            <p:cNvSpPr/>
            <p:nvPr/>
          </p:nvSpPr>
          <p:spPr bwMode="auto">
            <a:xfrm>
              <a:off x="11231430" y="4838402"/>
              <a:ext cx="936272" cy="343737"/>
            </a:xfrm>
            <a:prstGeom prst="roundRect">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rgbClr val="3C3C41"/>
                  </a:solidFill>
                  <a:ea typeface="Segoe UI" pitchFamily="34" charset="0"/>
                  <a:cs typeface="Segoe UI" pitchFamily="34" charset="0"/>
                </a:rPr>
                <a:t>Blockchain member node</a:t>
              </a:r>
            </a:p>
          </p:txBody>
        </p:sp>
        <p:grpSp>
          <p:nvGrpSpPr>
            <p:cNvPr id="62" name="Group 61">
              <a:extLst>
                <a:ext uri="{FF2B5EF4-FFF2-40B4-BE49-F238E27FC236}">
                  <a16:creationId xmlns:a16="http://schemas.microsoft.com/office/drawing/2014/main" id="{C48BCEBA-18FD-4577-97C0-9ABAEB111590}"/>
                </a:ext>
              </a:extLst>
            </p:cNvPr>
            <p:cNvGrpSpPr/>
            <p:nvPr/>
          </p:nvGrpSpPr>
          <p:grpSpPr>
            <a:xfrm>
              <a:off x="11231430" y="5295596"/>
              <a:ext cx="936272" cy="343737"/>
              <a:chOff x="11158954" y="5702597"/>
              <a:chExt cx="936272" cy="343737"/>
            </a:xfrm>
          </p:grpSpPr>
          <p:sp>
            <p:nvSpPr>
              <p:cNvPr id="57" name="Rectangle: Rounded Corners 56">
                <a:extLst>
                  <a:ext uri="{FF2B5EF4-FFF2-40B4-BE49-F238E27FC236}">
                    <a16:creationId xmlns:a16="http://schemas.microsoft.com/office/drawing/2014/main" id="{7B8953A8-585F-4EC1-955D-DFBE13140268}"/>
                  </a:ext>
                </a:extLst>
              </p:cNvPr>
              <p:cNvSpPr/>
              <p:nvPr/>
            </p:nvSpPr>
            <p:spPr bwMode="auto">
              <a:xfrm>
                <a:off x="11158954" y="5702597"/>
                <a:ext cx="936272" cy="343737"/>
              </a:xfrm>
              <a:prstGeom prst="roundRect">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dirty="0">
                  <a:solidFill>
                    <a:srgbClr val="3C3C41"/>
                  </a:solidFill>
                  <a:ea typeface="Segoe UI" pitchFamily="34" charset="0"/>
                  <a:cs typeface="Segoe UI" pitchFamily="34" charset="0"/>
                </a:endParaRPr>
              </a:p>
            </p:txBody>
          </p:sp>
          <p:pic>
            <p:nvPicPr>
              <p:cNvPr id="60" name="Picture 59">
                <a:extLst>
                  <a:ext uri="{FF2B5EF4-FFF2-40B4-BE49-F238E27FC236}">
                    <a16:creationId xmlns:a16="http://schemas.microsoft.com/office/drawing/2014/main" id="{B29D6E87-288B-4787-B0ED-D0B2F86DF9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3454" t="74517" r="7773" b="19392"/>
              <a:stretch/>
            </p:blipFill>
            <p:spPr>
              <a:xfrm>
                <a:off x="11353880" y="5737249"/>
                <a:ext cx="578137" cy="280092"/>
              </a:xfrm>
              <a:prstGeom prst="rect">
                <a:avLst/>
              </a:prstGeom>
            </p:spPr>
          </p:pic>
        </p:grpSp>
        <p:sp>
          <p:nvSpPr>
            <p:cNvPr id="61" name="TextBox 60">
              <a:extLst>
                <a:ext uri="{FF2B5EF4-FFF2-40B4-BE49-F238E27FC236}">
                  <a16:creationId xmlns:a16="http://schemas.microsoft.com/office/drawing/2014/main" id="{7D53243C-40E4-480C-8187-8A50078BC7CB}"/>
                </a:ext>
              </a:extLst>
            </p:cNvPr>
            <p:cNvSpPr txBox="1"/>
            <p:nvPr/>
          </p:nvSpPr>
          <p:spPr>
            <a:xfrm>
              <a:off x="6250852" y="682805"/>
              <a:ext cx="338234" cy="184666"/>
            </a:xfrm>
            <a:prstGeom prst="rect">
              <a:avLst/>
            </a:prstGeom>
            <a:noFill/>
          </p:spPr>
          <p:txBody>
            <a:bodyPr wrap="none" lIns="0" tIns="45720" rIns="0" bIns="0" rtlCol="0" anchor="b">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Azure</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373" name="TextBox 372">
              <a:extLst>
                <a:ext uri="{FF2B5EF4-FFF2-40B4-BE49-F238E27FC236}">
                  <a16:creationId xmlns:a16="http://schemas.microsoft.com/office/drawing/2014/main" id="{EB69A32B-BF81-4211-8A2F-7B4A3894F483}"/>
                </a:ext>
              </a:extLst>
            </p:cNvPr>
            <p:cNvSpPr txBox="1"/>
            <p:nvPr/>
          </p:nvSpPr>
          <p:spPr>
            <a:xfrm>
              <a:off x="11328471" y="1679819"/>
              <a:ext cx="742191"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On-premises</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datacenter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374" name="TextBox 373">
              <a:extLst>
                <a:ext uri="{FF2B5EF4-FFF2-40B4-BE49-F238E27FC236}">
                  <a16:creationId xmlns:a16="http://schemas.microsoft.com/office/drawing/2014/main" id="{896AD9FE-218B-4D02-BE04-A7547F9D62AE}"/>
                </a:ext>
              </a:extLst>
            </p:cNvPr>
            <p:cNvSpPr txBox="1"/>
            <p:nvPr/>
          </p:nvSpPr>
          <p:spPr>
            <a:xfrm>
              <a:off x="11352516" y="4476064"/>
              <a:ext cx="694101"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Other cloud</a:t>
              </a:r>
              <a:endParaRPr kumimoji="0" lang="en-US" sz="800" b="0" i="1" u="none" strike="noStrike" kern="1200" cap="none" spc="0" normalizeH="0" baseline="0" noProof="0" dirty="0">
                <a:ln>
                  <a:noFill/>
                </a:ln>
                <a:effectLst/>
                <a:uLnTx/>
                <a:uFillTx/>
                <a:latin typeface="Segoe UI Semibold"/>
                <a:ea typeface="+mn-ea"/>
                <a:cs typeface="+mn-cs"/>
              </a:endParaRPr>
            </a:p>
          </p:txBody>
        </p:sp>
        <p:cxnSp>
          <p:nvCxnSpPr>
            <p:cNvPr id="375" name="Straight Arrow Connector 374">
              <a:extLst>
                <a:ext uri="{FF2B5EF4-FFF2-40B4-BE49-F238E27FC236}">
                  <a16:creationId xmlns:a16="http://schemas.microsoft.com/office/drawing/2014/main" id="{3C20C7EC-0AE6-4266-865A-AAA8D9C7F337}"/>
                </a:ext>
              </a:extLst>
            </p:cNvPr>
            <p:cNvCxnSpPr>
              <a:cxnSpLocks/>
            </p:cNvCxnSpPr>
            <p:nvPr/>
          </p:nvCxnSpPr>
          <p:spPr>
            <a:xfrm flipV="1">
              <a:off x="9675329" y="5010271"/>
              <a:ext cx="1556101" cy="3532"/>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59" name="Connector: Elbow 458">
              <a:extLst>
                <a:ext uri="{FF2B5EF4-FFF2-40B4-BE49-F238E27FC236}">
                  <a16:creationId xmlns:a16="http://schemas.microsoft.com/office/drawing/2014/main" id="{29AF4DDE-3753-4501-8C07-7D9289EA6A18}"/>
                </a:ext>
              </a:extLst>
            </p:cNvPr>
            <p:cNvCxnSpPr>
              <a:cxnSpLocks/>
              <a:stCxn id="216" idx="2"/>
            </p:cNvCxnSpPr>
            <p:nvPr/>
          </p:nvCxnSpPr>
          <p:spPr>
            <a:xfrm rot="16200000" flipH="1">
              <a:off x="10359730" y="4595764"/>
              <a:ext cx="857662" cy="885738"/>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68" name="GenericApp_EB3B" title="Icon of an app window">
              <a:extLst>
                <a:ext uri="{FF2B5EF4-FFF2-40B4-BE49-F238E27FC236}">
                  <a16:creationId xmlns:a16="http://schemas.microsoft.com/office/drawing/2014/main" id="{7BC43608-51DD-4E98-8867-947888639B86}"/>
                </a:ext>
              </a:extLst>
            </p:cNvPr>
            <p:cNvSpPr>
              <a:spLocks noChangeAspect="1" noEditPoints="1"/>
            </p:cNvSpPr>
            <p:nvPr/>
          </p:nvSpPr>
          <p:spPr bwMode="auto">
            <a:xfrm>
              <a:off x="11515467" y="2667637"/>
              <a:ext cx="368188" cy="29466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71" name="Group 470">
              <a:extLst>
                <a:ext uri="{FF2B5EF4-FFF2-40B4-BE49-F238E27FC236}">
                  <a16:creationId xmlns:a16="http://schemas.microsoft.com/office/drawing/2014/main" id="{163003A5-F032-428D-BACB-979841E82CC2}"/>
                </a:ext>
              </a:extLst>
            </p:cNvPr>
            <p:cNvGrpSpPr/>
            <p:nvPr/>
          </p:nvGrpSpPr>
          <p:grpSpPr>
            <a:xfrm>
              <a:off x="11577357" y="3651390"/>
              <a:ext cx="244419" cy="365615"/>
              <a:chOff x="5152127" y="3064127"/>
              <a:chExt cx="299029" cy="447304"/>
            </a:xfrm>
          </p:grpSpPr>
          <p:sp>
            <p:nvSpPr>
              <p:cNvPr id="469" name="server" title="Icon of a server tower">
                <a:extLst>
                  <a:ext uri="{FF2B5EF4-FFF2-40B4-BE49-F238E27FC236}">
                    <a16:creationId xmlns:a16="http://schemas.microsoft.com/office/drawing/2014/main" id="{B7976CAE-CCF1-432C-8FF5-29B04806305A}"/>
                  </a:ext>
                </a:extLst>
              </p:cNvPr>
              <p:cNvSpPr>
                <a:spLocks noChangeAspect="1" noEditPoints="1"/>
              </p:cNvSpPr>
              <p:nvPr/>
            </p:nvSpPr>
            <p:spPr bwMode="auto">
              <a:xfrm>
                <a:off x="5152127" y="306412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70" name="Isosceles Triangle 469">
                <a:extLst>
                  <a:ext uri="{FF2B5EF4-FFF2-40B4-BE49-F238E27FC236}">
                    <a16:creationId xmlns:a16="http://schemas.microsoft.com/office/drawing/2014/main" id="{9FE4B75C-BE92-4F71-836C-E95E0708F5C7}"/>
                  </a:ext>
                </a:extLst>
              </p:cNvPr>
              <p:cNvSpPr/>
              <p:nvPr/>
            </p:nvSpPr>
            <p:spPr bwMode="auto">
              <a:xfrm>
                <a:off x="5234448" y="3324614"/>
                <a:ext cx="216708" cy="186817"/>
              </a:xfrm>
              <a:prstGeom prst="triangle">
                <a:avLst/>
              </a:prstGeom>
              <a:solidFill>
                <a:schemeClr val="bg1"/>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73" name="Picture 472" descr="A close up of a sign&#10;&#10;Description automatically generated">
              <a:extLst>
                <a:ext uri="{FF2B5EF4-FFF2-40B4-BE49-F238E27FC236}">
                  <a16:creationId xmlns:a16="http://schemas.microsoft.com/office/drawing/2014/main" id="{F55E9ACB-8046-42C5-8412-E124A722F6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8526" y="1532206"/>
              <a:ext cx="393192" cy="393192"/>
            </a:xfrm>
            <a:prstGeom prst="rect">
              <a:avLst/>
            </a:prstGeom>
          </p:spPr>
        </p:pic>
        <p:grpSp>
          <p:nvGrpSpPr>
            <p:cNvPr id="2" name="Group 1">
              <a:extLst>
                <a:ext uri="{FF2B5EF4-FFF2-40B4-BE49-F238E27FC236}">
                  <a16:creationId xmlns:a16="http://schemas.microsoft.com/office/drawing/2014/main" id="{82860215-69C2-4CFD-AEBD-D4002417F7F6}"/>
                </a:ext>
              </a:extLst>
            </p:cNvPr>
            <p:cNvGrpSpPr/>
            <p:nvPr/>
          </p:nvGrpSpPr>
          <p:grpSpPr>
            <a:xfrm>
              <a:off x="6410900" y="2214869"/>
              <a:ext cx="668453" cy="924098"/>
              <a:chOff x="6410900" y="2214869"/>
              <a:chExt cx="668453" cy="924098"/>
            </a:xfrm>
          </p:grpSpPr>
          <p:sp>
            <p:nvSpPr>
              <p:cNvPr id="220" name="TextBox 219">
                <a:extLst>
                  <a:ext uri="{FF2B5EF4-FFF2-40B4-BE49-F238E27FC236}">
                    <a16:creationId xmlns:a16="http://schemas.microsoft.com/office/drawing/2014/main" id="{F8618CA7-32A8-4FF5-9D73-6FE6396BF199}"/>
                  </a:ext>
                </a:extLst>
              </p:cNvPr>
              <p:cNvSpPr txBox="1"/>
              <p:nvPr/>
            </p:nvSpPr>
            <p:spPr>
              <a:xfrm>
                <a:off x="6410900" y="2214869"/>
                <a:ext cx="668453"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Application</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Gateway</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21" name="Rectangle: Rounded Corners 220">
                <a:extLst>
                  <a:ext uri="{FF2B5EF4-FFF2-40B4-BE49-F238E27FC236}">
                    <a16:creationId xmlns:a16="http://schemas.microsoft.com/office/drawing/2014/main" id="{9BEE2356-1AE6-45EA-8F54-F431898AFEC2}"/>
                  </a:ext>
                </a:extLst>
              </p:cNvPr>
              <p:cNvSpPr/>
              <p:nvPr/>
            </p:nvSpPr>
            <p:spPr bwMode="auto">
              <a:xfrm>
                <a:off x="6470802" y="2590327"/>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477" name="Picture 476" descr="A sign on a pole&#10;&#10;Description automatically generated">
                <a:extLst>
                  <a:ext uri="{FF2B5EF4-FFF2-40B4-BE49-F238E27FC236}">
                    <a16:creationId xmlns:a16="http://schemas.microsoft.com/office/drawing/2014/main" id="{79F29C14-FF44-4650-A494-BE9F1C8E36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8526" y="2668051"/>
                <a:ext cx="393192" cy="393192"/>
              </a:xfrm>
              <a:prstGeom prst="rect">
                <a:avLst/>
              </a:prstGeom>
            </p:spPr>
          </p:pic>
        </p:grpSp>
        <p:pic>
          <p:nvPicPr>
            <p:cNvPr id="479" name="Picture 478" descr="A close up of a sign&#10;&#10;Description automatically generated">
              <a:extLst>
                <a:ext uri="{FF2B5EF4-FFF2-40B4-BE49-F238E27FC236}">
                  <a16:creationId xmlns:a16="http://schemas.microsoft.com/office/drawing/2014/main" id="{039531BB-BCB0-4737-87D7-DCABFA0D42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0606" y="2669575"/>
              <a:ext cx="390145" cy="390145"/>
            </a:xfrm>
            <a:prstGeom prst="rect">
              <a:avLst/>
            </a:prstGeom>
          </p:spPr>
        </p:pic>
        <p:pic>
          <p:nvPicPr>
            <p:cNvPr id="481" name="Picture 480" descr="A picture containing drawing&#10;&#10;Description automatically generated">
              <a:extLst>
                <a:ext uri="{FF2B5EF4-FFF2-40B4-BE49-F238E27FC236}">
                  <a16:creationId xmlns:a16="http://schemas.microsoft.com/office/drawing/2014/main" id="{081FBB5A-CFD6-4AF5-B434-6955B87108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49096" y="2618374"/>
              <a:ext cx="393192" cy="393192"/>
            </a:xfrm>
            <a:prstGeom prst="rect">
              <a:avLst/>
            </a:prstGeom>
          </p:spPr>
        </p:pic>
        <p:grpSp>
          <p:nvGrpSpPr>
            <p:cNvPr id="483" name="Group 482">
              <a:extLst>
                <a:ext uri="{FF2B5EF4-FFF2-40B4-BE49-F238E27FC236}">
                  <a16:creationId xmlns:a16="http://schemas.microsoft.com/office/drawing/2014/main" id="{274343AF-8C7F-4BB1-8E6B-2958AA099890}"/>
                </a:ext>
              </a:extLst>
            </p:cNvPr>
            <p:cNvGrpSpPr/>
            <p:nvPr/>
          </p:nvGrpSpPr>
          <p:grpSpPr>
            <a:xfrm>
              <a:off x="9647513" y="3507625"/>
              <a:ext cx="343956" cy="287416"/>
              <a:chOff x="7754046" y="3607026"/>
              <a:chExt cx="435912" cy="364254"/>
            </a:xfrm>
          </p:grpSpPr>
          <p:grpSp>
            <p:nvGrpSpPr>
              <p:cNvPr id="380" name="Group 379">
                <a:extLst>
                  <a:ext uri="{FF2B5EF4-FFF2-40B4-BE49-F238E27FC236}">
                    <a16:creationId xmlns:a16="http://schemas.microsoft.com/office/drawing/2014/main" id="{63F57C1C-65B3-4826-9745-CF7B4FDA0B99}"/>
                  </a:ext>
                </a:extLst>
              </p:cNvPr>
              <p:cNvGrpSpPr/>
              <p:nvPr/>
            </p:nvGrpSpPr>
            <p:grpSpPr>
              <a:xfrm>
                <a:off x="7841527" y="3607026"/>
                <a:ext cx="130987" cy="115214"/>
                <a:chOff x="7841527" y="3607026"/>
                <a:chExt cx="130987" cy="115214"/>
              </a:xfrm>
            </p:grpSpPr>
            <p:sp>
              <p:nvSpPr>
                <p:cNvPr id="422" name="Freeform: Shape 421">
                  <a:extLst>
                    <a:ext uri="{FF2B5EF4-FFF2-40B4-BE49-F238E27FC236}">
                      <a16:creationId xmlns:a16="http://schemas.microsoft.com/office/drawing/2014/main" id="{442D876F-6B62-4A3D-9728-B1160DB71A93}"/>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423" name="Freeform: Shape 422">
                  <a:extLst>
                    <a:ext uri="{FF2B5EF4-FFF2-40B4-BE49-F238E27FC236}">
                      <a16:creationId xmlns:a16="http://schemas.microsoft.com/office/drawing/2014/main" id="{A32B91AB-679E-43A4-9B7D-581DA62298C7}"/>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424" name="Freeform: Shape 423">
                  <a:extLst>
                    <a:ext uri="{FF2B5EF4-FFF2-40B4-BE49-F238E27FC236}">
                      <a16:creationId xmlns:a16="http://schemas.microsoft.com/office/drawing/2014/main" id="{D33DDB05-AD92-4984-804C-BE1CF6B3B5E0}"/>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81" name="Group 380">
                <a:extLst>
                  <a:ext uri="{FF2B5EF4-FFF2-40B4-BE49-F238E27FC236}">
                    <a16:creationId xmlns:a16="http://schemas.microsoft.com/office/drawing/2014/main" id="{5B4EF845-91D2-4042-8580-4538EAB57E05}"/>
                  </a:ext>
                </a:extLst>
              </p:cNvPr>
              <p:cNvGrpSpPr/>
              <p:nvPr/>
            </p:nvGrpSpPr>
            <p:grpSpPr>
              <a:xfrm>
                <a:off x="7993935" y="3607026"/>
                <a:ext cx="130987" cy="115214"/>
                <a:chOff x="7841527" y="3607026"/>
                <a:chExt cx="130987" cy="115214"/>
              </a:xfrm>
            </p:grpSpPr>
            <p:sp>
              <p:nvSpPr>
                <p:cNvPr id="418" name="Freeform: Shape 417">
                  <a:extLst>
                    <a:ext uri="{FF2B5EF4-FFF2-40B4-BE49-F238E27FC236}">
                      <a16:creationId xmlns:a16="http://schemas.microsoft.com/office/drawing/2014/main" id="{45D5E3FE-0E83-4F99-B1F9-0845EBF2EC6E}"/>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420" name="Freeform: Shape 419">
                  <a:extLst>
                    <a:ext uri="{FF2B5EF4-FFF2-40B4-BE49-F238E27FC236}">
                      <a16:creationId xmlns:a16="http://schemas.microsoft.com/office/drawing/2014/main" id="{1AF65520-83FC-4FAE-A5C0-C629AC59B774}"/>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421" name="Freeform: Shape 420">
                  <a:extLst>
                    <a:ext uri="{FF2B5EF4-FFF2-40B4-BE49-F238E27FC236}">
                      <a16:creationId xmlns:a16="http://schemas.microsoft.com/office/drawing/2014/main" id="{585FBB3B-EE3F-4E44-BE32-4AAD9AEA2D67}"/>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82" name="Group 381">
                <a:extLst>
                  <a:ext uri="{FF2B5EF4-FFF2-40B4-BE49-F238E27FC236}">
                    <a16:creationId xmlns:a16="http://schemas.microsoft.com/office/drawing/2014/main" id="{81FB2130-DF4C-475F-B93D-1F0F85E80163}"/>
                  </a:ext>
                </a:extLst>
              </p:cNvPr>
              <p:cNvGrpSpPr/>
              <p:nvPr/>
            </p:nvGrpSpPr>
            <p:grpSpPr>
              <a:xfrm>
                <a:off x="7841527" y="3856066"/>
                <a:ext cx="130987" cy="115214"/>
                <a:chOff x="7841527" y="3607026"/>
                <a:chExt cx="130987" cy="115214"/>
              </a:xfrm>
            </p:grpSpPr>
            <p:sp>
              <p:nvSpPr>
                <p:cNvPr id="415" name="Freeform: Shape 414">
                  <a:extLst>
                    <a:ext uri="{FF2B5EF4-FFF2-40B4-BE49-F238E27FC236}">
                      <a16:creationId xmlns:a16="http://schemas.microsoft.com/office/drawing/2014/main" id="{045E8191-B502-4103-8BFA-56418D36EE23}"/>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416" name="Freeform: Shape 415">
                  <a:extLst>
                    <a:ext uri="{FF2B5EF4-FFF2-40B4-BE49-F238E27FC236}">
                      <a16:creationId xmlns:a16="http://schemas.microsoft.com/office/drawing/2014/main" id="{83428FB3-63AD-4FED-892C-202E5974B818}"/>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417" name="Freeform: Shape 416">
                  <a:extLst>
                    <a:ext uri="{FF2B5EF4-FFF2-40B4-BE49-F238E27FC236}">
                      <a16:creationId xmlns:a16="http://schemas.microsoft.com/office/drawing/2014/main" id="{261ED48E-153E-4704-BA2A-D4CDCB274ADA}"/>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83" name="Group 382">
                <a:extLst>
                  <a:ext uri="{FF2B5EF4-FFF2-40B4-BE49-F238E27FC236}">
                    <a16:creationId xmlns:a16="http://schemas.microsoft.com/office/drawing/2014/main" id="{3D20B969-D562-4CCF-83AA-8D9700B146A9}"/>
                  </a:ext>
                </a:extLst>
              </p:cNvPr>
              <p:cNvGrpSpPr/>
              <p:nvPr/>
            </p:nvGrpSpPr>
            <p:grpSpPr>
              <a:xfrm>
                <a:off x="7993935" y="3856066"/>
                <a:ext cx="130987" cy="115214"/>
                <a:chOff x="7841527" y="3607026"/>
                <a:chExt cx="130987" cy="115214"/>
              </a:xfrm>
            </p:grpSpPr>
            <p:sp>
              <p:nvSpPr>
                <p:cNvPr id="412" name="Freeform: Shape 411">
                  <a:extLst>
                    <a:ext uri="{FF2B5EF4-FFF2-40B4-BE49-F238E27FC236}">
                      <a16:creationId xmlns:a16="http://schemas.microsoft.com/office/drawing/2014/main" id="{968363A2-B173-4A7A-8726-BC87096BB659}"/>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413" name="Freeform: Shape 412">
                  <a:extLst>
                    <a:ext uri="{FF2B5EF4-FFF2-40B4-BE49-F238E27FC236}">
                      <a16:creationId xmlns:a16="http://schemas.microsoft.com/office/drawing/2014/main" id="{C1F94408-78C0-4C45-ADBB-D51859608827}"/>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414" name="Freeform: Shape 413">
                  <a:extLst>
                    <a:ext uri="{FF2B5EF4-FFF2-40B4-BE49-F238E27FC236}">
                      <a16:creationId xmlns:a16="http://schemas.microsoft.com/office/drawing/2014/main" id="{A74AC9C9-1551-4479-BDF9-32102219C7DA}"/>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84" name="Group 383">
                <a:extLst>
                  <a:ext uri="{FF2B5EF4-FFF2-40B4-BE49-F238E27FC236}">
                    <a16:creationId xmlns:a16="http://schemas.microsoft.com/office/drawing/2014/main" id="{2792F4F3-3C2B-498B-85A6-E62A3173C3EB}"/>
                  </a:ext>
                </a:extLst>
              </p:cNvPr>
              <p:cNvGrpSpPr/>
              <p:nvPr/>
            </p:nvGrpSpPr>
            <p:grpSpPr>
              <a:xfrm>
                <a:off x="7754046" y="3732129"/>
                <a:ext cx="130987" cy="115214"/>
                <a:chOff x="7841527" y="3607026"/>
                <a:chExt cx="130987" cy="115214"/>
              </a:xfrm>
            </p:grpSpPr>
            <p:sp>
              <p:nvSpPr>
                <p:cNvPr id="408" name="Freeform: Shape 407">
                  <a:extLst>
                    <a:ext uri="{FF2B5EF4-FFF2-40B4-BE49-F238E27FC236}">
                      <a16:creationId xmlns:a16="http://schemas.microsoft.com/office/drawing/2014/main" id="{5E17EAC8-5E3F-412A-A305-4D942376A346}"/>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409" name="Freeform: Shape 408">
                  <a:extLst>
                    <a:ext uri="{FF2B5EF4-FFF2-40B4-BE49-F238E27FC236}">
                      <a16:creationId xmlns:a16="http://schemas.microsoft.com/office/drawing/2014/main" id="{C4CB7255-179E-41BB-91FD-8D69499013C2}"/>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410" name="Freeform: Shape 409">
                  <a:extLst>
                    <a:ext uri="{FF2B5EF4-FFF2-40B4-BE49-F238E27FC236}">
                      <a16:creationId xmlns:a16="http://schemas.microsoft.com/office/drawing/2014/main" id="{D8393D4A-5A0F-4640-8C6F-F9C21999A852}"/>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85" name="Group 384">
                <a:extLst>
                  <a:ext uri="{FF2B5EF4-FFF2-40B4-BE49-F238E27FC236}">
                    <a16:creationId xmlns:a16="http://schemas.microsoft.com/office/drawing/2014/main" id="{DCC51672-9538-495A-B9F5-302735B93E81}"/>
                  </a:ext>
                </a:extLst>
              </p:cNvPr>
              <p:cNvGrpSpPr/>
              <p:nvPr/>
            </p:nvGrpSpPr>
            <p:grpSpPr>
              <a:xfrm>
                <a:off x="7906454" y="3732129"/>
                <a:ext cx="130987" cy="115214"/>
                <a:chOff x="7841527" y="3607026"/>
                <a:chExt cx="130987" cy="115214"/>
              </a:xfrm>
            </p:grpSpPr>
            <p:sp>
              <p:nvSpPr>
                <p:cNvPr id="405" name="Freeform: Shape 404">
                  <a:extLst>
                    <a:ext uri="{FF2B5EF4-FFF2-40B4-BE49-F238E27FC236}">
                      <a16:creationId xmlns:a16="http://schemas.microsoft.com/office/drawing/2014/main" id="{877E3439-4126-4314-9299-8EBBF9B9AE06}"/>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406" name="Freeform: Shape 405">
                  <a:extLst>
                    <a:ext uri="{FF2B5EF4-FFF2-40B4-BE49-F238E27FC236}">
                      <a16:creationId xmlns:a16="http://schemas.microsoft.com/office/drawing/2014/main" id="{EEAAC590-1E4B-4190-B622-A48139D1EBFF}"/>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407" name="Freeform: Shape 406">
                  <a:extLst>
                    <a:ext uri="{FF2B5EF4-FFF2-40B4-BE49-F238E27FC236}">
                      <a16:creationId xmlns:a16="http://schemas.microsoft.com/office/drawing/2014/main" id="{D97FD74D-13B3-46D3-9B48-2648677D1B54}"/>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86" name="Group 385">
                <a:extLst>
                  <a:ext uri="{FF2B5EF4-FFF2-40B4-BE49-F238E27FC236}">
                    <a16:creationId xmlns:a16="http://schemas.microsoft.com/office/drawing/2014/main" id="{D959BCD9-299E-4FDF-BA96-0C30DC860FEF}"/>
                  </a:ext>
                </a:extLst>
              </p:cNvPr>
              <p:cNvGrpSpPr/>
              <p:nvPr/>
            </p:nvGrpSpPr>
            <p:grpSpPr>
              <a:xfrm>
                <a:off x="8058971" y="3732129"/>
                <a:ext cx="130987" cy="115214"/>
                <a:chOff x="7841527" y="3607026"/>
                <a:chExt cx="130987" cy="115214"/>
              </a:xfrm>
            </p:grpSpPr>
            <p:sp>
              <p:nvSpPr>
                <p:cNvPr id="401" name="Freeform: Shape 400">
                  <a:extLst>
                    <a:ext uri="{FF2B5EF4-FFF2-40B4-BE49-F238E27FC236}">
                      <a16:creationId xmlns:a16="http://schemas.microsoft.com/office/drawing/2014/main" id="{A71D9F45-19D9-44CC-B6EE-CA74E07750C9}"/>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402" name="Freeform: Shape 401">
                  <a:extLst>
                    <a:ext uri="{FF2B5EF4-FFF2-40B4-BE49-F238E27FC236}">
                      <a16:creationId xmlns:a16="http://schemas.microsoft.com/office/drawing/2014/main" id="{629EFE4E-A607-4A05-ADE4-C27972DC8A83}"/>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403" name="Freeform: Shape 402">
                  <a:extLst>
                    <a:ext uri="{FF2B5EF4-FFF2-40B4-BE49-F238E27FC236}">
                      <a16:creationId xmlns:a16="http://schemas.microsoft.com/office/drawing/2014/main" id="{AB45A2CA-06FD-4E46-9AB6-02CF53F25A67}"/>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grpSp>
          <p:nvGrpSpPr>
            <p:cNvPr id="486" name="Group 485">
              <a:extLst>
                <a:ext uri="{FF2B5EF4-FFF2-40B4-BE49-F238E27FC236}">
                  <a16:creationId xmlns:a16="http://schemas.microsoft.com/office/drawing/2014/main" id="{C75607AB-9DE5-4211-BE74-66DF64B531DF}"/>
                </a:ext>
              </a:extLst>
            </p:cNvPr>
            <p:cNvGrpSpPr/>
            <p:nvPr/>
          </p:nvGrpSpPr>
          <p:grpSpPr>
            <a:xfrm>
              <a:off x="8083362" y="6092383"/>
              <a:ext cx="318512" cy="422363"/>
              <a:chOff x="9908452" y="5188164"/>
              <a:chExt cx="293065" cy="388619"/>
            </a:xfrm>
          </p:grpSpPr>
          <p:sp>
            <p:nvSpPr>
              <p:cNvPr id="433" name="Freeform: Shape 432">
                <a:extLst>
                  <a:ext uri="{FF2B5EF4-FFF2-40B4-BE49-F238E27FC236}">
                    <a16:creationId xmlns:a16="http://schemas.microsoft.com/office/drawing/2014/main" id="{D01FEF0C-8922-41D2-8D20-9CC52ACF7590}"/>
                  </a:ext>
                </a:extLst>
              </p:cNvPr>
              <p:cNvSpPr/>
              <p:nvPr/>
            </p:nvSpPr>
            <p:spPr>
              <a:xfrm>
                <a:off x="9908452" y="5188164"/>
                <a:ext cx="293065" cy="106070"/>
              </a:xfrm>
              <a:custGeom>
                <a:avLst/>
                <a:gdLst>
                  <a:gd name="connsiteX0" fmla="*/ 293065 w 293065"/>
                  <a:gd name="connsiteY0" fmla="*/ 53035 h 106070"/>
                  <a:gd name="connsiteX1" fmla="*/ 146533 w 293065"/>
                  <a:gd name="connsiteY1" fmla="*/ 106070 h 106070"/>
                  <a:gd name="connsiteX2" fmla="*/ 0 w 293065"/>
                  <a:gd name="connsiteY2" fmla="*/ 53035 h 106070"/>
                  <a:gd name="connsiteX3" fmla="*/ 146533 w 293065"/>
                  <a:gd name="connsiteY3" fmla="*/ 0 h 106070"/>
                  <a:gd name="connsiteX4" fmla="*/ 293065 w 293065"/>
                  <a:gd name="connsiteY4" fmla="*/ 53035 h 106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65" h="106070">
                    <a:moveTo>
                      <a:pt x="293065" y="53035"/>
                    </a:moveTo>
                    <a:cubicBezTo>
                      <a:pt x="293065" y="82296"/>
                      <a:pt x="227457" y="106070"/>
                      <a:pt x="146533" y="106070"/>
                    </a:cubicBezTo>
                    <a:cubicBezTo>
                      <a:pt x="65608" y="106070"/>
                      <a:pt x="0" y="83210"/>
                      <a:pt x="0" y="53035"/>
                    </a:cubicBezTo>
                    <a:cubicBezTo>
                      <a:pt x="0" y="22860"/>
                      <a:pt x="65608" y="0"/>
                      <a:pt x="146533" y="0"/>
                    </a:cubicBezTo>
                    <a:cubicBezTo>
                      <a:pt x="227457" y="0"/>
                      <a:pt x="293065" y="22860"/>
                      <a:pt x="293065" y="53035"/>
                    </a:cubicBezTo>
                  </a:path>
                </a:pathLst>
              </a:custGeom>
              <a:solidFill>
                <a:schemeClr val="bg1"/>
              </a:solidFill>
              <a:ln w="22754" cap="flat">
                <a:noFill/>
                <a:prstDash val="solid"/>
                <a:miter/>
              </a:ln>
            </p:spPr>
            <p:txBody>
              <a:bodyPr rtlCol="0" anchor="ctr"/>
              <a:lstStyle/>
              <a:p>
                <a:endParaRPr lang="en-IN"/>
              </a:p>
            </p:txBody>
          </p:sp>
          <p:grpSp>
            <p:nvGrpSpPr>
              <p:cNvPr id="437" name="Group 436">
                <a:extLst>
                  <a:ext uri="{FF2B5EF4-FFF2-40B4-BE49-F238E27FC236}">
                    <a16:creationId xmlns:a16="http://schemas.microsoft.com/office/drawing/2014/main" id="{77A00A1F-93CD-4DD4-B771-7F6658853719}"/>
                  </a:ext>
                </a:extLst>
              </p:cNvPr>
              <p:cNvGrpSpPr/>
              <p:nvPr/>
            </p:nvGrpSpPr>
            <p:grpSpPr>
              <a:xfrm>
                <a:off x="9908452" y="5203251"/>
                <a:ext cx="293065" cy="373532"/>
                <a:chOff x="9908452" y="5203251"/>
                <a:chExt cx="293065" cy="373532"/>
              </a:xfrm>
            </p:grpSpPr>
            <p:sp>
              <p:nvSpPr>
                <p:cNvPr id="438" name="Freeform: Shape 437">
                  <a:extLst>
                    <a:ext uri="{FF2B5EF4-FFF2-40B4-BE49-F238E27FC236}">
                      <a16:creationId xmlns:a16="http://schemas.microsoft.com/office/drawing/2014/main" id="{5C6FDB6C-748F-4D93-AB6D-FC87918DFBCD}"/>
                    </a:ext>
                  </a:extLst>
                </p:cNvPr>
                <p:cNvSpPr/>
                <p:nvPr/>
              </p:nvSpPr>
              <p:spPr>
                <a:xfrm>
                  <a:off x="9908452" y="5241199"/>
                  <a:ext cx="293065" cy="335584"/>
                </a:xfrm>
                <a:custGeom>
                  <a:avLst/>
                  <a:gdLst>
                    <a:gd name="connsiteX0" fmla="*/ 146533 w 293065"/>
                    <a:gd name="connsiteY0" fmla="*/ 53035 h 335584"/>
                    <a:gd name="connsiteX1" fmla="*/ 0 w 293065"/>
                    <a:gd name="connsiteY1" fmla="*/ 0 h 335584"/>
                    <a:gd name="connsiteX2" fmla="*/ 0 w 293065"/>
                    <a:gd name="connsiteY2" fmla="*/ 282550 h 335584"/>
                    <a:gd name="connsiteX3" fmla="*/ 144475 w 293065"/>
                    <a:gd name="connsiteY3" fmla="*/ 335585 h 335584"/>
                    <a:gd name="connsiteX4" fmla="*/ 146533 w 293065"/>
                    <a:gd name="connsiteY4" fmla="*/ 335585 h 335584"/>
                    <a:gd name="connsiteX5" fmla="*/ 293065 w 293065"/>
                    <a:gd name="connsiteY5" fmla="*/ 282550 h 335584"/>
                    <a:gd name="connsiteX6" fmla="*/ 293065 w 293065"/>
                    <a:gd name="connsiteY6" fmla="*/ 0 h 335584"/>
                    <a:gd name="connsiteX7" fmla="*/ 146533 w 293065"/>
                    <a:gd name="connsiteY7" fmla="*/ 53035 h 33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065" h="335584">
                      <a:moveTo>
                        <a:pt x="146533" y="53035"/>
                      </a:moveTo>
                      <a:cubicBezTo>
                        <a:pt x="65608" y="53035"/>
                        <a:pt x="0" y="30175"/>
                        <a:pt x="0" y="0"/>
                      </a:cubicBezTo>
                      <a:lnTo>
                        <a:pt x="0" y="282550"/>
                      </a:lnTo>
                      <a:cubicBezTo>
                        <a:pt x="0" y="311582"/>
                        <a:pt x="64465" y="335128"/>
                        <a:pt x="144475" y="335585"/>
                      </a:cubicBezTo>
                      <a:lnTo>
                        <a:pt x="146533" y="335585"/>
                      </a:lnTo>
                      <a:cubicBezTo>
                        <a:pt x="227457" y="335585"/>
                        <a:pt x="293065" y="312725"/>
                        <a:pt x="293065" y="282550"/>
                      </a:cubicBezTo>
                      <a:lnTo>
                        <a:pt x="293065" y="0"/>
                      </a:lnTo>
                      <a:cubicBezTo>
                        <a:pt x="293065" y="29261"/>
                        <a:pt x="227457" y="53035"/>
                        <a:pt x="146533" y="53035"/>
                      </a:cubicBezTo>
                      <a:close/>
                    </a:path>
                  </a:pathLst>
                </a:custGeom>
                <a:solidFill>
                  <a:schemeClr val="tx2"/>
                </a:solidFill>
                <a:ln w="22754" cap="flat">
                  <a:noFill/>
                  <a:prstDash val="solid"/>
                  <a:miter/>
                </a:ln>
              </p:spPr>
              <p:txBody>
                <a:bodyPr rtlCol="0" anchor="ctr"/>
                <a:lstStyle/>
                <a:p>
                  <a:endParaRPr lang="en-IN"/>
                </a:p>
              </p:txBody>
            </p:sp>
            <p:sp>
              <p:nvSpPr>
                <p:cNvPr id="439" name="Freeform: Shape 438">
                  <a:extLst>
                    <a:ext uri="{FF2B5EF4-FFF2-40B4-BE49-F238E27FC236}">
                      <a16:creationId xmlns:a16="http://schemas.microsoft.com/office/drawing/2014/main" id="{C9BB0AF3-A39D-49CD-AA50-D569F56E7158}"/>
                    </a:ext>
                  </a:extLst>
                </p:cNvPr>
                <p:cNvSpPr/>
                <p:nvPr/>
              </p:nvSpPr>
              <p:spPr>
                <a:xfrm>
                  <a:off x="9942513" y="5203251"/>
                  <a:ext cx="224713" cy="67437"/>
                </a:xfrm>
                <a:custGeom>
                  <a:avLst/>
                  <a:gdLst>
                    <a:gd name="connsiteX0" fmla="*/ 224714 w 224713"/>
                    <a:gd name="connsiteY0" fmla="*/ 33604 h 67437"/>
                    <a:gd name="connsiteX1" fmla="*/ 112471 w 224713"/>
                    <a:gd name="connsiteY1" fmla="*/ 67437 h 67437"/>
                    <a:gd name="connsiteX2" fmla="*/ 0 w 224713"/>
                    <a:gd name="connsiteY2" fmla="*/ 33833 h 67437"/>
                    <a:gd name="connsiteX3" fmla="*/ 112471 w 224713"/>
                    <a:gd name="connsiteY3" fmla="*/ 0 h 67437"/>
                    <a:gd name="connsiteX4" fmla="*/ 224714 w 224713"/>
                    <a:gd name="connsiteY4" fmla="*/ 33604 h 67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713" h="67437">
                      <a:moveTo>
                        <a:pt x="224714" y="33604"/>
                      </a:moveTo>
                      <a:cubicBezTo>
                        <a:pt x="224714" y="52349"/>
                        <a:pt x="174422" y="67437"/>
                        <a:pt x="112471" y="67437"/>
                      </a:cubicBezTo>
                      <a:cubicBezTo>
                        <a:pt x="50521" y="67437"/>
                        <a:pt x="0" y="52349"/>
                        <a:pt x="0" y="33833"/>
                      </a:cubicBezTo>
                      <a:cubicBezTo>
                        <a:pt x="0" y="15316"/>
                        <a:pt x="50292" y="0"/>
                        <a:pt x="112471" y="0"/>
                      </a:cubicBezTo>
                      <a:cubicBezTo>
                        <a:pt x="174650" y="0"/>
                        <a:pt x="224714" y="15088"/>
                        <a:pt x="224714" y="33604"/>
                      </a:cubicBezTo>
                    </a:path>
                  </a:pathLst>
                </a:custGeom>
                <a:solidFill>
                  <a:schemeClr val="tx2"/>
                </a:solidFill>
                <a:ln w="22754" cap="flat">
                  <a:noFill/>
                  <a:prstDash val="solid"/>
                  <a:miter/>
                </a:ln>
              </p:spPr>
              <p:txBody>
                <a:bodyPr rtlCol="0" anchor="ctr"/>
                <a:lstStyle/>
                <a:p>
                  <a:endParaRPr lang="en-IN"/>
                </a:p>
              </p:txBody>
            </p:sp>
            <p:sp>
              <p:nvSpPr>
                <p:cNvPr id="484" name="Freeform: Shape 483">
                  <a:extLst>
                    <a:ext uri="{FF2B5EF4-FFF2-40B4-BE49-F238E27FC236}">
                      <a16:creationId xmlns:a16="http://schemas.microsoft.com/office/drawing/2014/main" id="{2BB72D86-A46A-456E-B0E9-03B76B6D410B}"/>
                    </a:ext>
                  </a:extLst>
                </p:cNvPr>
                <p:cNvSpPr/>
                <p:nvPr/>
              </p:nvSpPr>
              <p:spPr>
                <a:xfrm>
                  <a:off x="9965830" y="5245192"/>
                  <a:ext cx="178079" cy="25648"/>
                </a:xfrm>
                <a:custGeom>
                  <a:avLst/>
                  <a:gdLst>
                    <a:gd name="connsiteX0" fmla="*/ 89154 w 178079"/>
                    <a:gd name="connsiteY0" fmla="*/ 122 h 25648"/>
                    <a:gd name="connsiteX1" fmla="*/ 0 w 178079"/>
                    <a:gd name="connsiteY1" fmla="*/ 13152 h 25648"/>
                    <a:gd name="connsiteX2" fmla="*/ 89154 w 178079"/>
                    <a:gd name="connsiteY2" fmla="*/ 25496 h 25648"/>
                    <a:gd name="connsiteX3" fmla="*/ 178079 w 178079"/>
                    <a:gd name="connsiteY3" fmla="*/ 12238 h 25648"/>
                    <a:gd name="connsiteX4" fmla="*/ 89154 w 178079"/>
                    <a:gd name="connsiteY4" fmla="*/ 122 h 25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079" h="25648">
                      <a:moveTo>
                        <a:pt x="89154" y="122"/>
                      </a:moveTo>
                      <a:cubicBezTo>
                        <a:pt x="58912" y="-630"/>
                        <a:pt x="28762" y="3776"/>
                        <a:pt x="0" y="13152"/>
                      </a:cubicBezTo>
                      <a:cubicBezTo>
                        <a:pt x="28791" y="22348"/>
                        <a:pt x="58948" y="26523"/>
                        <a:pt x="89154" y="25496"/>
                      </a:cubicBezTo>
                      <a:cubicBezTo>
                        <a:pt x="119338" y="26230"/>
                        <a:pt x="149422" y="21744"/>
                        <a:pt x="178079" y="12238"/>
                      </a:cubicBezTo>
                      <a:cubicBezTo>
                        <a:pt x="149310" y="3316"/>
                        <a:pt x="119261" y="-778"/>
                        <a:pt x="89154" y="122"/>
                      </a:cubicBezTo>
                      <a:close/>
                    </a:path>
                  </a:pathLst>
                </a:custGeom>
                <a:solidFill>
                  <a:schemeClr val="tx2"/>
                </a:solidFill>
                <a:ln w="22754" cap="flat">
                  <a:noFill/>
                  <a:prstDash val="solid"/>
                  <a:miter/>
                </a:ln>
              </p:spPr>
              <p:txBody>
                <a:bodyPr rtlCol="0" anchor="ctr"/>
                <a:lstStyle/>
                <a:p>
                  <a:endParaRPr lang="en-IN"/>
                </a:p>
              </p:txBody>
            </p:sp>
            <p:sp>
              <p:nvSpPr>
                <p:cNvPr id="485" name="Freeform: Shape 484">
                  <a:extLst>
                    <a:ext uri="{FF2B5EF4-FFF2-40B4-BE49-F238E27FC236}">
                      <a16:creationId xmlns:a16="http://schemas.microsoft.com/office/drawing/2014/main" id="{F4FFCE58-9973-493D-9FDF-6B7C20AE65EA}"/>
                    </a:ext>
                  </a:extLst>
                </p:cNvPr>
                <p:cNvSpPr/>
                <p:nvPr/>
              </p:nvSpPr>
              <p:spPr>
                <a:xfrm>
                  <a:off x="9951462" y="5329184"/>
                  <a:ext cx="197596" cy="207259"/>
                </a:xfrm>
                <a:custGeom>
                  <a:avLst/>
                  <a:gdLst>
                    <a:gd name="connsiteX0" fmla="*/ 172103 w 197596"/>
                    <a:gd name="connsiteY0" fmla="*/ 53290 h 207259"/>
                    <a:gd name="connsiteX1" fmla="*/ 172103 w 197596"/>
                    <a:gd name="connsiteY1" fmla="*/ 62891 h 207259"/>
                    <a:gd name="connsiteX2" fmla="*/ 170274 w 197596"/>
                    <a:gd name="connsiteY2" fmla="*/ 77293 h 207259"/>
                    <a:gd name="connsiteX3" fmla="*/ 171417 w 197596"/>
                    <a:gd name="connsiteY3" fmla="*/ 87808 h 207259"/>
                    <a:gd name="connsiteX4" fmla="*/ 171417 w 197596"/>
                    <a:gd name="connsiteY4" fmla="*/ 96038 h 207259"/>
                    <a:gd name="connsiteX5" fmla="*/ 165702 w 197596"/>
                    <a:gd name="connsiteY5" fmla="*/ 115698 h 207259"/>
                    <a:gd name="connsiteX6" fmla="*/ 165702 w 197596"/>
                    <a:gd name="connsiteY6" fmla="*/ 117298 h 207259"/>
                    <a:gd name="connsiteX7" fmla="*/ 167988 w 197596"/>
                    <a:gd name="connsiteY7" fmla="*/ 120041 h 207259"/>
                    <a:gd name="connsiteX8" fmla="*/ 192220 w 197596"/>
                    <a:gd name="connsiteY8" fmla="*/ 65634 h 207259"/>
                    <a:gd name="connsiteX9" fmla="*/ 192220 w 197596"/>
                    <a:gd name="connsiteY9" fmla="*/ 65634 h 207259"/>
                    <a:gd name="connsiteX10" fmla="*/ 194277 w 197596"/>
                    <a:gd name="connsiteY10" fmla="*/ 21743 h 207259"/>
                    <a:gd name="connsiteX11" fmla="*/ 133012 w 197596"/>
                    <a:gd name="connsiteY11" fmla="*/ 2083 h 207259"/>
                    <a:gd name="connsiteX12" fmla="*/ 153815 w 197596"/>
                    <a:gd name="connsiteY12" fmla="*/ 17400 h 207259"/>
                    <a:gd name="connsiteX13" fmla="*/ 172103 w 197596"/>
                    <a:gd name="connsiteY13" fmla="*/ 53290 h 207259"/>
                    <a:gd name="connsiteX14" fmla="*/ 165016 w 197596"/>
                    <a:gd name="connsiteY14" fmla="*/ 55119 h 207259"/>
                    <a:gd name="connsiteX15" fmla="*/ 146957 w 197596"/>
                    <a:gd name="connsiteY15" fmla="*/ 57176 h 207259"/>
                    <a:gd name="connsiteX16" fmla="*/ 146957 w 197596"/>
                    <a:gd name="connsiteY16" fmla="*/ 80036 h 207259"/>
                    <a:gd name="connsiteX17" fmla="*/ 154958 w 197596"/>
                    <a:gd name="connsiteY17" fmla="*/ 99467 h 207259"/>
                    <a:gd name="connsiteX18" fmla="*/ 157015 w 197596"/>
                    <a:gd name="connsiteY18" fmla="*/ 103125 h 207259"/>
                    <a:gd name="connsiteX19" fmla="*/ 157015 w 197596"/>
                    <a:gd name="connsiteY19" fmla="*/ 103125 h 207259"/>
                    <a:gd name="connsiteX20" fmla="*/ 159530 w 197596"/>
                    <a:gd name="connsiteY20" fmla="*/ 107697 h 207259"/>
                    <a:gd name="connsiteX21" fmla="*/ 161359 w 197596"/>
                    <a:gd name="connsiteY21" fmla="*/ 110668 h 207259"/>
                    <a:gd name="connsiteX22" fmla="*/ 165474 w 197596"/>
                    <a:gd name="connsiteY22" fmla="*/ 95809 h 207259"/>
                    <a:gd name="connsiteX23" fmla="*/ 165474 w 197596"/>
                    <a:gd name="connsiteY23" fmla="*/ 88266 h 207259"/>
                    <a:gd name="connsiteX24" fmla="*/ 164331 w 197596"/>
                    <a:gd name="connsiteY24" fmla="*/ 77064 h 207259"/>
                    <a:gd name="connsiteX25" fmla="*/ 166159 w 197596"/>
                    <a:gd name="connsiteY25" fmla="*/ 61291 h 207259"/>
                    <a:gd name="connsiteX26" fmla="*/ 165931 w 197596"/>
                    <a:gd name="connsiteY26" fmla="*/ 54433 h 207259"/>
                    <a:gd name="connsiteX27" fmla="*/ 158158 w 197596"/>
                    <a:gd name="connsiteY27" fmla="*/ 64491 h 207259"/>
                    <a:gd name="connsiteX28" fmla="*/ 154044 w 197596"/>
                    <a:gd name="connsiteY28" fmla="*/ 66777 h 207259"/>
                    <a:gd name="connsiteX29" fmla="*/ 154044 w 197596"/>
                    <a:gd name="connsiteY29" fmla="*/ 66777 h 207259"/>
                    <a:gd name="connsiteX30" fmla="*/ 150843 w 197596"/>
                    <a:gd name="connsiteY30" fmla="*/ 66777 h 207259"/>
                    <a:gd name="connsiteX31" fmla="*/ 149243 w 197596"/>
                    <a:gd name="connsiteY31" fmla="*/ 62434 h 207259"/>
                    <a:gd name="connsiteX32" fmla="*/ 149243 w 197596"/>
                    <a:gd name="connsiteY32" fmla="*/ 62434 h 207259"/>
                    <a:gd name="connsiteX33" fmla="*/ 154729 w 197596"/>
                    <a:gd name="connsiteY33" fmla="*/ 59005 h 207259"/>
                    <a:gd name="connsiteX34" fmla="*/ 159073 w 197596"/>
                    <a:gd name="connsiteY34" fmla="*/ 59005 h 207259"/>
                    <a:gd name="connsiteX35" fmla="*/ 161130 w 197596"/>
                    <a:gd name="connsiteY35" fmla="*/ 60834 h 207259"/>
                    <a:gd name="connsiteX36" fmla="*/ 159073 w 197596"/>
                    <a:gd name="connsiteY36" fmla="*/ 63805 h 207259"/>
                    <a:gd name="connsiteX37" fmla="*/ 50945 w 197596"/>
                    <a:gd name="connsiteY37" fmla="*/ 84837 h 207259"/>
                    <a:gd name="connsiteX38" fmla="*/ 50945 w 197596"/>
                    <a:gd name="connsiteY38" fmla="*/ 80950 h 207259"/>
                    <a:gd name="connsiteX39" fmla="*/ 50945 w 197596"/>
                    <a:gd name="connsiteY39" fmla="*/ 77064 h 207259"/>
                    <a:gd name="connsiteX40" fmla="*/ 50945 w 197596"/>
                    <a:gd name="connsiteY40" fmla="*/ 54204 h 207259"/>
                    <a:gd name="connsiteX41" fmla="*/ 57803 w 197596"/>
                    <a:gd name="connsiteY41" fmla="*/ 29058 h 207259"/>
                    <a:gd name="connsiteX42" fmla="*/ 71062 w 197596"/>
                    <a:gd name="connsiteY42" fmla="*/ 7570 h 207259"/>
                    <a:gd name="connsiteX43" fmla="*/ 40201 w 197596"/>
                    <a:gd name="connsiteY43" fmla="*/ 2998 h 207259"/>
                    <a:gd name="connsiteX44" fmla="*/ 15055 w 197596"/>
                    <a:gd name="connsiteY44" fmla="*/ 9856 h 207259"/>
                    <a:gd name="connsiteX45" fmla="*/ 653 w 197596"/>
                    <a:gd name="connsiteY45" fmla="*/ 51461 h 207259"/>
                    <a:gd name="connsiteX46" fmla="*/ 12083 w 197596"/>
                    <a:gd name="connsiteY46" fmla="*/ 102667 h 207259"/>
                    <a:gd name="connsiteX47" fmla="*/ 36543 w 197596"/>
                    <a:gd name="connsiteY47" fmla="*/ 147244 h 207259"/>
                    <a:gd name="connsiteX48" fmla="*/ 36543 w 197596"/>
                    <a:gd name="connsiteY48" fmla="*/ 147244 h 207259"/>
                    <a:gd name="connsiteX49" fmla="*/ 47287 w 197596"/>
                    <a:gd name="connsiteY49" fmla="*/ 142444 h 207259"/>
                    <a:gd name="connsiteX50" fmla="*/ 63061 w 197596"/>
                    <a:gd name="connsiteY50" fmla="*/ 124156 h 207259"/>
                    <a:gd name="connsiteX51" fmla="*/ 51859 w 197596"/>
                    <a:gd name="connsiteY51" fmla="*/ 84151 h 207259"/>
                    <a:gd name="connsiteX52" fmla="*/ 56889 w 197596"/>
                    <a:gd name="connsiteY52" fmla="*/ 93981 h 207259"/>
                    <a:gd name="connsiteX53" fmla="*/ 58260 w 197596"/>
                    <a:gd name="connsiteY53" fmla="*/ 106782 h 207259"/>
                    <a:gd name="connsiteX54" fmla="*/ 64204 w 197596"/>
                    <a:gd name="connsiteY54" fmla="*/ 116841 h 207259"/>
                    <a:gd name="connsiteX55" fmla="*/ 72205 w 197596"/>
                    <a:gd name="connsiteY55" fmla="*/ 122556 h 207259"/>
                    <a:gd name="connsiteX56" fmla="*/ 81120 w 197596"/>
                    <a:gd name="connsiteY56" fmla="*/ 124384 h 207259"/>
                    <a:gd name="connsiteX57" fmla="*/ 86378 w 197596"/>
                    <a:gd name="connsiteY57" fmla="*/ 110668 h 207259"/>
                    <a:gd name="connsiteX58" fmla="*/ 91179 w 197596"/>
                    <a:gd name="connsiteY58" fmla="*/ 97181 h 207259"/>
                    <a:gd name="connsiteX59" fmla="*/ 91179 w 197596"/>
                    <a:gd name="connsiteY59" fmla="*/ 71806 h 207259"/>
                    <a:gd name="connsiteX60" fmla="*/ 89807 w 197596"/>
                    <a:gd name="connsiteY60" fmla="*/ 64948 h 207259"/>
                    <a:gd name="connsiteX61" fmla="*/ 87064 w 197596"/>
                    <a:gd name="connsiteY61" fmla="*/ 58776 h 207259"/>
                    <a:gd name="connsiteX62" fmla="*/ 87064 w 197596"/>
                    <a:gd name="connsiteY62" fmla="*/ 58776 h 207259"/>
                    <a:gd name="connsiteX63" fmla="*/ 80663 w 197596"/>
                    <a:gd name="connsiteY63" fmla="*/ 55119 h 207259"/>
                    <a:gd name="connsiteX64" fmla="*/ 76091 w 197596"/>
                    <a:gd name="connsiteY64" fmla="*/ 55119 h 207259"/>
                    <a:gd name="connsiteX65" fmla="*/ 65118 w 197596"/>
                    <a:gd name="connsiteY65" fmla="*/ 58319 h 207259"/>
                    <a:gd name="connsiteX66" fmla="*/ 57803 w 197596"/>
                    <a:gd name="connsiteY66" fmla="*/ 62662 h 207259"/>
                    <a:gd name="connsiteX67" fmla="*/ 57803 w 197596"/>
                    <a:gd name="connsiteY67" fmla="*/ 65177 h 207259"/>
                    <a:gd name="connsiteX68" fmla="*/ 57803 w 197596"/>
                    <a:gd name="connsiteY68" fmla="*/ 79122 h 207259"/>
                    <a:gd name="connsiteX69" fmla="*/ 57803 w 197596"/>
                    <a:gd name="connsiteY69" fmla="*/ 79122 h 207259"/>
                    <a:gd name="connsiteX70" fmla="*/ 57803 w 197596"/>
                    <a:gd name="connsiteY70" fmla="*/ 82551 h 207259"/>
                    <a:gd name="connsiteX71" fmla="*/ 57803 w 197596"/>
                    <a:gd name="connsiteY71" fmla="*/ 91466 h 207259"/>
                    <a:gd name="connsiteX72" fmla="*/ 57803 w 197596"/>
                    <a:gd name="connsiteY72" fmla="*/ 91466 h 207259"/>
                    <a:gd name="connsiteX73" fmla="*/ 71976 w 197596"/>
                    <a:gd name="connsiteY73" fmla="*/ 63348 h 207259"/>
                    <a:gd name="connsiteX74" fmla="*/ 71976 w 197596"/>
                    <a:gd name="connsiteY74" fmla="*/ 63348 h 207259"/>
                    <a:gd name="connsiteX75" fmla="*/ 78377 w 197596"/>
                    <a:gd name="connsiteY75" fmla="*/ 63348 h 207259"/>
                    <a:gd name="connsiteX76" fmla="*/ 82720 w 197596"/>
                    <a:gd name="connsiteY76" fmla="*/ 64720 h 207259"/>
                    <a:gd name="connsiteX77" fmla="*/ 84778 w 197596"/>
                    <a:gd name="connsiteY77" fmla="*/ 67920 h 207259"/>
                    <a:gd name="connsiteX78" fmla="*/ 84778 w 197596"/>
                    <a:gd name="connsiteY78" fmla="*/ 67920 h 207259"/>
                    <a:gd name="connsiteX79" fmla="*/ 82035 w 197596"/>
                    <a:gd name="connsiteY79" fmla="*/ 70892 h 207259"/>
                    <a:gd name="connsiteX80" fmla="*/ 80663 w 197596"/>
                    <a:gd name="connsiteY80" fmla="*/ 69978 h 207259"/>
                    <a:gd name="connsiteX81" fmla="*/ 80663 w 197596"/>
                    <a:gd name="connsiteY81" fmla="*/ 69978 h 207259"/>
                    <a:gd name="connsiteX82" fmla="*/ 74262 w 197596"/>
                    <a:gd name="connsiteY82" fmla="*/ 63577 h 207259"/>
                    <a:gd name="connsiteX83" fmla="*/ 88893 w 197596"/>
                    <a:gd name="connsiteY83" fmla="*/ 131928 h 207259"/>
                    <a:gd name="connsiteX84" fmla="*/ 85921 w 197596"/>
                    <a:gd name="connsiteY84" fmla="*/ 133300 h 207259"/>
                    <a:gd name="connsiteX85" fmla="*/ 82720 w 197596"/>
                    <a:gd name="connsiteY85" fmla="*/ 137186 h 207259"/>
                    <a:gd name="connsiteX86" fmla="*/ 66033 w 197596"/>
                    <a:gd name="connsiteY86" fmla="*/ 145873 h 207259"/>
                    <a:gd name="connsiteX87" fmla="*/ 60089 w 197596"/>
                    <a:gd name="connsiteY87" fmla="*/ 148159 h 207259"/>
                    <a:gd name="connsiteX88" fmla="*/ 65575 w 197596"/>
                    <a:gd name="connsiteY88" fmla="*/ 150673 h 207259"/>
                    <a:gd name="connsiteX89" fmla="*/ 82035 w 197596"/>
                    <a:gd name="connsiteY89" fmla="*/ 150673 h 207259"/>
                    <a:gd name="connsiteX90" fmla="*/ 90950 w 197596"/>
                    <a:gd name="connsiteY90" fmla="*/ 144730 h 207259"/>
                    <a:gd name="connsiteX91" fmla="*/ 95522 w 197596"/>
                    <a:gd name="connsiteY91" fmla="*/ 137643 h 207259"/>
                    <a:gd name="connsiteX92" fmla="*/ 93236 w 197596"/>
                    <a:gd name="connsiteY92" fmla="*/ 131242 h 207259"/>
                    <a:gd name="connsiteX93" fmla="*/ 89807 w 197596"/>
                    <a:gd name="connsiteY93" fmla="*/ 130785 h 207259"/>
                    <a:gd name="connsiteX94" fmla="*/ 194277 w 197596"/>
                    <a:gd name="connsiteY94" fmla="*/ 131928 h 207259"/>
                    <a:gd name="connsiteX95" fmla="*/ 168445 w 197596"/>
                    <a:gd name="connsiteY95" fmla="*/ 131928 h 207259"/>
                    <a:gd name="connsiteX96" fmla="*/ 165245 w 197596"/>
                    <a:gd name="connsiteY96" fmla="*/ 131928 h 207259"/>
                    <a:gd name="connsiteX97" fmla="*/ 161359 w 197596"/>
                    <a:gd name="connsiteY97" fmla="*/ 135129 h 207259"/>
                    <a:gd name="connsiteX98" fmla="*/ 161359 w 197596"/>
                    <a:gd name="connsiteY98" fmla="*/ 142215 h 207259"/>
                    <a:gd name="connsiteX99" fmla="*/ 186505 w 197596"/>
                    <a:gd name="connsiteY99" fmla="*/ 139929 h 207259"/>
                    <a:gd name="connsiteX100" fmla="*/ 197478 w 197596"/>
                    <a:gd name="connsiteY100" fmla="*/ 132157 h 207259"/>
                    <a:gd name="connsiteX101" fmla="*/ 139413 w 197596"/>
                    <a:gd name="connsiteY101" fmla="*/ 83008 h 207259"/>
                    <a:gd name="connsiteX102" fmla="*/ 143528 w 197596"/>
                    <a:gd name="connsiteY102" fmla="*/ 51918 h 207259"/>
                    <a:gd name="connsiteX103" fmla="*/ 163873 w 197596"/>
                    <a:gd name="connsiteY103" fmla="*/ 48489 h 207259"/>
                    <a:gd name="connsiteX104" fmla="*/ 149243 w 197596"/>
                    <a:gd name="connsiteY104" fmla="*/ 22200 h 207259"/>
                    <a:gd name="connsiteX105" fmla="*/ 146957 w 197596"/>
                    <a:gd name="connsiteY105" fmla="*/ 19914 h 207259"/>
                    <a:gd name="connsiteX106" fmla="*/ 145585 w 197596"/>
                    <a:gd name="connsiteY106" fmla="*/ 18543 h 207259"/>
                    <a:gd name="connsiteX107" fmla="*/ 145585 w 197596"/>
                    <a:gd name="connsiteY107" fmla="*/ 18543 h 207259"/>
                    <a:gd name="connsiteX108" fmla="*/ 144214 w 197596"/>
                    <a:gd name="connsiteY108" fmla="*/ 17171 h 207259"/>
                    <a:gd name="connsiteX109" fmla="*/ 144214 w 197596"/>
                    <a:gd name="connsiteY109" fmla="*/ 17171 h 207259"/>
                    <a:gd name="connsiteX110" fmla="*/ 144214 w 197596"/>
                    <a:gd name="connsiteY110" fmla="*/ 17171 h 207259"/>
                    <a:gd name="connsiteX111" fmla="*/ 128898 w 197596"/>
                    <a:gd name="connsiteY111" fmla="*/ 7570 h 207259"/>
                    <a:gd name="connsiteX112" fmla="*/ 103523 w 197596"/>
                    <a:gd name="connsiteY112" fmla="*/ 2541 h 207259"/>
                    <a:gd name="connsiteX113" fmla="*/ 87521 w 197596"/>
                    <a:gd name="connsiteY113" fmla="*/ 5055 h 207259"/>
                    <a:gd name="connsiteX114" fmla="*/ 80663 w 197596"/>
                    <a:gd name="connsiteY114" fmla="*/ 7570 h 207259"/>
                    <a:gd name="connsiteX115" fmla="*/ 63747 w 197596"/>
                    <a:gd name="connsiteY115" fmla="*/ 30430 h 207259"/>
                    <a:gd name="connsiteX116" fmla="*/ 58946 w 197596"/>
                    <a:gd name="connsiteY116" fmla="*/ 53290 h 207259"/>
                    <a:gd name="connsiteX117" fmla="*/ 81806 w 197596"/>
                    <a:gd name="connsiteY117" fmla="*/ 48032 h 207259"/>
                    <a:gd name="connsiteX118" fmla="*/ 99419 w 197596"/>
                    <a:gd name="connsiteY118" fmla="*/ 68702 h 207259"/>
                    <a:gd name="connsiteX119" fmla="*/ 99408 w 197596"/>
                    <a:gd name="connsiteY119" fmla="*/ 68835 h 207259"/>
                    <a:gd name="connsiteX120" fmla="*/ 99408 w 197596"/>
                    <a:gd name="connsiteY120" fmla="*/ 97867 h 207259"/>
                    <a:gd name="connsiteX121" fmla="*/ 94150 w 197596"/>
                    <a:gd name="connsiteY121" fmla="*/ 112269 h 207259"/>
                    <a:gd name="connsiteX122" fmla="*/ 90036 w 197596"/>
                    <a:gd name="connsiteY122" fmla="*/ 123470 h 207259"/>
                    <a:gd name="connsiteX123" fmla="*/ 98722 w 197596"/>
                    <a:gd name="connsiteY123" fmla="*/ 126670 h 207259"/>
                    <a:gd name="connsiteX124" fmla="*/ 103066 w 197596"/>
                    <a:gd name="connsiteY124" fmla="*/ 138786 h 207259"/>
                    <a:gd name="connsiteX125" fmla="*/ 103523 w 197596"/>
                    <a:gd name="connsiteY125" fmla="*/ 138786 h 207259"/>
                    <a:gd name="connsiteX126" fmla="*/ 103523 w 197596"/>
                    <a:gd name="connsiteY126" fmla="*/ 144273 h 207259"/>
                    <a:gd name="connsiteX127" fmla="*/ 109009 w 197596"/>
                    <a:gd name="connsiteY127" fmla="*/ 200051 h 207259"/>
                    <a:gd name="connsiteX128" fmla="*/ 114496 w 197596"/>
                    <a:gd name="connsiteY128" fmla="*/ 204852 h 207259"/>
                    <a:gd name="connsiteX129" fmla="*/ 121582 w 197596"/>
                    <a:gd name="connsiteY129" fmla="*/ 207138 h 207259"/>
                    <a:gd name="connsiteX130" fmla="*/ 144442 w 197596"/>
                    <a:gd name="connsiteY130" fmla="*/ 199365 h 207259"/>
                    <a:gd name="connsiteX131" fmla="*/ 151072 w 197596"/>
                    <a:gd name="connsiteY131" fmla="*/ 184278 h 207259"/>
                    <a:gd name="connsiteX132" fmla="*/ 156558 w 197596"/>
                    <a:gd name="connsiteY132" fmla="*/ 138558 h 207259"/>
                    <a:gd name="connsiteX133" fmla="*/ 156558 w 197596"/>
                    <a:gd name="connsiteY133" fmla="*/ 138558 h 207259"/>
                    <a:gd name="connsiteX134" fmla="*/ 158616 w 197596"/>
                    <a:gd name="connsiteY134" fmla="*/ 128499 h 207259"/>
                    <a:gd name="connsiteX135" fmla="*/ 164788 w 197596"/>
                    <a:gd name="connsiteY135" fmla="*/ 123013 h 207259"/>
                    <a:gd name="connsiteX136" fmla="*/ 140328 w 197596"/>
                    <a:gd name="connsiteY136" fmla="*/ 81636 h 20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97596" h="207259">
                      <a:moveTo>
                        <a:pt x="172103" y="53290"/>
                      </a:moveTo>
                      <a:cubicBezTo>
                        <a:pt x="172103" y="55119"/>
                        <a:pt x="172103" y="58776"/>
                        <a:pt x="172103" y="62891"/>
                      </a:cubicBezTo>
                      <a:cubicBezTo>
                        <a:pt x="171195" y="67649"/>
                        <a:pt x="170585" y="72459"/>
                        <a:pt x="170274" y="77293"/>
                      </a:cubicBezTo>
                      <a:cubicBezTo>
                        <a:pt x="170274" y="80036"/>
                        <a:pt x="170274" y="84151"/>
                        <a:pt x="171417" y="87808"/>
                      </a:cubicBezTo>
                      <a:cubicBezTo>
                        <a:pt x="172560" y="91466"/>
                        <a:pt x="171417" y="93981"/>
                        <a:pt x="171417" y="96038"/>
                      </a:cubicBezTo>
                      <a:cubicBezTo>
                        <a:pt x="171326" y="102987"/>
                        <a:pt x="169351" y="109781"/>
                        <a:pt x="165702" y="115698"/>
                      </a:cubicBezTo>
                      <a:cubicBezTo>
                        <a:pt x="165659" y="116230"/>
                        <a:pt x="165659" y="116765"/>
                        <a:pt x="165702" y="117298"/>
                      </a:cubicBezTo>
                      <a:lnTo>
                        <a:pt x="167988" y="120041"/>
                      </a:lnTo>
                      <a:cubicBezTo>
                        <a:pt x="178282" y="102976"/>
                        <a:pt x="186422" y="84702"/>
                        <a:pt x="192220" y="65634"/>
                      </a:cubicBezTo>
                      <a:lnTo>
                        <a:pt x="192220" y="65634"/>
                      </a:lnTo>
                      <a:cubicBezTo>
                        <a:pt x="198621" y="43917"/>
                        <a:pt x="199306" y="28372"/>
                        <a:pt x="194277" y="21743"/>
                      </a:cubicBezTo>
                      <a:cubicBezTo>
                        <a:pt x="179544" y="3647"/>
                        <a:pt x="155525" y="-4061"/>
                        <a:pt x="133012" y="2083"/>
                      </a:cubicBezTo>
                      <a:cubicBezTo>
                        <a:pt x="140778" y="5951"/>
                        <a:pt x="147817" y="11133"/>
                        <a:pt x="153815" y="17400"/>
                      </a:cubicBezTo>
                      <a:cubicBezTo>
                        <a:pt x="164475" y="26429"/>
                        <a:pt x="171063" y="39359"/>
                        <a:pt x="172103" y="53290"/>
                      </a:cubicBezTo>
                      <a:close/>
                      <a:moveTo>
                        <a:pt x="165016" y="55119"/>
                      </a:moveTo>
                      <a:cubicBezTo>
                        <a:pt x="158942" y="53635"/>
                        <a:pt x="152542" y="54365"/>
                        <a:pt x="146957" y="57176"/>
                      </a:cubicBezTo>
                      <a:cubicBezTo>
                        <a:pt x="140328" y="61291"/>
                        <a:pt x="142385" y="69749"/>
                        <a:pt x="146957" y="80036"/>
                      </a:cubicBezTo>
                      <a:cubicBezTo>
                        <a:pt x="149238" y="86665"/>
                        <a:pt x="151911" y="93153"/>
                        <a:pt x="154958" y="99467"/>
                      </a:cubicBezTo>
                      <a:lnTo>
                        <a:pt x="157015" y="103125"/>
                      </a:lnTo>
                      <a:lnTo>
                        <a:pt x="157015" y="103125"/>
                      </a:lnTo>
                      <a:cubicBezTo>
                        <a:pt x="158158" y="104953"/>
                        <a:pt x="158844" y="106554"/>
                        <a:pt x="159530" y="107697"/>
                      </a:cubicBezTo>
                      <a:lnTo>
                        <a:pt x="161359" y="110668"/>
                      </a:lnTo>
                      <a:cubicBezTo>
                        <a:pt x="164033" y="106172"/>
                        <a:pt x="165455" y="101042"/>
                        <a:pt x="165474" y="95809"/>
                      </a:cubicBezTo>
                      <a:cubicBezTo>
                        <a:pt x="165620" y="93297"/>
                        <a:pt x="165620" y="90778"/>
                        <a:pt x="165474" y="88266"/>
                      </a:cubicBezTo>
                      <a:cubicBezTo>
                        <a:pt x="165474" y="84379"/>
                        <a:pt x="165474" y="80036"/>
                        <a:pt x="164331" y="77064"/>
                      </a:cubicBezTo>
                      <a:cubicBezTo>
                        <a:pt x="164639" y="71776"/>
                        <a:pt x="165250" y="66510"/>
                        <a:pt x="166159" y="61291"/>
                      </a:cubicBezTo>
                      <a:cubicBezTo>
                        <a:pt x="165474" y="58776"/>
                        <a:pt x="165702" y="56262"/>
                        <a:pt x="165931" y="54433"/>
                      </a:cubicBezTo>
                      <a:close/>
                      <a:moveTo>
                        <a:pt x="158158" y="64491"/>
                      </a:moveTo>
                      <a:cubicBezTo>
                        <a:pt x="157011" y="65599"/>
                        <a:pt x="155591" y="66387"/>
                        <a:pt x="154044" y="66777"/>
                      </a:cubicBezTo>
                      <a:lnTo>
                        <a:pt x="154044" y="66777"/>
                      </a:lnTo>
                      <a:cubicBezTo>
                        <a:pt x="152990" y="67006"/>
                        <a:pt x="151897" y="67006"/>
                        <a:pt x="150843" y="66777"/>
                      </a:cubicBezTo>
                      <a:cubicBezTo>
                        <a:pt x="149666" y="65655"/>
                        <a:pt x="149076" y="64051"/>
                        <a:pt x="149243" y="62434"/>
                      </a:cubicBezTo>
                      <a:lnTo>
                        <a:pt x="149243" y="62434"/>
                      </a:lnTo>
                      <a:cubicBezTo>
                        <a:pt x="149243" y="60834"/>
                        <a:pt x="151758" y="59462"/>
                        <a:pt x="154729" y="59005"/>
                      </a:cubicBezTo>
                      <a:lnTo>
                        <a:pt x="159073" y="59005"/>
                      </a:lnTo>
                      <a:cubicBezTo>
                        <a:pt x="159073" y="59005"/>
                        <a:pt x="161130" y="59005"/>
                        <a:pt x="161130" y="60834"/>
                      </a:cubicBezTo>
                      <a:cubicBezTo>
                        <a:pt x="160881" y="62065"/>
                        <a:pt x="160138" y="63140"/>
                        <a:pt x="159073" y="63805"/>
                      </a:cubicBezTo>
                      <a:close/>
                      <a:moveTo>
                        <a:pt x="50945" y="84837"/>
                      </a:moveTo>
                      <a:cubicBezTo>
                        <a:pt x="50945" y="83236"/>
                        <a:pt x="50945" y="81865"/>
                        <a:pt x="50945" y="80950"/>
                      </a:cubicBezTo>
                      <a:cubicBezTo>
                        <a:pt x="51055" y="79657"/>
                        <a:pt x="51055" y="78358"/>
                        <a:pt x="50945" y="77064"/>
                      </a:cubicBezTo>
                      <a:cubicBezTo>
                        <a:pt x="50257" y="69460"/>
                        <a:pt x="50257" y="61809"/>
                        <a:pt x="50945" y="54204"/>
                      </a:cubicBezTo>
                      <a:cubicBezTo>
                        <a:pt x="52306" y="45597"/>
                        <a:pt x="54606" y="37165"/>
                        <a:pt x="57803" y="29058"/>
                      </a:cubicBezTo>
                      <a:cubicBezTo>
                        <a:pt x="60500" y="20966"/>
                        <a:pt x="65038" y="13610"/>
                        <a:pt x="71062" y="7570"/>
                      </a:cubicBezTo>
                      <a:cubicBezTo>
                        <a:pt x="61046" y="4578"/>
                        <a:pt x="50653" y="3038"/>
                        <a:pt x="40201" y="2998"/>
                      </a:cubicBezTo>
                      <a:cubicBezTo>
                        <a:pt x="31309" y="2610"/>
                        <a:pt x="22519" y="5008"/>
                        <a:pt x="15055" y="9856"/>
                      </a:cubicBezTo>
                      <a:cubicBezTo>
                        <a:pt x="3453" y="20347"/>
                        <a:pt x="-1980" y="36042"/>
                        <a:pt x="653" y="51461"/>
                      </a:cubicBezTo>
                      <a:cubicBezTo>
                        <a:pt x="2855" y="68850"/>
                        <a:pt x="6681" y="85993"/>
                        <a:pt x="12083" y="102667"/>
                      </a:cubicBezTo>
                      <a:cubicBezTo>
                        <a:pt x="19855" y="128728"/>
                        <a:pt x="28771" y="144730"/>
                        <a:pt x="36543" y="147244"/>
                      </a:cubicBezTo>
                      <a:lnTo>
                        <a:pt x="36543" y="147244"/>
                      </a:lnTo>
                      <a:cubicBezTo>
                        <a:pt x="39972" y="148387"/>
                        <a:pt x="43630" y="147244"/>
                        <a:pt x="47287" y="142444"/>
                      </a:cubicBezTo>
                      <a:cubicBezTo>
                        <a:pt x="53688" y="134671"/>
                        <a:pt x="59632" y="128042"/>
                        <a:pt x="63061" y="124156"/>
                      </a:cubicBezTo>
                      <a:cubicBezTo>
                        <a:pt x="52702" y="113631"/>
                        <a:pt x="48472" y="98525"/>
                        <a:pt x="51859" y="84151"/>
                      </a:cubicBezTo>
                      <a:close/>
                      <a:moveTo>
                        <a:pt x="56889" y="93981"/>
                      </a:moveTo>
                      <a:cubicBezTo>
                        <a:pt x="56790" y="98290"/>
                        <a:pt x="57251" y="102592"/>
                        <a:pt x="58260" y="106782"/>
                      </a:cubicBezTo>
                      <a:cubicBezTo>
                        <a:pt x="59651" y="110451"/>
                        <a:pt x="61662" y="113853"/>
                        <a:pt x="64204" y="116841"/>
                      </a:cubicBezTo>
                      <a:cubicBezTo>
                        <a:pt x="66456" y="119268"/>
                        <a:pt x="69178" y="121211"/>
                        <a:pt x="72205" y="122556"/>
                      </a:cubicBezTo>
                      <a:cubicBezTo>
                        <a:pt x="75039" y="123708"/>
                        <a:pt x="78061" y="124327"/>
                        <a:pt x="81120" y="124384"/>
                      </a:cubicBezTo>
                      <a:cubicBezTo>
                        <a:pt x="81120" y="120498"/>
                        <a:pt x="84321" y="115698"/>
                        <a:pt x="86378" y="110668"/>
                      </a:cubicBezTo>
                      <a:cubicBezTo>
                        <a:pt x="88300" y="106293"/>
                        <a:pt x="89905" y="101787"/>
                        <a:pt x="91179" y="97181"/>
                      </a:cubicBezTo>
                      <a:cubicBezTo>
                        <a:pt x="91890" y="88739"/>
                        <a:pt x="91890" y="80249"/>
                        <a:pt x="91179" y="71806"/>
                      </a:cubicBezTo>
                      <a:cubicBezTo>
                        <a:pt x="91179" y="69749"/>
                        <a:pt x="91179" y="67463"/>
                        <a:pt x="89807" y="64948"/>
                      </a:cubicBezTo>
                      <a:cubicBezTo>
                        <a:pt x="89613" y="62641"/>
                        <a:pt x="88647" y="60466"/>
                        <a:pt x="87064" y="58776"/>
                      </a:cubicBezTo>
                      <a:lnTo>
                        <a:pt x="87064" y="58776"/>
                      </a:lnTo>
                      <a:cubicBezTo>
                        <a:pt x="85265" y="57046"/>
                        <a:pt x="83066" y="55790"/>
                        <a:pt x="80663" y="55119"/>
                      </a:cubicBezTo>
                      <a:lnTo>
                        <a:pt x="76091" y="55119"/>
                      </a:lnTo>
                      <a:cubicBezTo>
                        <a:pt x="72285" y="55589"/>
                        <a:pt x="68580" y="56669"/>
                        <a:pt x="65118" y="58319"/>
                      </a:cubicBezTo>
                      <a:cubicBezTo>
                        <a:pt x="62550" y="59536"/>
                        <a:pt x="60101" y="60990"/>
                        <a:pt x="57803" y="62662"/>
                      </a:cubicBezTo>
                      <a:lnTo>
                        <a:pt x="57803" y="65177"/>
                      </a:lnTo>
                      <a:cubicBezTo>
                        <a:pt x="57803" y="69749"/>
                        <a:pt x="57803" y="74550"/>
                        <a:pt x="57803" y="79122"/>
                      </a:cubicBezTo>
                      <a:lnTo>
                        <a:pt x="57803" y="79122"/>
                      </a:lnTo>
                      <a:cubicBezTo>
                        <a:pt x="57903" y="80262"/>
                        <a:pt x="57903" y="81410"/>
                        <a:pt x="57803" y="82551"/>
                      </a:cubicBezTo>
                      <a:lnTo>
                        <a:pt x="57803" y="91466"/>
                      </a:lnTo>
                      <a:lnTo>
                        <a:pt x="57803" y="91466"/>
                      </a:lnTo>
                      <a:close/>
                      <a:moveTo>
                        <a:pt x="71976" y="63348"/>
                      </a:moveTo>
                      <a:lnTo>
                        <a:pt x="71976" y="63348"/>
                      </a:lnTo>
                      <a:cubicBezTo>
                        <a:pt x="74058" y="62683"/>
                        <a:pt x="76295" y="62683"/>
                        <a:pt x="78377" y="63348"/>
                      </a:cubicBezTo>
                      <a:cubicBezTo>
                        <a:pt x="79891" y="63560"/>
                        <a:pt x="81359" y="64024"/>
                        <a:pt x="82720" y="64720"/>
                      </a:cubicBezTo>
                      <a:cubicBezTo>
                        <a:pt x="84778" y="64720"/>
                        <a:pt x="85006" y="67234"/>
                        <a:pt x="84778" y="67920"/>
                      </a:cubicBezTo>
                      <a:lnTo>
                        <a:pt x="84778" y="67920"/>
                      </a:lnTo>
                      <a:cubicBezTo>
                        <a:pt x="84117" y="69118"/>
                        <a:pt x="83176" y="70138"/>
                        <a:pt x="82035" y="70892"/>
                      </a:cubicBezTo>
                      <a:cubicBezTo>
                        <a:pt x="81542" y="70644"/>
                        <a:pt x="81082" y="70337"/>
                        <a:pt x="80663" y="69978"/>
                      </a:cubicBezTo>
                      <a:lnTo>
                        <a:pt x="80663" y="69978"/>
                      </a:lnTo>
                      <a:cubicBezTo>
                        <a:pt x="77379" y="69435"/>
                        <a:pt x="74805" y="66861"/>
                        <a:pt x="74262" y="63577"/>
                      </a:cubicBezTo>
                      <a:close/>
                      <a:moveTo>
                        <a:pt x="88893" y="131928"/>
                      </a:moveTo>
                      <a:cubicBezTo>
                        <a:pt x="87781" y="132059"/>
                        <a:pt x="86740" y="132539"/>
                        <a:pt x="85921" y="133300"/>
                      </a:cubicBezTo>
                      <a:lnTo>
                        <a:pt x="82720" y="137186"/>
                      </a:lnTo>
                      <a:cubicBezTo>
                        <a:pt x="78834" y="141987"/>
                        <a:pt x="77234" y="143587"/>
                        <a:pt x="66033" y="145873"/>
                      </a:cubicBezTo>
                      <a:cubicBezTo>
                        <a:pt x="63880" y="146081"/>
                        <a:pt x="61825" y="146870"/>
                        <a:pt x="60089" y="148159"/>
                      </a:cubicBezTo>
                      <a:cubicBezTo>
                        <a:pt x="61700" y="149407"/>
                        <a:pt x="63578" y="150269"/>
                        <a:pt x="65575" y="150673"/>
                      </a:cubicBezTo>
                      <a:cubicBezTo>
                        <a:pt x="70928" y="152388"/>
                        <a:pt x="76682" y="152388"/>
                        <a:pt x="82035" y="150673"/>
                      </a:cubicBezTo>
                      <a:cubicBezTo>
                        <a:pt x="85267" y="149114"/>
                        <a:pt x="88267" y="147114"/>
                        <a:pt x="90950" y="144730"/>
                      </a:cubicBezTo>
                      <a:cubicBezTo>
                        <a:pt x="93169" y="142896"/>
                        <a:pt x="94766" y="140421"/>
                        <a:pt x="95522" y="137643"/>
                      </a:cubicBezTo>
                      <a:cubicBezTo>
                        <a:pt x="95718" y="135280"/>
                        <a:pt x="94885" y="132948"/>
                        <a:pt x="93236" y="131242"/>
                      </a:cubicBezTo>
                      <a:cubicBezTo>
                        <a:pt x="92259" y="130483"/>
                        <a:pt x="90949" y="130307"/>
                        <a:pt x="89807" y="130785"/>
                      </a:cubicBezTo>
                      <a:close/>
                      <a:moveTo>
                        <a:pt x="194277" y="131928"/>
                      </a:moveTo>
                      <a:cubicBezTo>
                        <a:pt x="185942" y="135008"/>
                        <a:pt x="176780" y="135008"/>
                        <a:pt x="168445" y="131928"/>
                      </a:cubicBezTo>
                      <a:cubicBezTo>
                        <a:pt x="167408" y="131581"/>
                        <a:pt x="166283" y="131581"/>
                        <a:pt x="165245" y="131928"/>
                      </a:cubicBezTo>
                      <a:cubicBezTo>
                        <a:pt x="163590" y="132463"/>
                        <a:pt x="162202" y="133608"/>
                        <a:pt x="161359" y="135129"/>
                      </a:cubicBezTo>
                      <a:cubicBezTo>
                        <a:pt x="161020" y="137479"/>
                        <a:pt x="161020" y="139865"/>
                        <a:pt x="161359" y="142215"/>
                      </a:cubicBezTo>
                      <a:cubicBezTo>
                        <a:pt x="169774" y="144108"/>
                        <a:pt x="178570" y="143308"/>
                        <a:pt x="186505" y="139929"/>
                      </a:cubicBezTo>
                      <a:cubicBezTo>
                        <a:pt x="190686" y="138169"/>
                        <a:pt x="194430" y="135517"/>
                        <a:pt x="197478" y="132157"/>
                      </a:cubicBezTo>
                      <a:close/>
                      <a:moveTo>
                        <a:pt x="139413" y="83008"/>
                      </a:moveTo>
                      <a:cubicBezTo>
                        <a:pt x="136213" y="73635"/>
                        <a:pt x="131641" y="60148"/>
                        <a:pt x="143528" y="51918"/>
                      </a:cubicBezTo>
                      <a:cubicBezTo>
                        <a:pt x="149716" y="48475"/>
                        <a:pt x="156899" y="47264"/>
                        <a:pt x="163873" y="48489"/>
                      </a:cubicBezTo>
                      <a:cubicBezTo>
                        <a:pt x="160883" y="38802"/>
                        <a:pt x="155900" y="29847"/>
                        <a:pt x="149243" y="22200"/>
                      </a:cubicBezTo>
                      <a:lnTo>
                        <a:pt x="146957" y="19914"/>
                      </a:lnTo>
                      <a:lnTo>
                        <a:pt x="145585" y="18543"/>
                      </a:lnTo>
                      <a:lnTo>
                        <a:pt x="145585" y="18543"/>
                      </a:lnTo>
                      <a:cubicBezTo>
                        <a:pt x="145188" y="18030"/>
                        <a:pt x="144726" y="17569"/>
                        <a:pt x="144214" y="17171"/>
                      </a:cubicBezTo>
                      <a:lnTo>
                        <a:pt x="144214" y="17171"/>
                      </a:lnTo>
                      <a:lnTo>
                        <a:pt x="144214" y="17171"/>
                      </a:lnTo>
                      <a:cubicBezTo>
                        <a:pt x="139690" y="13125"/>
                        <a:pt x="134510" y="9878"/>
                        <a:pt x="128898" y="7570"/>
                      </a:cubicBezTo>
                      <a:cubicBezTo>
                        <a:pt x="120905" y="4072"/>
                        <a:pt x="112246" y="2356"/>
                        <a:pt x="103523" y="2541"/>
                      </a:cubicBezTo>
                      <a:cubicBezTo>
                        <a:pt x="98065" y="2107"/>
                        <a:pt x="92582" y="2968"/>
                        <a:pt x="87521" y="5055"/>
                      </a:cubicBezTo>
                      <a:cubicBezTo>
                        <a:pt x="85164" y="5685"/>
                        <a:pt x="82869" y="6527"/>
                        <a:pt x="80663" y="7570"/>
                      </a:cubicBezTo>
                      <a:cubicBezTo>
                        <a:pt x="72845" y="13306"/>
                        <a:pt x="66947" y="21276"/>
                        <a:pt x="63747" y="30430"/>
                      </a:cubicBezTo>
                      <a:cubicBezTo>
                        <a:pt x="61482" y="37895"/>
                        <a:pt x="59875" y="45544"/>
                        <a:pt x="58946" y="53290"/>
                      </a:cubicBezTo>
                      <a:cubicBezTo>
                        <a:pt x="65820" y="49167"/>
                        <a:pt x="73822" y="47326"/>
                        <a:pt x="81806" y="48032"/>
                      </a:cubicBezTo>
                      <a:cubicBezTo>
                        <a:pt x="92378" y="48876"/>
                        <a:pt x="100263" y="58130"/>
                        <a:pt x="99419" y="68702"/>
                      </a:cubicBezTo>
                      <a:cubicBezTo>
                        <a:pt x="99416" y="68746"/>
                        <a:pt x="99412" y="68790"/>
                        <a:pt x="99408" y="68835"/>
                      </a:cubicBezTo>
                      <a:cubicBezTo>
                        <a:pt x="100256" y="78493"/>
                        <a:pt x="100256" y="88209"/>
                        <a:pt x="99408" y="97867"/>
                      </a:cubicBezTo>
                      <a:cubicBezTo>
                        <a:pt x="98076" y="102811"/>
                        <a:pt x="96316" y="107630"/>
                        <a:pt x="94150" y="112269"/>
                      </a:cubicBezTo>
                      <a:cubicBezTo>
                        <a:pt x="92779" y="116155"/>
                        <a:pt x="90950" y="120270"/>
                        <a:pt x="90036" y="123470"/>
                      </a:cubicBezTo>
                      <a:cubicBezTo>
                        <a:pt x="93253" y="123264"/>
                        <a:pt x="96408" y="124426"/>
                        <a:pt x="98722" y="126670"/>
                      </a:cubicBezTo>
                      <a:cubicBezTo>
                        <a:pt x="101907" y="129857"/>
                        <a:pt x="103500" y="134301"/>
                        <a:pt x="103066" y="138786"/>
                      </a:cubicBezTo>
                      <a:lnTo>
                        <a:pt x="103523" y="138786"/>
                      </a:lnTo>
                      <a:cubicBezTo>
                        <a:pt x="103523" y="140615"/>
                        <a:pt x="103523" y="142444"/>
                        <a:pt x="103523" y="144273"/>
                      </a:cubicBezTo>
                      <a:cubicBezTo>
                        <a:pt x="101825" y="163045"/>
                        <a:pt x="103686" y="181969"/>
                        <a:pt x="109009" y="200051"/>
                      </a:cubicBezTo>
                      <a:cubicBezTo>
                        <a:pt x="110313" y="202168"/>
                        <a:pt x="112225" y="203841"/>
                        <a:pt x="114496" y="204852"/>
                      </a:cubicBezTo>
                      <a:cubicBezTo>
                        <a:pt x="116602" y="206253"/>
                        <a:pt x="119055" y="207044"/>
                        <a:pt x="121582" y="207138"/>
                      </a:cubicBezTo>
                      <a:cubicBezTo>
                        <a:pt x="129958" y="207899"/>
                        <a:pt x="138266" y="205073"/>
                        <a:pt x="144442" y="199365"/>
                      </a:cubicBezTo>
                      <a:cubicBezTo>
                        <a:pt x="148363" y="195276"/>
                        <a:pt x="150713" y="189931"/>
                        <a:pt x="151072" y="184278"/>
                      </a:cubicBezTo>
                      <a:cubicBezTo>
                        <a:pt x="152672" y="173991"/>
                        <a:pt x="156101" y="145416"/>
                        <a:pt x="156558" y="138558"/>
                      </a:cubicBezTo>
                      <a:lnTo>
                        <a:pt x="156558" y="138558"/>
                      </a:lnTo>
                      <a:cubicBezTo>
                        <a:pt x="156154" y="135072"/>
                        <a:pt x="156876" y="131546"/>
                        <a:pt x="158616" y="128499"/>
                      </a:cubicBezTo>
                      <a:cubicBezTo>
                        <a:pt x="160092" y="126108"/>
                        <a:pt x="162239" y="124199"/>
                        <a:pt x="164788" y="123013"/>
                      </a:cubicBezTo>
                      <a:cubicBezTo>
                        <a:pt x="153982" y="110970"/>
                        <a:pt x="145670" y="96909"/>
                        <a:pt x="140328" y="81636"/>
                      </a:cubicBezTo>
                      <a:close/>
                    </a:path>
                  </a:pathLst>
                </a:custGeom>
                <a:solidFill>
                  <a:srgbClr val="F2F2F2"/>
                </a:solidFill>
                <a:ln w="22754" cap="flat">
                  <a:noFill/>
                  <a:prstDash val="solid"/>
                  <a:miter/>
                </a:ln>
              </p:spPr>
              <p:txBody>
                <a:bodyPr rtlCol="0" anchor="ctr"/>
                <a:lstStyle/>
                <a:p>
                  <a:endParaRPr lang="en-IN"/>
                </a:p>
              </p:txBody>
            </p:sp>
          </p:grpSp>
        </p:grpSp>
        <p:sp>
          <p:nvSpPr>
            <p:cNvPr id="495" name="Graphic 493">
              <a:extLst>
                <a:ext uri="{FF2B5EF4-FFF2-40B4-BE49-F238E27FC236}">
                  <a16:creationId xmlns:a16="http://schemas.microsoft.com/office/drawing/2014/main" id="{AE6CF062-BAEF-487E-AFF1-13E623218C7A}"/>
                </a:ext>
              </a:extLst>
            </p:cNvPr>
            <p:cNvSpPr>
              <a:spLocks noChangeAspect="1"/>
            </p:cNvSpPr>
            <p:nvPr/>
          </p:nvSpPr>
          <p:spPr>
            <a:xfrm>
              <a:off x="9057060" y="6106968"/>
              <a:ext cx="300266" cy="393192"/>
            </a:xfrm>
            <a:custGeom>
              <a:avLst/>
              <a:gdLst>
                <a:gd name="connsiteX0" fmla="*/ 1207771 w 2422207"/>
                <a:gd name="connsiteY0" fmla="*/ 692467 h 3171823"/>
                <a:gd name="connsiteX1" fmla="*/ 342900 w 2422207"/>
                <a:gd name="connsiteY1" fmla="*/ 431482 h 3171823"/>
                <a:gd name="connsiteX2" fmla="*/ 1207771 w 2422207"/>
                <a:gd name="connsiteY2" fmla="*/ 170498 h 3171823"/>
                <a:gd name="connsiteX3" fmla="*/ 2064067 w 2422207"/>
                <a:gd name="connsiteY3" fmla="*/ 431482 h 3171823"/>
                <a:gd name="connsiteX4" fmla="*/ 1207771 w 2422207"/>
                <a:gd name="connsiteY4" fmla="*/ 692467 h 3171823"/>
                <a:gd name="connsiteX5" fmla="*/ 952 w 2422207"/>
                <a:gd name="connsiteY5" fmla="*/ 2192655 h 3171823"/>
                <a:gd name="connsiteX6" fmla="*/ 952 w 2422207"/>
                <a:gd name="connsiteY6" fmla="*/ 2666048 h 3171823"/>
                <a:gd name="connsiteX7" fmla="*/ 1020127 w 2422207"/>
                <a:gd name="connsiteY7" fmla="*/ 3171824 h 3171823"/>
                <a:gd name="connsiteX8" fmla="*/ 1403033 w 2422207"/>
                <a:gd name="connsiteY8" fmla="*/ 3171824 h 3171823"/>
                <a:gd name="connsiteX9" fmla="*/ 2422208 w 2422207"/>
                <a:gd name="connsiteY9" fmla="*/ 2707005 h 3171823"/>
                <a:gd name="connsiteX10" fmla="*/ 2422208 w 2422207"/>
                <a:gd name="connsiteY10" fmla="*/ 481013 h 3171823"/>
                <a:gd name="connsiteX11" fmla="*/ 1206817 w 2422207"/>
                <a:gd name="connsiteY11" fmla="*/ 0 h 3171823"/>
                <a:gd name="connsiteX12" fmla="*/ 0 w 2422207"/>
                <a:gd name="connsiteY12" fmla="*/ 473392 h 3171823"/>
                <a:gd name="connsiteX13" fmla="*/ 0 w 2422207"/>
                <a:gd name="connsiteY13" fmla="*/ 1467802 h 3171823"/>
                <a:gd name="connsiteX14" fmla="*/ 952 w 2422207"/>
                <a:gd name="connsiteY14" fmla="*/ 2192655 h 3171823"/>
                <a:gd name="connsiteX15" fmla="*/ 952 w 2422207"/>
                <a:gd name="connsiteY15" fmla="*/ 2192655 h 317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22207" h="3171823">
                  <a:moveTo>
                    <a:pt x="1207771" y="692467"/>
                  </a:moveTo>
                  <a:cubicBezTo>
                    <a:pt x="734377" y="692467"/>
                    <a:pt x="342900" y="578167"/>
                    <a:pt x="342900" y="431482"/>
                  </a:cubicBezTo>
                  <a:cubicBezTo>
                    <a:pt x="342900" y="284798"/>
                    <a:pt x="725805" y="170498"/>
                    <a:pt x="1207771" y="170498"/>
                  </a:cubicBezTo>
                  <a:cubicBezTo>
                    <a:pt x="1681163" y="170498"/>
                    <a:pt x="2064067" y="284798"/>
                    <a:pt x="2064067" y="431482"/>
                  </a:cubicBezTo>
                  <a:cubicBezTo>
                    <a:pt x="2064067" y="578167"/>
                    <a:pt x="1688783" y="692467"/>
                    <a:pt x="1207771" y="692467"/>
                  </a:cubicBezTo>
                  <a:close/>
                  <a:moveTo>
                    <a:pt x="952" y="2192655"/>
                  </a:moveTo>
                  <a:lnTo>
                    <a:pt x="952" y="2666048"/>
                  </a:lnTo>
                  <a:cubicBezTo>
                    <a:pt x="952" y="2886074"/>
                    <a:pt x="441008" y="3130868"/>
                    <a:pt x="1020127" y="3171824"/>
                  </a:cubicBezTo>
                  <a:lnTo>
                    <a:pt x="1403033" y="3171824"/>
                  </a:lnTo>
                  <a:cubicBezTo>
                    <a:pt x="1982152" y="3130868"/>
                    <a:pt x="2422208" y="2935606"/>
                    <a:pt x="2422208" y="2707005"/>
                  </a:cubicBezTo>
                  <a:lnTo>
                    <a:pt x="2422208" y="481013"/>
                  </a:lnTo>
                  <a:cubicBezTo>
                    <a:pt x="2422208" y="236219"/>
                    <a:pt x="1875473" y="0"/>
                    <a:pt x="1206817" y="0"/>
                  </a:cubicBezTo>
                  <a:cubicBezTo>
                    <a:pt x="538163" y="0"/>
                    <a:pt x="0" y="220027"/>
                    <a:pt x="0" y="473392"/>
                  </a:cubicBezTo>
                  <a:lnTo>
                    <a:pt x="0" y="1467802"/>
                  </a:lnTo>
                  <a:lnTo>
                    <a:pt x="952" y="2192655"/>
                  </a:lnTo>
                  <a:lnTo>
                    <a:pt x="952" y="2192655"/>
                  </a:lnTo>
                  <a:close/>
                </a:path>
              </a:pathLst>
            </a:custGeom>
            <a:solidFill>
              <a:srgbClr val="0078D4"/>
            </a:solidFill>
            <a:ln w="9525" cap="flat">
              <a:noFill/>
              <a:prstDash val="solid"/>
              <a:miter/>
            </a:ln>
          </p:spPr>
          <p:txBody>
            <a:bodyPr rtlCol="0" anchor="ctr"/>
            <a:lstStyle/>
            <a:p>
              <a:endParaRPr lang="en-US"/>
            </a:p>
          </p:txBody>
        </p:sp>
        <p:grpSp>
          <p:nvGrpSpPr>
            <p:cNvPr id="503" name="Group 502">
              <a:extLst>
                <a:ext uri="{FF2B5EF4-FFF2-40B4-BE49-F238E27FC236}">
                  <a16:creationId xmlns:a16="http://schemas.microsoft.com/office/drawing/2014/main" id="{0A489B20-C167-4A94-83A7-EC3B4D642E5C}"/>
                </a:ext>
              </a:extLst>
            </p:cNvPr>
            <p:cNvGrpSpPr/>
            <p:nvPr/>
          </p:nvGrpSpPr>
          <p:grpSpPr>
            <a:xfrm>
              <a:off x="10145589" y="6104174"/>
              <a:ext cx="398780" cy="398780"/>
              <a:chOff x="8706269" y="6061675"/>
              <a:chExt cx="297187" cy="297187"/>
            </a:xfrm>
          </p:grpSpPr>
          <p:sp>
            <p:nvSpPr>
              <p:cNvPr id="497" name="Freeform: Shape 496">
                <a:extLst>
                  <a:ext uri="{FF2B5EF4-FFF2-40B4-BE49-F238E27FC236}">
                    <a16:creationId xmlns:a16="http://schemas.microsoft.com/office/drawing/2014/main" id="{195A718A-7468-4AF4-8095-088F54E33D28}"/>
                  </a:ext>
                </a:extLst>
              </p:cNvPr>
              <p:cNvSpPr/>
              <p:nvPr/>
            </p:nvSpPr>
            <p:spPr>
              <a:xfrm>
                <a:off x="8706269" y="6061675"/>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98" name="Freeform: Shape 497">
                <a:extLst>
                  <a:ext uri="{FF2B5EF4-FFF2-40B4-BE49-F238E27FC236}">
                    <a16:creationId xmlns:a16="http://schemas.microsoft.com/office/drawing/2014/main" id="{86F590EB-8BBE-4812-A95E-4AB5948CE33B}"/>
                  </a:ext>
                </a:extLst>
              </p:cNvPr>
              <p:cNvSpPr/>
              <p:nvPr/>
            </p:nvSpPr>
            <p:spPr>
              <a:xfrm>
                <a:off x="8726548" y="6081954"/>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99" name="Freeform: Shape 498">
                <a:extLst>
                  <a:ext uri="{FF2B5EF4-FFF2-40B4-BE49-F238E27FC236}">
                    <a16:creationId xmlns:a16="http://schemas.microsoft.com/office/drawing/2014/main" id="{54D03428-E427-4FF8-B6D9-41118802D178}"/>
                  </a:ext>
                </a:extLst>
              </p:cNvPr>
              <p:cNvSpPr/>
              <p:nvPr/>
            </p:nvSpPr>
            <p:spPr>
              <a:xfrm>
                <a:off x="8767929" y="6071255"/>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00" name="Freeform: Shape 499">
                <a:extLst>
                  <a:ext uri="{FF2B5EF4-FFF2-40B4-BE49-F238E27FC236}">
                    <a16:creationId xmlns:a16="http://schemas.microsoft.com/office/drawing/2014/main" id="{A6CAA6BD-1CCF-4613-9AC3-5066C80C6F64}"/>
                  </a:ext>
                </a:extLst>
              </p:cNvPr>
              <p:cNvSpPr/>
              <p:nvPr/>
            </p:nvSpPr>
            <p:spPr>
              <a:xfrm>
                <a:off x="8839294" y="6243379"/>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01" name="Freeform: Shape 500">
                <a:extLst>
                  <a:ext uri="{FF2B5EF4-FFF2-40B4-BE49-F238E27FC236}">
                    <a16:creationId xmlns:a16="http://schemas.microsoft.com/office/drawing/2014/main" id="{90FD8B7E-252E-47F7-9862-261BE155467A}"/>
                  </a:ext>
                </a:extLst>
              </p:cNvPr>
              <p:cNvSpPr/>
              <p:nvPr/>
            </p:nvSpPr>
            <p:spPr>
              <a:xfrm>
                <a:off x="8810809" y="6154153"/>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02" name="Freeform: Shape 501">
                <a:extLst>
                  <a:ext uri="{FF2B5EF4-FFF2-40B4-BE49-F238E27FC236}">
                    <a16:creationId xmlns:a16="http://schemas.microsoft.com/office/drawing/2014/main" id="{807E249D-AE1D-49DE-AD7B-FF22E66E776D}"/>
                  </a:ext>
                </a:extLst>
              </p:cNvPr>
              <p:cNvSpPr/>
              <p:nvPr/>
            </p:nvSpPr>
            <p:spPr>
              <a:xfrm>
                <a:off x="8810809" y="6171460"/>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pic>
          <p:nvPicPr>
            <p:cNvPr id="507" name="Picture 506" descr="A picture containing drawing&#10;&#10;Description automatically generated">
              <a:extLst>
                <a:ext uri="{FF2B5EF4-FFF2-40B4-BE49-F238E27FC236}">
                  <a16:creationId xmlns:a16="http://schemas.microsoft.com/office/drawing/2014/main" id="{4518604A-1BBD-4E55-9726-46C195F37A1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97274" y="6106968"/>
              <a:ext cx="393192" cy="393192"/>
            </a:xfrm>
            <a:prstGeom prst="rect">
              <a:avLst/>
            </a:prstGeom>
          </p:spPr>
        </p:pic>
        <p:grpSp>
          <p:nvGrpSpPr>
            <p:cNvPr id="3" name="Group 2">
              <a:extLst>
                <a:ext uri="{FF2B5EF4-FFF2-40B4-BE49-F238E27FC236}">
                  <a16:creationId xmlns:a16="http://schemas.microsoft.com/office/drawing/2014/main" id="{E81B8901-E7CE-412A-8F95-2C7505316608}"/>
                </a:ext>
              </a:extLst>
            </p:cNvPr>
            <p:cNvGrpSpPr/>
            <p:nvPr/>
          </p:nvGrpSpPr>
          <p:grpSpPr>
            <a:xfrm>
              <a:off x="6470802" y="5792285"/>
              <a:ext cx="548640" cy="785599"/>
              <a:chOff x="6470802" y="5792285"/>
              <a:chExt cx="548640" cy="785599"/>
            </a:xfrm>
          </p:grpSpPr>
          <p:sp>
            <p:nvSpPr>
              <p:cNvPr id="196" name="TextBox 195">
                <a:extLst>
                  <a:ext uri="{FF2B5EF4-FFF2-40B4-BE49-F238E27FC236}">
                    <a16:creationId xmlns:a16="http://schemas.microsoft.com/office/drawing/2014/main" id="{65417A8C-7895-4D6E-A741-02637CC69B33}"/>
                  </a:ext>
                </a:extLst>
              </p:cNvPr>
              <p:cNvSpPr txBox="1"/>
              <p:nvPr/>
            </p:nvSpPr>
            <p:spPr>
              <a:xfrm>
                <a:off x="6612877" y="5792285"/>
                <a:ext cx="264496"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AAD</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198" name="Rectangle: Rounded Corners 197">
                <a:extLst>
                  <a:ext uri="{FF2B5EF4-FFF2-40B4-BE49-F238E27FC236}">
                    <a16:creationId xmlns:a16="http://schemas.microsoft.com/office/drawing/2014/main" id="{C5313280-B4B8-49EE-92BE-5E378DD335AF}"/>
                  </a:ext>
                </a:extLst>
              </p:cNvPr>
              <p:cNvSpPr/>
              <p:nvPr/>
            </p:nvSpPr>
            <p:spPr bwMode="auto">
              <a:xfrm>
                <a:off x="6470802" y="6029244"/>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509" name="Graphic 508">
                <a:extLst>
                  <a:ext uri="{FF2B5EF4-FFF2-40B4-BE49-F238E27FC236}">
                    <a16:creationId xmlns:a16="http://schemas.microsoft.com/office/drawing/2014/main" id="{CF08D714-14E3-4728-B1AE-6B570D6754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48526" y="6106968"/>
                <a:ext cx="393192" cy="393192"/>
              </a:xfrm>
              <a:prstGeom prst="rect">
                <a:avLst/>
              </a:prstGeom>
            </p:spPr>
          </p:pic>
        </p:grpSp>
        <p:pic>
          <p:nvPicPr>
            <p:cNvPr id="511" name="Picture 510" descr="A close up of a sign&#10;&#10;Description automatically generated">
              <a:extLst>
                <a:ext uri="{FF2B5EF4-FFF2-40B4-BE49-F238E27FC236}">
                  <a16:creationId xmlns:a16="http://schemas.microsoft.com/office/drawing/2014/main" id="{3F05E06E-D32D-4AD5-9EEF-7473256BEB2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49096" y="4138886"/>
              <a:ext cx="393192" cy="393192"/>
            </a:xfrm>
            <a:prstGeom prst="rect">
              <a:avLst/>
            </a:prstGeom>
          </p:spPr>
        </p:pic>
        <p:sp>
          <p:nvSpPr>
            <p:cNvPr id="64" name="people_4" title="Icon of a person">
              <a:extLst>
                <a:ext uri="{FF2B5EF4-FFF2-40B4-BE49-F238E27FC236}">
                  <a16:creationId xmlns:a16="http://schemas.microsoft.com/office/drawing/2014/main" id="{011B5097-38E3-433A-BF50-897A0BCBA58A}"/>
                </a:ext>
              </a:extLst>
            </p:cNvPr>
            <p:cNvSpPr>
              <a:spLocks noChangeAspect="1" noEditPoints="1"/>
            </p:cNvSpPr>
            <p:nvPr/>
          </p:nvSpPr>
          <p:spPr bwMode="auto">
            <a:xfrm>
              <a:off x="5329818" y="2678284"/>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3" name="TextBox 512">
              <a:extLst>
                <a:ext uri="{FF2B5EF4-FFF2-40B4-BE49-F238E27FC236}">
                  <a16:creationId xmlns:a16="http://schemas.microsoft.com/office/drawing/2014/main" id="{5D01580C-C74F-4101-9571-906D2FDE56F3}"/>
                </a:ext>
              </a:extLst>
            </p:cNvPr>
            <p:cNvSpPr txBox="1"/>
            <p:nvPr/>
          </p:nvSpPr>
          <p:spPr>
            <a:xfrm>
              <a:off x="5362753" y="2431440"/>
              <a:ext cx="261290"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User</a:t>
              </a:r>
              <a:endParaRPr kumimoji="0" lang="en-US" sz="800" b="0" i="1" u="none" strike="noStrike" kern="1200" cap="none" spc="0" normalizeH="0" baseline="0" noProof="0" dirty="0">
                <a:ln>
                  <a:noFill/>
                </a:ln>
                <a:effectLst/>
                <a:uLnTx/>
                <a:uFillTx/>
                <a:latin typeface="Segoe UI Semibold"/>
                <a:ea typeface="+mn-ea"/>
                <a:cs typeface="+mn-cs"/>
              </a:endParaRPr>
            </a:p>
          </p:txBody>
        </p:sp>
        <p:cxnSp>
          <p:nvCxnSpPr>
            <p:cNvPr id="514" name="Straight Arrow Connector 513">
              <a:extLst>
                <a:ext uri="{FF2B5EF4-FFF2-40B4-BE49-F238E27FC236}">
                  <a16:creationId xmlns:a16="http://schemas.microsoft.com/office/drawing/2014/main" id="{E186438A-306A-4BE9-B804-2077B081786D}"/>
                </a:ext>
              </a:extLst>
            </p:cNvPr>
            <p:cNvCxnSpPr>
              <a:cxnSpLocks/>
            </p:cNvCxnSpPr>
            <p:nvPr/>
          </p:nvCxnSpPr>
          <p:spPr>
            <a:xfrm>
              <a:off x="5718968" y="2864647"/>
              <a:ext cx="743548" cy="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81AFCA43-6DB0-4507-B293-E6D0D7B6F010}"/>
                </a:ext>
              </a:extLst>
            </p:cNvPr>
            <p:cNvSpPr/>
            <p:nvPr/>
          </p:nvSpPr>
          <p:spPr bwMode="auto">
            <a:xfrm>
              <a:off x="5858361" y="2690700"/>
              <a:ext cx="315167" cy="343737"/>
            </a:xfrm>
            <a:prstGeom prst="roundRect">
              <a:avLst/>
            </a:prstGeom>
            <a:solidFill>
              <a:schemeClr val="bg1"/>
            </a:solid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rgbClr val="3C3C41"/>
                  </a:solidFill>
                  <a:ea typeface="Segoe UI" pitchFamily="34" charset="0"/>
                  <a:cs typeface="Segoe UI" pitchFamily="34" charset="0"/>
                </a:rPr>
                <a:t>PIP</a:t>
              </a:r>
            </a:p>
          </p:txBody>
        </p:sp>
      </p:grpSp>
    </p:spTree>
    <p:extLst>
      <p:ext uri="{BB962C8B-B14F-4D97-AF65-F5344CB8AC3E}">
        <p14:creationId xmlns:p14="http://schemas.microsoft.com/office/powerpoint/2010/main" val="2775570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8AB9D3-FFFC-4303-9EBA-43E31B3FFFD6}"/>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295418" y="621792"/>
            <a:ext cx="4140170" cy="6372237"/>
          </a:xfrm>
          <a:prstGeom prst="rect">
            <a:avLst/>
          </a:prstGeom>
        </p:spPr>
      </p:pic>
      <p:sp>
        <p:nvSpPr>
          <p:cNvPr id="17" name="Rectangle 16">
            <a:extLst>
              <a:ext uri="{FF2B5EF4-FFF2-40B4-BE49-F238E27FC236}">
                <a16:creationId xmlns:a16="http://schemas.microsoft.com/office/drawing/2014/main" id="{0D13D2DF-5F35-4799-BBFF-2017C9CE3AC5}"/>
              </a:ext>
              <a:ext uri="{C183D7F6-B498-43B3-948B-1728B52AA6E4}">
                <adec:decorative xmlns:adec="http://schemas.microsoft.com/office/drawing/2017/decorative" val="1"/>
              </a:ext>
            </a:extLst>
          </p:cNvPr>
          <p:cNvSpPr/>
          <p:nvPr/>
        </p:nvSpPr>
        <p:spPr bwMode="auto">
          <a:xfrm>
            <a:off x="8295422" y="0"/>
            <a:ext cx="4141053" cy="5437378"/>
          </a:xfrm>
          <a:prstGeom prst="rect">
            <a:avLst/>
          </a:prstGeom>
          <a:gradFill>
            <a:gsLst>
              <a:gs pos="1500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956" y="633186"/>
            <a:ext cx="7620842" cy="820738"/>
          </a:xfrm>
        </p:spPr>
        <p:txBody>
          <a:bodyPr/>
          <a:lstStyle/>
          <a:p>
            <a:r>
              <a:rPr lang="en-US" b="1" dirty="0" err="1"/>
              <a:t>Kainos</a:t>
            </a:r>
            <a:r>
              <a:rPr lang="en-US" b="1" dirty="0"/>
              <a:t> and NHSX deliver health services </a:t>
            </a:r>
            <a:br>
              <a:rPr lang="en-US" b="1" dirty="0"/>
            </a:br>
            <a:r>
              <a:rPr lang="en-US" b="1" dirty="0"/>
              <a:t>to millions on Microsoft Azure</a:t>
            </a:r>
            <a:endParaRPr lang="en-US" dirty="0"/>
          </a:p>
        </p:txBody>
      </p:sp>
      <p:graphicFrame>
        <p:nvGraphicFramePr>
          <p:cNvPr id="13" name="Table 12">
            <a:extLst>
              <a:ext uri="{FF2B5EF4-FFF2-40B4-BE49-F238E27FC236}">
                <a16:creationId xmlns:a16="http://schemas.microsoft.com/office/drawing/2014/main" id="{FE274DF0-37C6-4CA8-B968-5ED86298071B}"/>
              </a:ext>
            </a:extLst>
          </p:cNvPr>
          <p:cNvGraphicFramePr>
            <a:graphicFrameLocks noGrp="1"/>
          </p:cNvGraphicFramePr>
          <p:nvPr/>
        </p:nvGraphicFramePr>
        <p:xfrm>
          <a:off x="465954" y="1714207"/>
          <a:ext cx="7480738" cy="4580218"/>
        </p:xfrm>
        <a:graphic>
          <a:graphicData uri="http://schemas.openxmlformats.org/drawingml/2006/table">
            <a:tbl>
              <a:tblPr firstRow="1" bandRow="1">
                <a:tableStyleId>{5C22544A-7EE6-4342-B048-85BDC9FD1C3A}</a:tableStyleId>
              </a:tblPr>
              <a:tblGrid>
                <a:gridCol w="1838454">
                  <a:extLst>
                    <a:ext uri="{9D8B030D-6E8A-4147-A177-3AD203B41FA5}">
                      <a16:colId xmlns:a16="http://schemas.microsoft.com/office/drawing/2014/main" val="493828438"/>
                    </a:ext>
                  </a:extLst>
                </a:gridCol>
                <a:gridCol w="5642284">
                  <a:extLst>
                    <a:ext uri="{9D8B030D-6E8A-4147-A177-3AD203B41FA5}">
                      <a16:colId xmlns:a16="http://schemas.microsoft.com/office/drawing/2014/main" val="108782897"/>
                    </a:ext>
                  </a:extLst>
                </a:gridCol>
              </a:tblGrid>
              <a:tr h="1490472">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29"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a:solidFill>
                            <a:srgbClr val="000000"/>
                          </a:solidFill>
                        </a:rPr>
                        <a:t>The National Health Service (NHS) wanted a mobile solution as a front door to healthcare services for patients in England. The challenge was to integrate systems across the offices of 7,500 general practitioners who book more than 340 million appointments annually and order </a:t>
                      </a:r>
                      <a:br>
                        <a:rPr lang="en-US" sz="1400" b="0">
                          <a:solidFill>
                            <a:srgbClr val="000000"/>
                          </a:solidFill>
                        </a:rPr>
                      </a:br>
                      <a:r>
                        <a:rPr lang="en-US" sz="1400" b="0">
                          <a:solidFill>
                            <a:srgbClr val="000000"/>
                          </a:solidFill>
                        </a:rPr>
                        <a:t>800 million repeat prescriptions. NHSX had never used a public cloud for hosting and delivering a user-facing transactional service.</a:t>
                      </a:r>
                      <a:endParaRPr lang="en-US" sz="1400" b="0" dirty="0">
                        <a:solidFill>
                          <a:srgbClr val="000000"/>
                        </a:solidFill>
                      </a:endParaRPr>
                    </a:p>
                  </a:txBody>
                  <a:tcPr marL="0" marR="0" marT="89642" marB="0">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46304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a:solidFill>
                            <a:srgbClr val="000000"/>
                          </a:solidFill>
                        </a:rPr>
                        <a:t>The NHS App uses a containerized architecture on Azure. Kainos, a cloud solution provider, delivered a highly secure service based on Docker, Azure Container Registry, Azure Kubernetes Service (AKS), and open-source tooling at scale. AKS offers a hosted experience that reduces the complexity and operational overhead of managing Kubernetes, helping Kainos deploy a working app in only three months.</a:t>
                      </a:r>
                      <a:endParaRPr lang="en-US" sz="1400" b="0" dirty="0">
                        <a:solidFill>
                          <a:srgbClr val="000000"/>
                        </a:solidFill>
                      </a:endParaRP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626706">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29"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b="0" dirty="0">
                          <a:solidFill>
                            <a:srgbClr val="000000"/>
                          </a:solidFill>
                        </a:rPr>
                        <a:t>In this ambitious digital transformation project with NHS Digital and NHSX, </a:t>
                      </a:r>
                      <a:r>
                        <a:rPr lang="en-US" sz="1400" b="0" dirty="0" err="1">
                          <a:solidFill>
                            <a:srgbClr val="000000"/>
                          </a:solidFill>
                        </a:rPr>
                        <a:t>Kainos</a:t>
                      </a:r>
                      <a:r>
                        <a:rPr lang="en-US" sz="1400" b="0" dirty="0">
                          <a:solidFill>
                            <a:srgbClr val="000000"/>
                          </a:solidFill>
                        </a:rPr>
                        <a:t> broke new ground by using the Azure public cloud to host a user-facing transactional service empowering 40 million people to access healthcare services using smartphone-native apps. </a:t>
                      </a:r>
                      <a:r>
                        <a:rPr lang="en-US" sz="1400" b="0" dirty="0" err="1">
                          <a:solidFill>
                            <a:srgbClr val="000000"/>
                          </a:solidFill>
                        </a:rPr>
                        <a:t>Kainos</a:t>
                      </a:r>
                      <a:r>
                        <a:rPr lang="en-US" sz="1400" b="0" dirty="0">
                          <a:solidFill>
                            <a:srgbClr val="000000"/>
                          </a:solidFill>
                        </a:rPr>
                        <a:t> brought the project from an idea to a live service in just 13 months. </a:t>
                      </a:r>
                    </a:p>
                  </a:txBody>
                  <a:tcPr marL="0" marR="0" marT="89642" marB="0">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2" name="Text Placeholder 2047">
            <a:extLst>
              <a:ext uri="{FF2B5EF4-FFF2-40B4-BE49-F238E27FC236}">
                <a16:creationId xmlns:a16="http://schemas.microsoft.com/office/drawing/2014/main" id="{AF8CD26C-F4A4-4084-B03A-EDB25B276E8C}"/>
              </a:ext>
            </a:extLst>
          </p:cNvPr>
          <p:cNvSpPr txBox="1">
            <a:spLocks/>
          </p:cNvSpPr>
          <p:nvPr/>
        </p:nvSpPr>
        <p:spPr>
          <a:xfrm>
            <a:off x="8462124" y="757937"/>
            <a:ext cx="3777157" cy="106118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7"/>
              </a:spcAft>
              <a:buNone/>
            </a:pPr>
            <a:r>
              <a:rPr lang="en-US" sz="1399" dirty="0">
                <a:solidFill>
                  <a:schemeClr val="bg1"/>
                </a:solidFill>
                <a:latin typeface="+mn-lt"/>
              </a:rPr>
              <a:t>Azure, AKS, and Azure Cosmos DB give us </a:t>
            </a:r>
            <a:br>
              <a:rPr lang="en-US" sz="1399" dirty="0">
                <a:solidFill>
                  <a:schemeClr val="bg1"/>
                </a:solidFill>
                <a:latin typeface="+mn-lt"/>
              </a:rPr>
            </a:br>
            <a:r>
              <a:rPr lang="en-US" sz="1399" dirty="0">
                <a:solidFill>
                  <a:schemeClr val="bg1"/>
                </a:solidFill>
                <a:latin typeface="+mn-lt"/>
              </a:rPr>
              <a:t>an enterprise-grade solution with speed, scalability, and adaptability, plus the availability of an active-active </a:t>
            </a:r>
            <a:r>
              <a:rPr lang="en-US" sz="1399" dirty="0" err="1">
                <a:solidFill>
                  <a:schemeClr val="bg1"/>
                </a:solidFill>
                <a:latin typeface="+mn-lt"/>
              </a:rPr>
              <a:t>multiregion</a:t>
            </a:r>
            <a:r>
              <a:rPr lang="en-US" sz="1399" dirty="0">
                <a:solidFill>
                  <a:schemeClr val="bg1"/>
                </a:solidFill>
                <a:latin typeface="+mn-lt"/>
              </a:rPr>
              <a:t> configuration.” </a:t>
            </a:r>
          </a:p>
        </p:txBody>
      </p:sp>
      <p:sp>
        <p:nvSpPr>
          <p:cNvPr id="14" name="Rectangle 13">
            <a:extLst>
              <a:ext uri="{FF2B5EF4-FFF2-40B4-BE49-F238E27FC236}">
                <a16:creationId xmlns:a16="http://schemas.microsoft.com/office/drawing/2014/main" id="{C92B9A04-3745-4B40-9D8F-B40B62363DB4}"/>
              </a:ext>
            </a:extLst>
          </p:cNvPr>
          <p:cNvSpPr/>
          <p:nvPr/>
        </p:nvSpPr>
        <p:spPr>
          <a:xfrm>
            <a:off x="8462126" y="1798876"/>
            <a:ext cx="3444739" cy="522964"/>
          </a:xfrm>
          <a:prstGeom prst="rect">
            <a:avLst/>
          </a:prstGeom>
        </p:spPr>
        <p:txBody>
          <a:bodyPr wrap="square">
            <a:spAutoFit/>
          </a:bodyPr>
          <a:lstStyle/>
          <a:p>
            <a:pPr marL="285695" indent="-285695">
              <a:buFont typeface="Segoe UI" panose="020B0502040204020203" pitchFamily="34" charset="0"/>
              <a:buChar char="—"/>
            </a:pPr>
            <a:r>
              <a:rPr lang="en-US" sz="1399" i="1" dirty="0" err="1">
                <a:solidFill>
                  <a:schemeClr val="bg1"/>
                </a:solidFill>
              </a:rPr>
              <a:t>Caoimhin</a:t>
            </a:r>
            <a:r>
              <a:rPr lang="en-US" sz="1399" i="1" dirty="0">
                <a:solidFill>
                  <a:schemeClr val="bg1"/>
                </a:solidFill>
              </a:rPr>
              <a:t> Graham, Principal Architect </a:t>
            </a:r>
            <a:r>
              <a:rPr lang="en-US" sz="1399" i="1" dirty="0" err="1">
                <a:solidFill>
                  <a:schemeClr val="bg1"/>
                </a:solidFill>
              </a:rPr>
              <a:t>Kainos</a:t>
            </a:r>
            <a:endParaRPr lang="en-US" sz="1399" i="1" dirty="0">
              <a:solidFill>
                <a:schemeClr val="bg1"/>
              </a:solidFill>
            </a:endParaRPr>
          </a:p>
        </p:txBody>
      </p:sp>
      <p:sp>
        <p:nvSpPr>
          <p:cNvPr id="15" name="TextBox 14">
            <a:extLst>
              <a:ext uri="{FF2B5EF4-FFF2-40B4-BE49-F238E27FC236}">
                <a16:creationId xmlns:a16="http://schemas.microsoft.com/office/drawing/2014/main" id="{17D5C344-11EB-4F6A-B0EF-BBE78C155968}"/>
              </a:ext>
              <a:ext uri="{C183D7F6-B498-43B3-948B-1728B52AA6E4}">
                <adec:decorative xmlns:adec="http://schemas.microsoft.com/office/drawing/2017/decorative" val="1"/>
              </a:ext>
            </a:extLst>
          </p:cNvPr>
          <p:cNvSpPr txBox="1"/>
          <p:nvPr/>
        </p:nvSpPr>
        <p:spPr>
          <a:xfrm>
            <a:off x="8283110" y="115933"/>
            <a:ext cx="947258" cy="1227586"/>
          </a:xfrm>
          <a:prstGeom prst="rect">
            <a:avLst/>
          </a:prstGeom>
          <a:noFill/>
        </p:spPr>
        <p:txBody>
          <a:bodyPr wrap="square" lIns="182854" tIns="146283" rIns="182854" bIns="146283" rtlCol="0">
            <a:spAutoFit/>
          </a:bodyPr>
          <a:lstStyle/>
          <a:p>
            <a:pPr algn="ctr">
              <a:lnSpc>
                <a:spcPct val="90000"/>
              </a:lnSpc>
              <a:spcAft>
                <a:spcPts val="600"/>
              </a:spcAft>
            </a:pPr>
            <a:r>
              <a:rPr lang="en-US" sz="6599" dirty="0">
                <a:solidFill>
                  <a:schemeClr val="bg1"/>
                </a:solidFill>
                <a:latin typeface="Arial Black" panose="020B0A04020102020204" pitchFamily="34" charset="0"/>
              </a:rPr>
              <a:t>“</a:t>
            </a:r>
          </a:p>
        </p:txBody>
      </p:sp>
      <p:sp>
        <p:nvSpPr>
          <p:cNvPr id="3" name="Rectangle 2">
            <a:extLst>
              <a:ext uri="{FF2B5EF4-FFF2-40B4-BE49-F238E27FC236}">
                <a16:creationId xmlns:a16="http://schemas.microsoft.com/office/drawing/2014/main" id="{CF05A930-5E33-B847-BAAD-8052DC8AA32D}"/>
              </a:ext>
              <a:ext uri="{C183D7F6-B498-43B3-948B-1728B52AA6E4}">
                <adec:decorative xmlns:adec="http://schemas.microsoft.com/office/drawing/2017/decorative" val="1"/>
              </a:ext>
            </a:extLst>
          </p:cNvPr>
          <p:cNvSpPr>
            <a:spLocks noChangeArrowheads="1"/>
          </p:cNvSpPr>
          <p:nvPr/>
        </p:nvSpPr>
        <p:spPr bwMode="auto">
          <a:xfrm>
            <a:off x="882" y="-191155"/>
            <a:ext cx="188409" cy="3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endParaRPr lang="en-US" sz="1836"/>
          </a:p>
        </p:txBody>
      </p:sp>
      <p:pic>
        <p:nvPicPr>
          <p:cNvPr id="7" name="Picture 6">
            <a:extLst>
              <a:ext uri="{FF2B5EF4-FFF2-40B4-BE49-F238E27FC236}">
                <a16:creationId xmlns:a16="http://schemas.microsoft.com/office/drawing/2014/main" id="{C3EAB4C2-DB92-453E-9B1D-0D4FD0CBAD8C}"/>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94635" y="373262"/>
            <a:ext cx="817971" cy="190320"/>
          </a:xfrm>
          <a:prstGeom prst="rect">
            <a:avLst/>
          </a:prstGeom>
        </p:spPr>
      </p:pic>
    </p:spTree>
    <p:extLst>
      <p:ext uri="{BB962C8B-B14F-4D97-AF65-F5344CB8AC3E}">
        <p14:creationId xmlns:p14="http://schemas.microsoft.com/office/powerpoint/2010/main" val="301139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955" y="633186"/>
            <a:ext cx="6894804" cy="411103"/>
          </a:xfrm>
        </p:spPr>
        <p:txBody>
          <a:bodyPr/>
          <a:lstStyle/>
          <a:p>
            <a:r>
              <a:rPr lang="en-US" dirty="0" err="1"/>
              <a:t>Kainos</a:t>
            </a:r>
            <a:r>
              <a:rPr lang="en-US" dirty="0"/>
              <a:t>/NHSX: </a:t>
            </a:r>
            <a:r>
              <a:rPr lang="en-US" dirty="0">
                <a:solidFill>
                  <a:srgbClr val="0F78D4"/>
                </a:solidFill>
              </a:rPr>
              <a:t>architecture</a:t>
            </a: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84717" y="1437505"/>
            <a:ext cx="4007770" cy="546772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The NHS App is deployed across multiple AKS clusters in several different Azure regions with requests handled in an active-active manner</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Azure Traffic Manager routes inbound traffic </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for the service</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The AKS cluster </a:t>
            </a:r>
            <a:r>
              <a:rPr lang="en-US" sz="1400" b="0" spc="0" dirty="0" err="1">
                <a:solidFill>
                  <a:srgbClr val="0078D4"/>
                </a:solidFill>
                <a:latin typeface="Segoe UI" panose="020B0502040204020203" pitchFamily="34" charset="0"/>
              </a:rPr>
              <a:t>autoscaler</a:t>
            </a:r>
            <a:r>
              <a:rPr lang="en-US" sz="1400" b="0" spc="0" dirty="0">
                <a:solidFill>
                  <a:srgbClr val="0078D4"/>
                </a:solidFill>
                <a:latin typeface="Segoe UI" panose="020B0502040204020203" pitchFamily="34" charset="0"/>
              </a:rPr>
              <a:t> dynamically scales node pools relative to observed demand</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In the data layer, Azure Cosmos DB is deployed with a multi-master configuration to provide region resiliency</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Azure Key Vault is used as a secure repository to persist and serve all passwords, keys, and cryptographic material required in delivery of the NHS App</a:t>
            </a:r>
          </a:p>
          <a:p>
            <a:pPr marL="285750" indent="-285750" defTabSz="932563">
              <a:spcAft>
                <a:spcPts val="1200"/>
              </a:spcAft>
              <a:buFont typeface="Arial" panose="020B0604020202020204" pitchFamily="34" charset="0"/>
              <a:buChar char="•"/>
              <a:defRPr/>
            </a:pPr>
            <a:r>
              <a:rPr lang="en-US" sz="1400" b="0" spc="0" dirty="0">
                <a:solidFill>
                  <a:srgbClr val="0078D4"/>
                </a:solidFill>
                <a:latin typeface="Segoe UI" panose="020B0502040204020203" pitchFamily="34" charset="0"/>
              </a:rPr>
              <a:t>Azure Event Hub is used as an aggregation point for all diagnostic and logging information generated within the platform</a:t>
            </a:r>
          </a:p>
          <a:p>
            <a:pPr defTabSz="932563">
              <a:spcAft>
                <a:spcPts val="1200"/>
              </a:spcAft>
              <a:defRPr/>
            </a:pPr>
            <a:endParaRPr lang="en-US" sz="1400" b="0" spc="0" dirty="0">
              <a:solidFill>
                <a:srgbClr val="0078D4"/>
              </a:solidFill>
              <a:latin typeface="Segoe UI" panose="020B0502040204020203" pitchFamily="34" charset="0"/>
            </a:endParaRPr>
          </a:p>
        </p:txBody>
      </p:sp>
      <p:grpSp>
        <p:nvGrpSpPr>
          <p:cNvPr id="493" name="Group 492" descr="Kainos/NHSX case study architecture">
            <a:extLst>
              <a:ext uri="{FF2B5EF4-FFF2-40B4-BE49-F238E27FC236}">
                <a16:creationId xmlns:a16="http://schemas.microsoft.com/office/drawing/2014/main" id="{E770CB35-8D3D-478E-A09B-10370C1F6FD9}"/>
              </a:ext>
            </a:extLst>
          </p:cNvPr>
          <p:cNvGrpSpPr/>
          <p:nvPr/>
        </p:nvGrpSpPr>
        <p:grpSpPr>
          <a:xfrm>
            <a:off x="5232716" y="253721"/>
            <a:ext cx="6934199" cy="6487083"/>
            <a:chOff x="5312229" y="230629"/>
            <a:chExt cx="6934199" cy="6487083"/>
          </a:xfrm>
        </p:grpSpPr>
        <p:grpSp>
          <p:nvGrpSpPr>
            <p:cNvPr id="490" name="Group 489">
              <a:extLst>
                <a:ext uri="{FF2B5EF4-FFF2-40B4-BE49-F238E27FC236}">
                  <a16:creationId xmlns:a16="http://schemas.microsoft.com/office/drawing/2014/main" id="{F5794279-6CA2-4ECE-A19E-5BFFD79DE838}"/>
                </a:ext>
              </a:extLst>
            </p:cNvPr>
            <p:cNvGrpSpPr/>
            <p:nvPr/>
          </p:nvGrpSpPr>
          <p:grpSpPr>
            <a:xfrm>
              <a:off x="9652219" y="230629"/>
              <a:ext cx="822960" cy="924098"/>
              <a:chOff x="9652219" y="230629"/>
              <a:chExt cx="822960" cy="924098"/>
            </a:xfrm>
          </p:grpSpPr>
          <p:sp>
            <p:nvSpPr>
              <p:cNvPr id="136" name="TextBox 135">
                <a:extLst>
                  <a:ext uri="{FF2B5EF4-FFF2-40B4-BE49-F238E27FC236}">
                    <a16:creationId xmlns:a16="http://schemas.microsoft.com/office/drawing/2014/main" id="{E330592E-A5BD-47B7-9111-B5CA51021F70}"/>
                  </a:ext>
                </a:extLst>
              </p:cNvPr>
              <p:cNvSpPr txBox="1"/>
              <p:nvPr/>
            </p:nvSpPr>
            <p:spPr>
              <a:xfrm>
                <a:off x="9652219" y="230629"/>
                <a:ext cx="822960"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effectLst/>
                    <a:uLnTx/>
                    <a:uFillTx/>
                    <a:latin typeface="Segoe UI Semibold"/>
                    <a:ea typeface="+mn-ea"/>
                    <a:cs typeface="+mn-cs"/>
                  </a:rPr>
                  <a:t>Akamal</a:t>
                </a:r>
                <a:r>
                  <a:rPr kumimoji="0" lang="en-US" sz="1000" b="0" i="0" u="none" strike="noStrike" kern="1200" cap="none" spc="0" normalizeH="0" baseline="0" noProof="0" dirty="0">
                    <a:ln>
                      <a:noFill/>
                    </a:ln>
                    <a:effectLst/>
                    <a:uLnTx/>
                    <a:uFillTx/>
                    <a:latin typeface="Segoe UI Semibold"/>
                    <a:ea typeface="+mn-ea"/>
                    <a:cs typeface="+mn-cs"/>
                  </a:rPr>
                  <a:t> + </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Kona WAF</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137" name="Rectangle: Rounded Corners 136">
                <a:extLst>
                  <a:ext uri="{FF2B5EF4-FFF2-40B4-BE49-F238E27FC236}">
                    <a16:creationId xmlns:a16="http://schemas.microsoft.com/office/drawing/2014/main" id="{062FD11A-0A0B-441A-89B8-E1E1444F87A0}"/>
                  </a:ext>
                </a:extLst>
              </p:cNvPr>
              <p:cNvSpPr/>
              <p:nvPr/>
            </p:nvSpPr>
            <p:spPr bwMode="auto">
              <a:xfrm>
                <a:off x="9789379" y="606087"/>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449" name="Group 448">
                <a:extLst>
                  <a:ext uri="{FF2B5EF4-FFF2-40B4-BE49-F238E27FC236}">
                    <a16:creationId xmlns:a16="http://schemas.microsoft.com/office/drawing/2014/main" id="{5C25A958-694A-4844-A0F6-56B4078C12BA}"/>
                  </a:ext>
                </a:extLst>
              </p:cNvPr>
              <p:cNvGrpSpPr/>
              <p:nvPr/>
            </p:nvGrpSpPr>
            <p:grpSpPr>
              <a:xfrm>
                <a:off x="9865954" y="682659"/>
                <a:ext cx="395497" cy="395497"/>
                <a:chOff x="4764579" y="5526331"/>
                <a:chExt cx="465186" cy="465186"/>
              </a:xfrm>
            </p:grpSpPr>
            <p:sp>
              <p:nvSpPr>
                <p:cNvPr id="59" name="Oval 58">
                  <a:extLst>
                    <a:ext uri="{FF2B5EF4-FFF2-40B4-BE49-F238E27FC236}">
                      <a16:creationId xmlns:a16="http://schemas.microsoft.com/office/drawing/2014/main" id="{6B2ED5FD-43DA-4A50-85F2-EE9DB1B8B350}"/>
                    </a:ext>
                  </a:extLst>
                </p:cNvPr>
                <p:cNvSpPr/>
                <p:nvPr/>
              </p:nvSpPr>
              <p:spPr bwMode="auto">
                <a:xfrm>
                  <a:off x="4764579" y="5526331"/>
                  <a:ext cx="465186" cy="465186"/>
                </a:xfrm>
                <a:prstGeom prst="ellipse">
                  <a:avLst/>
                </a:prstGeom>
                <a:solidFill>
                  <a:srgbClr val="0066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1" name="Picture 440">
                  <a:extLst>
                    <a:ext uri="{FF2B5EF4-FFF2-40B4-BE49-F238E27FC236}">
                      <a16:creationId xmlns:a16="http://schemas.microsoft.com/office/drawing/2014/main" id="{FE0C723A-8F91-44D0-8742-43F17958AC96}"/>
                    </a:ext>
                  </a:extLst>
                </p:cNvPr>
                <p:cNvPicPr>
                  <a:picLocks noChangeAspect="1"/>
                </p:cNvPicPr>
                <p:nvPr/>
              </p:nvPicPr>
              <p:blipFill rotWithShape="1">
                <a:blip r:embed="rId3"/>
                <a:srcRect l="50707" t="13784" r="44744" b="80293"/>
                <a:stretch/>
              </p:blipFill>
              <p:spPr>
                <a:xfrm>
                  <a:off x="4822473" y="5594516"/>
                  <a:ext cx="349390" cy="335359"/>
                </a:xfrm>
                <a:custGeom>
                  <a:avLst/>
                  <a:gdLst>
                    <a:gd name="connsiteX0" fmla="*/ 225647 w 349390"/>
                    <a:gd name="connsiteY0" fmla="*/ 0 h 335359"/>
                    <a:gd name="connsiteX1" fmla="*/ 242694 w 349390"/>
                    <a:gd name="connsiteY1" fmla="*/ 3442 h 335359"/>
                    <a:gd name="connsiteX2" fmla="*/ 349390 w 349390"/>
                    <a:gd name="connsiteY2" fmla="*/ 164408 h 335359"/>
                    <a:gd name="connsiteX3" fmla="*/ 242694 w 349390"/>
                    <a:gd name="connsiteY3" fmla="*/ 325375 h 335359"/>
                    <a:gd name="connsiteX4" fmla="*/ 193239 w 349390"/>
                    <a:gd name="connsiteY4" fmla="*/ 335359 h 335359"/>
                    <a:gd name="connsiteX5" fmla="*/ 183052 w 349390"/>
                    <a:gd name="connsiteY5" fmla="*/ 326476 h 335359"/>
                    <a:gd name="connsiteX6" fmla="*/ 147304 w 349390"/>
                    <a:gd name="connsiteY6" fmla="*/ 317140 h 335359"/>
                    <a:gd name="connsiteX7" fmla="*/ 111815 w 349390"/>
                    <a:gd name="connsiteY7" fmla="*/ 326408 h 335359"/>
                    <a:gd name="connsiteX8" fmla="*/ 106696 w 349390"/>
                    <a:gd name="connsiteY8" fmla="*/ 325375 h 335359"/>
                    <a:gd name="connsiteX9" fmla="*/ 0 w 349390"/>
                    <a:gd name="connsiteY9" fmla="*/ 164408 h 335359"/>
                    <a:gd name="connsiteX10" fmla="*/ 106696 w 349390"/>
                    <a:gd name="connsiteY10" fmla="*/ 3442 h 335359"/>
                    <a:gd name="connsiteX11" fmla="*/ 111783 w 349390"/>
                    <a:gd name="connsiteY11" fmla="*/ 2415 h 335359"/>
                    <a:gd name="connsiteX12" fmla="*/ 134629 w 349390"/>
                    <a:gd name="connsiteY12" fmla="*/ 21486 h 335359"/>
                    <a:gd name="connsiteX13" fmla="*/ 167268 w 349390"/>
                    <a:gd name="connsiteY13" fmla="*/ 29644 h 335359"/>
                    <a:gd name="connsiteX14" fmla="*/ 199908 w 349390"/>
                    <a:gd name="connsiteY14" fmla="*/ 21486 h 33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9390" h="335359">
                      <a:moveTo>
                        <a:pt x="225647" y="0"/>
                      </a:moveTo>
                      <a:lnTo>
                        <a:pt x="242694" y="3442"/>
                      </a:lnTo>
                      <a:cubicBezTo>
                        <a:pt x="305395" y="29962"/>
                        <a:pt x="349390" y="92048"/>
                        <a:pt x="349390" y="164408"/>
                      </a:cubicBezTo>
                      <a:cubicBezTo>
                        <a:pt x="349390" y="236769"/>
                        <a:pt x="305395" y="298855"/>
                        <a:pt x="242694" y="325375"/>
                      </a:cubicBezTo>
                      <a:lnTo>
                        <a:pt x="193239" y="335359"/>
                      </a:lnTo>
                      <a:lnTo>
                        <a:pt x="183052" y="326476"/>
                      </a:lnTo>
                      <a:cubicBezTo>
                        <a:pt x="172065" y="320464"/>
                        <a:pt x="159985" y="317140"/>
                        <a:pt x="147304" y="317140"/>
                      </a:cubicBezTo>
                      <a:lnTo>
                        <a:pt x="111815" y="326408"/>
                      </a:lnTo>
                      <a:lnTo>
                        <a:pt x="106696" y="325375"/>
                      </a:lnTo>
                      <a:cubicBezTo>
                        <a:pt x="43996" y="298855"/>
                        <a:pt x="0" y="236769"/>
                        <a:pt x="0" y="164408"/>
                      </a:cubicBezTo>
                      <a:cubicBezTo>
                        <a:pt x="0" y="92048"/>
                        <a:pt x="43996" y="29962"/>
                        <a:pt x="106696" y="3442"/>
                      </a:cubicBezTo>
                      <a:lnTo>
                        <a:pt x="111783" y="2415"/>
                      </a:lnTo>
                      <a:lnTo>
                        <a:pt x="134629" y="21486"/>
                      </a:lnTo>
                      <a:cubicBezTo>
                        <a:pt x="144661" y="26739"/>
                        <a:pt x="155691" y="29644"/>
                        <a:pt x="167268" y="29644"/>
                      </a:cubicBezTo>
                      <a:cubicBezTo>
                        <a:pt x="178846" y="29644"/>
                        <a:pt x="189876" y="26739"/>
                        <a:pt x="199908" y="21486"/>
                      </a:cubicBezTo>
                      <a:close/>
                    </a:path>
                  </a:pathLst>
                </a:custGeom>
              </p:spPr>
            </p:pic>
          </p:grpSp>
        </p:grpSp>
        <p:grpSp>
          <p:nvGrpSpPr>
            <p:cNvPr id="453" name="Group 452">
              <a:extLst>
                <a:ext uri="{FF2B5EF4-FFF2-40B4-BE49-F238E27FC236}">
                  <a16:creationId xmlns:a16="http://schemas.microsoft.com/office/drawing/2014/main" id="{C43097DC-CF34-4878-833D-16AB4890A5F9}"/>
                </a:ext>
              </a:extLst>
            </p:cNvPr>
            <p:cNvGrpSpPr/>
            <p:nvPr/>
          </p:nvGrpSpPr>
          <p:grpSpPr>
            <a:xfrm>
              <a:off x="11121816" y="367889"/>
              <a:ext cx="480462" cy="496550"/>
              <a:chOff x="10652567" y="516087"/>
              <a:chExt cx="480462" cy="496550"/>
            </a:xfrm>
          </p:grpSpPr>
          <p:sp>
            <p:nvSpPr>
              <p:cNvPr id="451" name="Freeform 13" title="Icon of a cloud">
                <a:extLst>
                  <a:ext uri="{FF2B5EF4-FFF2-40B4-BE49-F238E27FC236}">
                    <a16:creationId xmlns:a16="http://schemas.microsoft.com/office/drawing/2014/main" id="{07EA16B9-56B9-4267-8BEA-3AA68A81976F}"/>
                  </a:ext>
                </a:extLst>
              </p:cNvPr>
              <p:cNvSpPr>
                <a:spLocks noChangeAspect="1"/>
              </p:cNvSpPr>
              <p:nvPr/>
            </p:nvSpPr>
            <p:spPr bwMode="auto">
              <a:xfrm>
                <a:off x="10652567" y="749074"/>
                <a:ext cx="480462" cy="263563"/>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52" name="TextBox 451">
                <a:extLst>
                  <a:ext uri="{FF2B5EF4-FFF2-40B4-BE49-F238E27FC236}">
                    <a16:creationId xmlns:a16="http://schemas.microsoft.com/office/drawing/2014/main" id="{7C2EF48E-8EDB-4982-905B-7D31E3BDB09B}"/>
                  </a:ext>
                </a:extLst>
              </p:cNvPr>
              <p:cNvSpPr txBox="1"/>
              <p:nvPr/>
            </p:nvSpPr>
            <p:spPr>
              <a:xfrm>
                <a:off x="10659561" y="516087"/>
                <a:ext cx="466474"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Internet</a:t>
                </a:r>
                <a:endParaRPr kumimoji="0" lang="en-US" sz="800" b="0" i="1" u="none" strike="noStrike" kern="1200" cap="none" spc="0" normalizeH="0" baseline="0" noProof="0" dirty="0">
                  <a:ln>
                    <a:noFill/>
                  </a:ln>
                  <a:effectLst/>
                  <a:uLnTx/>
                  <a:uFillTx/>
                  <a:latin typeface="Segoe UI Semibold"/>
                  <a:ea typeface="+mn-ea"/>
                  <a:cs typeface="+mn-cs"/>
                </a:endParaRPr>
              </a:p>
            </p:txBody>
          </p:sp>
        </p:grpSp>
        <p:cxnSp>
          <p:nvCxnSpPr>
            <p:cNvPr id="444" name="Straight Arrow Connector 443">
              <a:extLst>
                <a:ext uri="{FF2B5EF4-FFF2-40B4-BE49-F238E27FC236}">
                  <a16:creationId xmlns:a16="http://schemas.microsoft.com/office/drawing/2014/main" id="{99BCE6DF-12B1-4295-8B18-0ED97D3A3F5C}"/>
                </a:ext>
              </a:extLst>
            </p:cNvPr>
            <p:cNvCxnSpPr>
              <a:cxnSpLocks/>
            </p:cNvCxnSpPr>
            <p:nvPr/>
          </p:nvCxnSpPr>
          <p:spPr>
            <a:xfrm flipH="1">
              <a:off x="10481632" y="481461"/>
              <a:ext cx="590179" cy="0"/>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45" name="Connector: Elbow 444">
              <a:extLst>
                <a:ext uri="{FF2B5EF4-FFF2-40B4-BE49-F238E27FC236}">
                  <a16:creationId xmlns:a16="http://schemas.microsoft.com/office/drawing/2014/main" id="{BFFEE5FE-69F3-40E4-B38D-5FF3EBB3B364}"/>
                </a:ext>
              </a:extLst>
            </p:cNvPr>
            <p:cNvCxnSpPr>
              <a:cxnSpLocks/>
              <a:endCxn id="229" idx="0"/>
            </p:cNvCxnSpPr>
            <p:nvPr/>
          </p:nvCxnSpPr>
          <p:spPr>
            <a:xfrm rot="10800000" flipV="1">
              <a:off x="8779335" y="481462"/>
              <a:ext cx="872884" cy="266238"/>
            </a:xfrm>
            <a:prstGeom prst="bentConnector2">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5135F7AC-BD7D-40B2-9914-7841FFA09906}"/>
                </a:ext>
              </a:extLst>
            </p:cNvPr>
            <p:cNvSpPr/>
            <p:nvPr/>
          </p:nvSpPr>
          <p:spPr bwMode="auto">
            <a:xfrm>
              <a:off x="5312229" y="1572987"/>
              <a:ext cx="6934199" cy="4103914"/>
            </a:xfrm>
            <a:prstGeom prst="roundRect">
              <a:avLst>
                <a:gd name="adj" fmla="val 1551"/>
              </a:avLst>
            </a:prstGeom>
            <a:solidFill>
              <a:srgbClr val="FCFDFE"/>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C98C0678-2645-4B7D-95CC-4D98C46E14F5}"/>
                </a:ext>
              </a:extLst>
            </p:cNvPr>
            <p:cNvSpPr txBox="1"/>
            <p:nvPr/>
          </p:nvSpPr>
          <p:spPr>
            <a:xfrm>
              <a:off x="5312229" y="1185802"/>
              <a:ext cx="713336" cy="323165"/>
            </a:xfrm>
            <a:prstGeom prst="rect">
              <a:avLst/>
            </a:prstGeom>
            <a:noFill/>
          </p:spPr>
          <p:txBody>
            <a:bodyPr wrap="none" lIns="0" tIns="45720" rIns="0" bIns="0" rtlCol="0" anchor="b">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App </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subscription</a:t>
              </a:r>
              <a:endParaRPr kumimoji="0" lang="en-US" sz="800" b="0" i="1" u="none" strike="noStrike" kern="1200" cap="none" spc="0" normalizeH="0" baseline="0" noProof="0" dirty="0">
                <a:ln>
                  <a:noFill/>
                </a:ln>
                <a:effectLst/>
                <a:uLnTx/>
                <a:uFillTx/>
                <a:latin typeface="Segoe UI Semibold"/>
                <a:ea typeface="+mn-ea"/>
                <a:cs typeface="+mn-cs"/>
              </a:endParaRPr>
            </a:p>
          </p:txBody>
        </p:sp>
        <p:grpSp>
          <p:nvGrpSpPr>
            <p:cNvPr id="2" name="Group 1">
              <a:extLst>
                <a:ext uri="{FF2B5EF4-FFF2-40B4-BE49-F238E27FC236}">
                  <a16:creationId xmlns:a16="http://schemas.microsoft.com/office/drawing/2014/main" id="{C4C1044A-5E3F-40B6-84F1-99C6D23C5F8A}"/>
                </a:ext>
              </a:extLst>
            </p:cNvPr>
            <p:cNvGrpSpPr/>
            <p:nvPr/>
          </p:nvGrpSpPr>
          <p:grpSpPr>
            <a:xfrm>
              <a:off x="8505008" y="747700"/>
              <a:ext cx="548640" cy="924098"/>
              <a:chOff x="6470802" y="1079024"/>
              <a:chExt cx="548640" cy="924098"/>
            </a:xfrm>
          </p:grpSpPr>
          <p:sp>
            <p:nvSpPr>
              <p:cNvPr id="229" name="TextBox 228">
                <a:extLst>
                  <a:ext uri="{FF2B5EF4-FFF2-40B4-BE49-F238E27FC236}">
                    <a16:creationId xmlns:a16="http://schemas.microsoft.com/office/drawing/2014/main" id="{97482348-720B-4D56-8C4F-4F52517FC846}"/>
                  </a:ext>
                </a:extLst>
              </p:cNvPr>
              <p:cNvSpPr txBox="1"/>
              <p:nvPr/>
            </p:nvSpPr>
            <p:spPr>
              <a:xfrm>
                <a:off x="6483839" y="1079024"/>
                <a:ext cx="522579"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Traffic</a:t>
                </a:r>
                <a:br>
                  <a:rPr lang="en-US" sz="1000" dirty="0">
                    <a:latin typeface="Segoe UI Semibold"/>
                  </a:rPr>
                </a:br>
                <a:r>
                  <a:rPr kumimoji="0" lang="en-US" sz="1000" b="0" i="0" u="none" strike="noStrike" kern="1200" cap="none" spc="0" normalizeH="0" baseline="0" noProof="0" dirty="0">
                    <a:ln>
                      <a:noFill/>
                    </a:ln>
                    <a:effectLst/>
                    <a:uLnTx/>
                    <a:uFillTx/>
                    <a:latin typeface="Segoe UI Semibold"/>
                    <a:ea typeface="+mn-ea"/>
                    <a:cs typeface="+mn-cs"/>
                  </a:rPr>
                  <a:t>Manager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30" name="Rectangle: Rounded Corners 229">
                <a:extLst>
                  <a:ext uri="{FF2B5EF4-FFF2-40B4-BE49-F238E27FC236}">
                    <a16:creationId xmlns:a16="http://schemas.microsoft.com/office/drawing/2014/main" id="{FB5979A1-34E3-45F5-8821-D05AFBF8CA4D}"/>
                  </a:ext>
                </a:extLst>
              </p:cNvPr>
              <p:cNvSpPr/>
              <p:nvPr/>
            </p:nvSpPr>
            <p:spPr bwMode="auto">
              <a:xfrm>
                <a:off x="6470802" y="1454482"/>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473" name="Picture 472" descr="A close up of a sign&#10;&#10;Description automatically generated">
                <a:extLst>
                  <a:ext uri="{FF2B5EF4-FFF2-40B4-BE49-F238E27FC236}">
                    <a16:creationId xmlns:a16="http://schemas.microsoft.com/office/drawing/2014/main" id="{F55E9ACB-8046-42C5-8412-E124A722F6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8526" y="1532206"/>
                <a:ext cx="393192" cy="393192"/>
              </a:xfrm>
              <a:prstGeom prst="rect">
                <a:avLst/>
              </a:prstGeom>
            </p:spPr>
          </p:pic>
        </p:grpSp>
        <p:grpSp>
          <p:nvGrpSpPr>
            <p:cNvPr id="41" name="Group 40">
              <a:extLst>
                <a:ext uri="{FF2B5EF4-FFF2-40B4-BE49-F238E27FC236}">
                  <a16:creationId xmlns:a16="http://schemas.microsoft.com/office/drawing/2014/main" id="{F531C6F7-2C30-4216-8ABD-6813C2B10CCC}"/>
                </a:ext>
              </a:extLst>
            </p:cNvPr>
            <p:cNvGrpSpPr/>
            <p:nvPr/>
          </p:nvGrpSpPr>
          <p:grpSpPr>
            <a:xfrm>
              <a:off x="6637845" y="4540298"/>
              <a:ext cx="4282967" cy="2177414"/>
              <a:chOff x="6852430" y="4572956"/>
              <a:chExt cx="4282967" cy="2177414"/>
            </a:xfrm>
          </p:grpSpPr>
          <p:cxnSp>
            <p:nvCxnSpPr>
              <p:cNvPr id="239" name="Straight Arrow Connector 238">
                <a:extLst>
                  <a:ext uri="{FF2B5EF4-FFF2-40B4-BE49-F238E27FC236}">
                    <a16:creationId xmlns:a16="http://schemas.microsoft.com/office/drawing/2014/main" id="{A2BB441E-0E1E-4C64-9D56-862B68DBF354}"/>
                  </a:ext>
                </a:extLst>
              </p:cNvPr>
              <p:cNvCxnSpPr>
                <a:cxnSpLocks/>
                <a:stCxn id="142" idx="2"/>
                <a:endCxn id="215" idx="0"/>
              </p:cNvCxnSpPr>
              <p:nvPr/>
            </p:nvCxnSpPr>
            <p:spPr>
              <a:xfrm>
                <a:off x="7149610" y="5497054"/>
                <a:ext cx="3" cy="467717"/>
              </a:xfrm>
              <a:prstGeom prst="straightConnector1">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2923268-4DB9-4A71-A370-0D0D0C9A5184}"/>
                  </a:ext>
                </a:extLst>
              </p:cNvPr>
              <p:cNvGrpSpPr/>
              <p:nvPr/>
            </p:nvGrpSpPr>
            <p:grpSpPr>
              <a:xfrm>
                <a:off x="8696734" y="4711455"/>
                <a:ext cx="594360" cy="785599"/>
                <a:chOff x="8760628" y="4422186"/>
                <a:chExt cx="594360" cy="785599"/>
              </a:xfrm>
            </p:grpSpPr>
            <p:sp>
              <p:nvSpPr>
                <p:cNvPr id="212" name="TextBox 211">
                  <a:extLst>
                    <a:ext uri="{FF2B5EF4-FFF2-40B4-BE49-F238E27FC236}">
                      <a16:creationId xmlns:a16="http://schemas.microsoft.com/office/drawing/2014/main" id="{A6C2DCD4-EA9B-4A27-9928-D6E2E9E580F4}"/>
                    </a:ext>
                  </a:extLst>
                </p:cNvPr>
                <p:cNvSpPr txBox="1"/>
                <p:nvPr/>
              </p:nvSpPr>
              <p:spPr>
                <a:xfrm>
                  <a:off x="8760628" y="4422186"/>
                  <a:ext cx="594360"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Key Vault</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13" name="Rectangle: Rounded Corners 212">
                  <a:extLst>
                    <a:ext uri="{FF2B5EF4-FFF2-40B4-BE49-F238E27FC236}">
                      <a16:creationId xmlns:a16="http://schemas.microsoft.com/office/drawing/2014/main" id="{77FE3633-CE09-4497-B1D9-2DD34C9C2804}"/>
                    </a:ext>
                  </a:extLst>
                </p:cNvPr>
                <p:cNvSpPr/>
                <p:nvPr/>
              </p:nvSpPr>
              <p:spPr bwMode="auto">
                <a:xfrm>
                  <a:off x="8783488" y="4659145"/>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503" name="Group 502">
                  <a:extLst>
                    <a:ext uri="{FF2B5EF4-FFF2-40B4-BE49-F238E27FC236}">
                      <a16:creationId xmlns:a16="http://schemas.microsoft.com/office/drawing/2014/main" id="{0A489B20-C167-4A94-83A7-EC3B4D642E5C}"/>
                    </a:ext>
                  </a:extLst>
                </p:cNvPr>
                <p:cNvGrpSpPr/>
                <p:nvPr/>
              </p:nvGrpSpPr>
              <p:grpSpPr>
                <a:xfrm>
                  <a:off x="8858418" y="4734075"/>
                  <a:ext cx="398780" cy="398780"/>
                  <a:chOff x="8706269" y="6061675"/>
                  <a:chExt cx="297187" cy="297187"/>
                </a:xfrm>
              </p:grpSpPr>
              <p:sp>
                <p:nvSpPr>
                  <p:cNvPr id="497" name="Freeform: Shape 496">
                    <a:extLst>
                      <a:ext uri="{FF2B5EF4-FFF2-40B4-BE49-F238E27FC236}">
                        <a16:creationId xmlns:a16="http://schemas.microsoft.com/office/drawing/2014/main" id="{195A718A-7468-4AF4-8095-088F54E33D28}"/>
                      </a:ext>
                    </a:extLst>
                  </p:cNvPr>
                  <p:cNvSpPr/>
                  <p:nvPr/>
                </p:nvSpPr>
                <p:spPr>
                  <a:xfrm>
                    <a:off x="8706269" y="6061675"/>
                    <a:ext cx="297187" cy="297187"/>
                  </a:xfrm>
                  <a:custGeom>
                    <a:avLst/>
                    <a:gdLst>
                      <a:gd name="connsiteX0" fmla="*/ 148594 w 297187"/>
                      <a:gd name="connsiteY0" fmla="*/ 0 h 297187"/>
                      <a:gd name="connsiteX1" fmla="*/ 0 w 297187"/>
                      <a:gd name="connsiteY1" fmla="*/ 148594 h 297187"/>
                      <a:gd name="connsiteX2" fmla="*/ 148594 w 297187"/>
                      <a:gd name="connsiteY2" fmla="*/ 297187 h 297187"/>
                      <a:gd name="connsiteX3" fmla="*/ 297187 w 297187"/>
                      <a:gd name="connsiteY3" fmla="*/ 148594 h 297187"/>
                      <a:gd name="connsiteX4" fmla="*/ 148594 w 297187"/>
                      <a:gd name="connsiteY4" fmla="*/ 0 h 297187"/>
                      <a:gd name="connsiteX5" fmla="*/ 148594 w 297187"/>
                      <a:gd name="connsiteY5" fmla="*/ 276909 h 297187"/>
                      <a:gd name="connsiteX6" fmla="*/ 20279 w 297187"/>
                      <a:gd name="connsiteY6" fmla="*/ 148594 h 297187"/>
                      <a:gd name="connsiteX7" fmla="*/ 148594 w 297187"/>
                      <a:gd name="connsiteY7" fmla="*/ 20279 h 297187"/>
                      <a:gd name="connsiteX8" fmla="*/ 276909 w 297187"/>
                      <a:gd name="connsiteY8" fmla="*/ 148594 h 297187"/>
                      <a:gd name="connsiteX9" fmla="*/ 148594 w 297187"/>
                      <a:gd name="connsiteY9" fmla="*/ 276909 h 29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87" h="297187">
                        <a:moveTo>
                          <a:pt x="148594" y="0"/>
                        </a:moveTo>
                        <a:cubicBezTo>
                          <a:pt x="66528" y="0"/>
                          <a:pt x="0" y="66528"/>
                          <a:pt x="0" y="148594"/>
                        </a:cubicBezTo>
                        <a:cubicBezTo>
                          <a:pt x="0" y="230659"/>
                          <a:pt x="66528" y="297187"/>
                          <a:pt x="148594" y="297187"/>
                        </a:cubicBezTo>
                        <a:cubicBezTo>
                          <a:pt x="230659" y="297187"/>
                          <a:pt x="297187" y="230659"/>
                          <a:pt x="297187" y="148594"/>
                        </a:cubicBezTo>
                        <a:cubicBezTo>
                          <a:pt x="297091" y="66568"/>
                          <a:pt x="230619" y="96"/>
                          <a:pt x="148594" y="0"/>
                        </a:cubicBezTo>
                        <a:close/>
                        <a:moveTo>
                          <a:pt x="148594" y="276909"/>
                        </a:moveTo>
                        <a:cubicBezTo>
                          <a:pt x="77727" y="276909"/>
                          <a:pt x="20279" y="219461"/>
                          <a:pt x="20279" y="148594"/>
                        </a:cubicBezTo>
                        <a:cubicBezTo>
                          <a:pt x="20279" y="77727"/>
                          <a:pt x="77727" y="20279"/>
                          <a:pt x="148594" y="20279"/>
                        </a:cubicBezTo>
                        <a:cubicBezTo>
                          <a:pt x="219461" y="20279"/>
                          <a:pt x="276909" y="77727"/>
                          <a:pt x="276909" y="148594"/>
                        </a:cubicBezTo>
                        <a:cubicBezTo>
                          <a:pt x="276909" y="219461"/>
                          <a:pt x="219461" y="276909"/>
                          <a:pt x="148594" y="276909"/>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98" name="Freeform: Shape 497">
                    <a:extLst>
                      <a:ext uri="{FF2B5EF4-FFF2-40B4-BE49-F238E27FC236}">
                        <a16:creationId xmlns:a16="http://schemas.microsoft.com/office/drawing/2014/main" id="{86F590EB-8BBE-4812-A95E-4AB5948CE33B}"/>
                      </a:ext>
                    </a:extLst>
                  </p:cNvPr>
                  <p:cNvSpPr/>
                  <p:nvPr/>
                </p:nvSpPr>
                <p:spPr>
                  <a:xfrm>
                    <a:off x="8726548" y="6081954"/>
                    <a:ext cx="256630" cy="256630"/>
                  </a:xfrm>
                  <a:custGeom>
                    <a:avLst/>
                    <a:gdLst>
                      <a:gd name="connsiteX0" fmla="*/ 256630 w 256630"/>
                      <a:gd name="connsiteY0" fmla="*/ 128315 h 256630"/>
                      <a:gd name="connsiteX1" fmla="*/ 128315 w 256630"/>
                      <a:gd name="connsiteY1" fmla="*/ 256630 h 256630"/>
                      <a:gd name="connsiteX2" fmla="*/ 0 w 256630"/>
                      <a:gd name="connsiteY2" fmla="*/ 128315 h 256630"/>
                      <a:gd name="connsiteX3" fmla="*/ 128315 w 256630"/>
                      <a:gd name="connsiteY3" fmla="*/ 0 h 256630"/>
                      <a:gd name="connsiteX4" fmla="*/ 256630 w 256630"/>
                      <a:gd name="connsiteY4" fmla="*/ 128315 h 25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30" h="256630">
                        <a:moveTo>
                          <a:pt x="256630" y="128315"/>
                        </a:moveTo>
                        <a:cubicBezTo>
                          <a:pt x="256630" y="199181"/>
                          <a:pt x="199181" y="256630"/>
                          <a:pt x="128315" y="256630"/>
                        </a:cubicBezTo>
                        <a:cubicBezTo>
                          <a:pt x="57449" y="256630"/>
                          <a:pt x="0" y="199181"/>
                          <a:pt x="0" y="128315"/>
                        </a:cubicBezTo>
                        <a:cubicBezTo>
                          <a:pt x="0" y="57449"/>
                          <a:pt x="57449" y="0"/>
                          <a:pt x="128315" y="0"/>
                        </a:cubicBezTo>
                        <a:cubicBezTo>
                          <a:pt x="199181" y="0"/>
                          <a:pt x="256630" y="57449"/>
                          <a:pt x="256630" y="128315"/>
                        </a:cubicBezTo>
                        <a:close/>
                      </a:path>
                    </a:pathLst>
                  </a:custGeom>
                  <a:solidFill>
                    <a:schemeClr val="bg1"/>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99" name="Freeform: Shape 498">
                    <a:extLst>
                      <a:ext uri="{FF2B5EF4-FFF2-40B4-BE49-F238E27FC236}">
                        <a16:creationId xmlns:a16="http://schemas.microsoft.com/office/drawing/2014/main" id="{54D03428-E427-4FF8-B6D9-41118802D178}"/>
                      </a:ext>
                    </a:extLst>
                  </p:cNvPr>
                  <p:cNvSpPr/>
                  <p:nvPr/>
                </p:nvSpPr>
                <p:spPr>
                  <a:xfrm>
                    <a:off x="8767929" y="6071255"/>
                    <a:ext cx="173867" cy="278869"/>
                  </a:xfrm>
                  <a:custGeom>
                    <a:avLst/>
                    <a:gdLst>
                      <a:gd name="connsiteX0" fmla="*/ 164552 w 173867"/>
                      <a:gd name="connsiteY0" fmla="*/ 109820 h 278869"/>
                      <a:gd name="connsiteX1" fmla="*/ 164552 w 173867"/>
                      <a:gd name="connsiteY1" fmla="*/ 64542 h 278869"/>
                      <a:gd name="connsiteX2" fmla="*/ 164552 w 173867"/>
                      <a:gd name="connsiteY2" fmla="*/ 64542 h 278869"/>
                      <a:gd name="connsiteX3" fmla="*/ 109485 w 173867"/>
                      <a:gd name="connsiteY3" fmla="*/ 9300 h 278869"/>
                      <a:gd name="connsiteX4" fmla="*/ 64383 w 173867"/>
                      <a:gd name="connsiteY4" fmla="*/ 9300 h 278869"/>
                      <a:gd name="connsiteX5" fmla="*/ 64383 w 173867"/>
                      <a:gd name="connsiteY5" fmla="*/ 9300 h 278869"/>
                      <a:gd name="connsiteX6" fmla="*/ 9316 w 173867"/>
                      <a:gd name="connsiteY6" fmla="*/ 64542 h 278869"/>
                      <a:gd name="connsiteX7" fmla="*/ 9316 w 173867"/>
                      <a:gd name="connsiteY7" fmla="*/ 109820 h 278869"/>
                      <a:gd name="connsiteX8" fmla="*/ 55117 w 173867"/>
                      <a:gd name="connsiteY8" fmla="*/ 156495 h 278869"/>
                      <a:gd name="connsiteX9" fmla="*/ 57740 w 173867"/>
                      <a:gd name="connsiteY9" fmla="*/ 162789 h 278869"/>
                      <a:gd name="connsiteX10" fmla="*/ 57740 w 173867"/>
                      <a:gd name="connsiteY10" fmla="*/ 248099 h 278869"/>
                      <a:gd name="connsiteX11" fmla="*/ 60886 w 173867"/>
                      <a:gd name="connsiteY11" fmla="*/ 255791 h 278869"/>
                      <a:gd name="connsiteX12" fmla="*/ 81864 w 173867"/>
                      <a:gd name="connsiteY12" fmla="*/ 276769 h 278869"/>
                      <a:gd name="connsiteX13" fmla="*/ 92001 w 173867"/>
                      <a:gd name="connsiteY13" fmla="*/ 276772 h 278869"/>
                      <a:gd name="connsiteX14" fmla="*/ 92004 w 173867"/>
                      <a:gd name="connsiteY14" fmla="*/ 276769 h 278869"/>
                      <a:gd name="connsiteX15" fmla="*/ 112282 w 173867"/>
                      <a:gd name="connsiteY15" fmla="*/ 256490 h 278869"/>
                      <a:gd name="connsiteX16" fmla="*/ 112282 w 173867"/>
                      <a:gd name="connsiteY16" fmla="*/ 256490 h 278869"/>
                      <a:gd name="connsiteX17" fmla="*/ 124170 w 173867"/>
                      <a:gd name="connsiteY17" fmla="*/ 244603 h 278869"/>
                      <a:gd name="connsiteX18" fmla="*/ 124170 w 173867"/>
                      <a:gd name="connsiteY18" fmla="*/ 238659 h 278869"/>
                      <a:gd name="connsiteX19" fmla="*/ 115604 w 173867"/>
                      <a:gd name="connsiteY19" fmla="*/ 230093 h 278869"/>
                      <a:gd name="connsiteX20" fmla="*/ 115604 w 173867"/>
                      <a:gd name="connsiteY20" fmla="*/ 223625 h 278869"/>
                      <a:gd name="connsiteX21" fmla="*/ 124170 w 173867"/>
                      <a:gd name="connsiteY21" fmla="*/ 215059 h 278869"/>
                      <a:gd name="connsiteX22" fmla="*/ 124170 w 173867"/>
                      <a:gd name="connsiteY22" fmla="*/ 209115 h 278869"/>
                      <a:gd name="connsiteX23" fmla="*/ 115604 w 173867"/>
                      <a:gd name="connsiteY23" fmla="*/ 200549 h 278869"/>
                      <a:gd name="connsiteX24" fmla="*/ 115604 w 173867"/>
                      <a:gd name="connsiteY24" fmla="*/ 194081 h 278869"/>
                      <a:gd name="connsiteX25" fmla="*/ 124170 w 173867"/>
                      <a:gd name="connsiteY25" fmla="*/ 185515 h 278869"/>
                      <a:gd name="connsiteX26" fmla="*/ 124170 w 173867"/>
                      <a:gd name="connsiteY26" fmla="*/ 179571 h 278869"/>
                      <a:gd name="connsiteX27" fmla="*/ 112282 w 173867"/>
                      <a:gd name="connsiteY27" fmla="*/ 167509 h 278869"/>
                      <a:gd name="connsiteX28" fmla="*/ 112282 w 173867"/>
                      <a:gd name="connsiteY28" fmla="*/ 163138 h 278869"/>
                      <a:gd name="connsiteX29" fmla="*/ 86934 w 173867"/>
                      <a:gd name="connsiteY29" fmla="*/ 22761 h 278869"/>
                      <a:gd name="connsiteX30" fmla="*/ 105027 w 173867"/>
                      <a:gd name="connsiteY30" fmla="*/ 40855 h 278869"/>
                      <a:gd name="connsiteX31" fmla="*/ 86934 w 173867"/>
                      <a:gd name="connsiteY31" fmla="*/ 58948 h 278869"/>
                      <a:gd name="connsiteX32" fmla="*/ 68840 w 173867"/>
                      <a:gd name="connsiteY32" fmla="*/ 40855 h 278869"/>
                      <a:gd name="connsiteX33" fmla="*/ 86934 w 173867"/>
                      <a:gd name="connsiteY33" fmla="*/ 22761 h 27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3867" h="278869">
                        <a:moveTo>
                          <a:pt x="164552" y="109820"/>
                        </a:moveTo>
                        <a:cubicBezTo>
                          <a:pt x="176973" y="97283"/>
                          <a:pt x="176973" y="77079"/>
                          <a:pt x="164552" y="64542"/>
                        </a:cubicBezTo>
                        <a:lnTo>
                          <a:pt x="164552" y="64542"/>
                        </a:lnTo>
                        <a:lnTo>
                          <a:pt x="109485" y="9300"/>
                        </a:lnTo>
                        <a:cubicBezTo>
                          <a:pt x="97008" y="-3100"/>
                          <a:pt x="76860" y="-3100"/>
                          <a:pt x="64383" y="9300"/>
                        </a:cubicBezTo>
                        <a:lnTo>
                          <a:pt x="64383" y="9300"/>
                        </a:lnTo>
                        <a:lnTo>
                          <a:pt x="9316" y="64542"/>
                        </a:lnTo>
                        <a:cubicBezTo>
                          <a:pt x="-3105" y="77079"/>
                          <a:pt x="-3105" y="97283"/>
                          <a:pt x="9316" y="109820"/>
                        </a:cubicBezTo>
                        <a:lnTo>
                          <a:pt x="55117" y="156495"/>
                        </a:lnTo>
                        <a:cubicBezTo>
                          <a:pt x="56791" y="158163"/>
                          <a:pt x="57734" y="160427"/>
                          <a:pt x="57740" y="162789"/>
                        </a:cubicBezTo>
                        <a:lnTo>
                          <a:pt x="57740" y="248099"/>
                        </a:lnTo>
                        <a:cubicBezTo>
                          <a:pt x="57744" y="250975"/>
                          <a:pt x="58873" y="253737"/>
                          <a:pt x="60886" y="255791"/>
                        </a:cubicBezTo>
                        <a:lnTo>
                          <a:pt x="81864" y="276769"/>
                        </a:lnTo>
                        <a:cubicBezTo>
                          <a:pt x="84662" y="279569"/>
                          <a:pt x="89201" y="279569"/>
                          <a:pt x="92001" y="276772"/>
                        </a:cubicBezTo>
                        <a:cubicBezTo>
                          <a:pt x="92001" y="276771"/>
                          <a:pt x="92002" y="276771"/>
                          <a:pt x="92004" y="276769"/>
                        </a:cubicBezTo>
                        <a:lnTo>
                          <a:pt x="112282" y="256490"/>
                        </a:lnTo>
                        <a:lnTo>
                          <a:pt x="112282" y="256490"/>
                        </a:lnTo>
                        <a:lnTo>
                          <a:pt x="124170" y="244603"/>
                        </a:lnTo>
                        <a:cubicBezTo>
                          <a:pt x="125724" y="242926"/>
                          <a:pt x="125724" y="240335"/>
                          <a:pt x="124170" y="238659"/>
                        </a:cubicBezTo>
                        <a:lnTo>
                          <a:pt x="115604" y="230093"/>
                        </a:lnTo>
                        <a:cubicBezTo>
                          <a:pt x="113894" y="228275"/>
                          <a:pt x="113894" y="225443"/>
                          <a:pt x="115604" y="223625"/>
                        </a:cubicBezTo>
                        <a:lnTo>
                          <a:pt x="124170" y="215059"/>
                        </a:lnTo>
                        <a:cubicBezTo>
                          <a:pt x="125724" y="213382"/>
                          <a:pt x="125724" y="210792"/>
                          <a:pt x="124170" y="209115"/>
                        </a:cubicBezTo>
                        <a:lnTo>
                          <a:pt x="115604" y="200549"/>
                        </a:lnTo>
                        <a:cubicBezTo>
                          <a:pt x="113894" y="198731"/>
                          <a:pt x="113894" y="195899"/>
                          <a:pt x="115604" y="194081"/>
                        </a:cubicBezTo>
                        <a:lnTo>
                          <a:pt x="124170" y="185515"/>
                        </a:lnTo>
                        <a:cubicBezTo>
                          <a:pt x="125724" y="183838"/>
                          <a:pt x="125724" y="181248"/>
                          <a:pt x="124170" y="179571"/>
                        </a:cubicBezTo>
                        <a:lnTo>
                          <a:pt x="112282" y="167509"/>
                        </a:lnTo>
                        <a:lnTo>
                          <a:pt x="112282" y="163138"/>
                        </a:lnTo>
                        <a:close/>
                        <a:moveTo>
                          <a:pt x="86934" y="22761"/>
                        </a:moveTo>
                        <a:cubicBezTo>
                          <a:pt x="96927" y="22761"/>
                          <a:pt x="105027" y="30862"/>
                          <a:pt x="105027" y="40855"/>
                        </a:cubicBezTo>
                        <a:cubicBezTo>
                          <a:pt x="105027" y="50847"/>
                          <a:pt x="96927" y="58948"/>
                          <a:pt x="86934" y="58948"/>
                        </a:cubicBezTo>
                        <a:cubicBezTo>
                          <a:pt x="76941" y="58948"/>
                          <a:pt x="68840" y="50847"/>
                          <a:pt x="68840" y="40855"/>
                        </a:cubicBezTo>
                        <a:cubicBezTo>
                          <a:pt x="68840" y="30862"/>
                          <a:pt x="76941" y="22761"/>
                          <a:pt x="86934" y="22761"/>
                        </a:cubicBezTo>
                        <a:close/>
                      </a:path>
                    </a:pathLst>
                  </a:custGeom>
                  <a:solidFill>
                    <a:srgbClr val="0F78D4"/>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00" name="Freeform: Shape 499">
                    <a:extLst>
                      <a:ext uri="{FF2B5EF4-FFF2-40B4-BE49-F238E27FC236}">
                        <a16:creationId xmlns:a16="http://schemas.microsoft.com/office/drawing/2014/main" id="{A6CAA6BD-1CCF-4613-9AC3-5066C80C6F64}"/>
                      </a:ext>
                    </a:extLst>
                  </p:cNvPr>
                  <p:cNvSpPr/>
                  <p:nvPr/>
                </p:nvSpPr>
                <p:spPr>
                  <a:xfrm>
                    <a:off x="8839294" y="6243379"/>
                    <a:ext cx="7876" cy="77997"/>
                  </a:xfrm>
                  <a:custGeom>
                    <a:avLst/>
                    <a:gdLst>
                      <a:gd name="connsiteX0" fmla="*/ 1234 w 7876"/>
                      <a:gd name="connsiteY0" fmla="*/ 77024 h 77997"/>
                      <a:gd name="connsiteX1" fmla="*/ 1234 w 7876"/>
                      <a:gd name="connsiteY1" fmla="*/ 77024 h 77997"/>
                      <a:gd name="connsiteX2" fmla="*/ 6904 w 7876"/>
                      <a:gd name="connsiteY2" fmla="*/ 76599 h 77997"/>
                      <a:gd name="connsiteX3" fmla="*/ 7877 w 7876"/>
                      <a:gd name="connsiteY3" fmla="*/ 74052 h 77997"/>
                      <a:gd name="connsiteX4" fmla="*/ 7877 w 7876"/>
                      <a:gd name="connsiteY4" fmla="*/ 4126 h 77997"/>
                      <a:gd name="connsiteX5" fmla="*/ 5954 w 7876"/>
                      <a:gd name="connsiteY5" fmla="*/ 630 h 77997"/>
                      <a:gd name="connsiteX6" fmla="*/ 5954 w 7876"/>
                      <a:gd name="connsiteY6" fmla="*/ 630 h 77997"/>
                      <a:gd name="connsiteX7" fmla="*/ 629 w 7876"/>
                      <a:gd name="connsiteY7" fmla="*/ 1738 h 77997"/>
                      <a:gd name="connsiteX8" fmla="*/ 10 w 7876"/>
                      <a:gd name="connsiteY8" fmla="*/ 4126 h 77997"/>
                      <a:gd name="connsiteX9" fmla="*/ 10 w 7876"/>
                      <a:gd name="connsiteY9" fmla="*/ 74052 h 77997"/>
                      <a:gd name="connsiteX10" fmla="*/ 1234 w 7876"/>
                      <a:gd name="connsiteY10" fmla="*/ 77024 h 7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6" h="77997">
                        <a:moveTo>
                          <a:pt x="1234" y="77024"/>
                        </a:moveTo>
                        <a:lnTo>
                          <a:pt x="1234" y="77024"/>
                        </a:lnTo>
                        <a:cubicBezTo>
                          <a:pt x="2917" y="78474"/>
                          <a:pt x="5456" y="78283"/>
                          <a:pt x="6904" y="76599"/>
                        </a:cubicBezTo>
                        <a:cubicBezTo>
                          <a:pt x="7515" y="75890"/>
                          <a:pt x="7859" y="74989"/>
                          <a:pt x="7877" y="74052"/>
                        </a:cubicBezTo>
                        <a:lnTo>
                          <a:pt x="7877" y="4126"/>
                        </a:lnTo>
                        <a:cubicBezTo>
                          <a:pt x="7867" y="2710"/>
                          <a:pt x="7144" y="1395"/>
                          <a:pt x="5954" y="630"/>
                        </a:cubicBezTo>
                        <a:lnTo>
                          <a:pt x="5954" y="630"/>
                        </a:lnTo>
                        <a:cubicBezTo>
                          <a:pt x="4177" y="-535"/>
                          <a:pt x="1793" y="-38"/>
                          <a:pt x="629" y="1738"/>
                        </a:cubicBezTo>
                        <a:cubicBezTo>
                          <a:pt x="166" y="2444"/>
                          <a:pt x="-51" y="3283"/>
                          <a:pt x="10" y="4126"/>
                        </a:cubicBezTo>
                        <a:lnTo>
                          <a:pt x="10" y="74052"/>
                        </a:lnTo>
                        <a:cubicBezTo>
                          <a:pt x="72" y="75152"/>
                          <a:pt x="503" y="76199"/>
                          <a:pt x="1234" y="77024"/>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01" name="Freeform: Shape 500">
                    <a:extLst>
                      <a:ext uri="{FF2B5EF4-FFF2-40B4-BE49-F238E27FC236}">
                        <a16:creationId xmlns:a16="http://schemas.microsoft.com/office/drawing/2014/main" id="{90FD8B7E-252E-47F7-9862-261BE155467A}"/>
                      </a:ext>
                    </a:extLst>
                  </p:cNvPr>
                  <p:cNvSpPr/>
                  <p:nvPr/>
                </p:nvSpPr>
                <p:spPr>
                  <a:xfrm>
                    <a:off x="8810809" y="6154153"/>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02" name="Freeform: Shape 501">
                    <a:extLst>
                      <a:ext uri="{FF2B5EF4-FFF2-40B4-BE49-F238E27FC236}">
                        <a16:creationId xmlns:a16="http://schemas.microsoft.com/office/drawing/2014/main" id="{807E249D-AE1D-49DE-AD7B-FF22E66E776D}"/>
                      </a:ext>
                    </a:extLst>
                  </p:cNvPr>
                  <p:cNvSpPr/>
                  <p:nvPr/>
                </p:nvSpPr>
                <p:spPr>
                  <a:xfrm>
                    <a:off x="8810809" y="6171460"/>
                    <a:ext cx="90379" cy="10663"/>
                  </a:xfrm>
                  <a:custGeom>
                    <a:avLst/>
                    <a:gdLst>
                      <a:gd name="connsiteX0" fmla="*/ 85485 w 90379"/>
                      <a:gd name="connsiteY0" fmla="*/ 0 h 10663"/>
                      <a:gd name="connsiteX1" fmla="*/ 90380 w 90379"/>
                      <a:gd name="connsiteY1" fmla="*/ 0 h 10663"/>
                      <a:gd name="connsiteX2" fmla="*/ 90380 w 90379"/>
                      <a:gd name="connsiteY2" fmla="*/ 10664 h 10663"/>
                      <a:gd name="connsiteX3" fmla="*/ 85485 w 90379"/>
                      <a:gd name="connsiteY3" fmla="*/ 10664 h 10663"/>
                      <a:gd name="connsiteX4" fmla="*/ 4895 w 90379"/>
                      <a:gd name="connsiteY4" fmla="*/ 10664 h 10663"/>
                      <a:gd name="connsiteX5" fmla="*/ 4895 w 90379"/>
                      <a:gd name="connsiteY5" fmla="*/ 0 h 10663"/>
                      <a:gd name="connsiteX6" fmla="*/ 0 w 90379"/>
                      <a:gd name="connsiteY6" fmla="*/ 0 h 10663"/>
                      <a:gd name="connsiteX7" fmla="*/ 4895 w 90379"/>
                      <a:gd name="connsiteY7" fmla="*/ 0 h 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79" h="10663">
                        <a:moveTo>
                          <a:pt x="85485" y="0"/>
                        </a:moveTo>
                        <a:cubicBezTo>
                          <a:pt x="88188" y="0"/>
                          <a:pt x="90380" y="0"/>
                          <a:pt x="90380" y="0"/>
                        </a:cubicBezTo>
                        <a:lnTo>
                          <a:pt x="90380" y="10664"/>
                        </a:lnTo>
                        <a:cubicBezTo>
                          <a:pt x="90380" y="10664"/>
                          <a:pt x="88188" y="10664"/>
                          <a:pt x="85485" y="10664"/>
                        </a:cubicBezTo>
                        <a:lnTo>
                          <a:pt x="4895" y="10664"/>
                        </a:lnTo>
                        <a:lnTo>
                          <a:pt x="4895" y="0"/>
                        </a:lnTo>
                        <a:cubicBezTo>
                          <a:pt x="2191" y="0"/>
                          <a:pt x="0" y="0"/>
                          <a:pt x="0" y="0"/>
                        </a:cubicBezTo>
                        <a:cubicBezTo>
                          <a:pt x="0" y="0"/>
                          <a:pt x="2191" y="0"/>
                          <a:pt x="4895" y="0"/>
                        </a:cubicBezTo>
                        <a:close/>
                      </a:path>
                    </a:pathLst>
                  </a:custGeom>
                  <a:solidFill>
                    <a:schemeClr val="bg1">
                      <a:alpha val="75000"/>
                    </a:schemeClr>
                  </a:solidFill>
                  <a:ln w="174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DFF814E6-6BA2-470C-9D57-2F81DC03C3F4}"/>
                  </a:ext>
                </a:extLst>
              </p:cNvPr>
              <p:cNvGrpSpPr/>
              <p:nvPr/>
            </p:nvGrpSpPr>
            <p:grpSpPr>
              <a:xfrm>
                <a:off x="6875290" y="5964771"/>
                <a:ext cx="548640" cy="785599"/>
                <a:chOff x="10071372" y="3824203"/>
                <a:chExt cx="548640" cy="785599"/>
              </a:xfrm>
            </p:grpSpPr>
            <p:sp>
              <p:nvSpPr>
                <p:cNvPr id="215" name="TextBox 214">
                  <a:extLst>
                    <a:ext uri="{FF2B5EF4-FFF2-40B4-BE49-F238E27FC236}">
                      <a16:creationId xmlns:a16="http://schemas.microsoft.com/office/drawing/2014/main" id="{46982F76-EED3-4F86-9955-A897EBDD0070}"/>
                    </a:ext>
                  </a:extLst>
                </p:cNvPr>
                <p:cNvSpPr txBox="1"/>
                <p:nvPr/>
              </p:nvSpPr>
              <p:spPr>
                <a:xfrm>
                  <a:off x="10222264" y="3824203"/>
                  <a:ext cx="246862"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ACR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16" name="Rectangle: Rounded Corners 215">
                  <a:extLst>
                    <a:ext uri="{FF2B5EF4-FFF2-40B4-BE49-F238E27FC236}">
                      <a16:creationId xmlns:a16="http://schemas.microsoft.com/office/drawing/2014/main" id="{92FC36BA-3D69-400B-A443-84A546801501}"/>
                    </a:ext>
                  </a:extLst>
                </p:cNvPr>
                <p:cNvSpPr/>
                <p:nvPr/>
              </p:nvSpPr>
              <p:spPr bwMode="auto">
                <a:xfrm>
                  <a:off x="10071372" y="4061162"/>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511" name="Picture 510" descr="A close up of a sign&#10;&#10;Description automatically generated">
                  <a:extLst>
                    <a:ext uri="{FF2B5EF4-FFF2-40B4-BE49-F238E27FC236}">
                      <a16:creationId xmlns:a16="http://schemas.microsoft.com/office/drawing/2014/main" id="{3F05E06E-D32D-4AD5-9EEF-7473256BEB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49096" y="4138886"/>
                  <a:ext cx="393192" cy="393192"/>
                </a:xfrm>
                <a:prstGeom prst="rect">
                  <a:avLst/>
                </a:prstGeom>
              </p:spPr>
            </p:pic>
          </p:grpSp>
          <p:grpSp>
            <p:nvGrpSpPr>
              <p:cNvPr id="21" name="Group 20">
                <a:extLst>
                  <a:ext uri="{FF2B5EF4-FFF2-40B4-BE49-F238E27FC236}">
                    <a16:creationId xmlns:a16="http://schemas.microsoft.com/office/drawing/2014/main" id="{D52858EB-6EAD-4B3F-A347-684D218E7DCB}"/>
                  </a:ext>
                </a:extLst>
              </p:cNvPr>
              <p:cNvGrpSpPr/>
              <p:nvPr/>
            </p:nvGrpSpPr>
            <p:grpSpPr>
              <a:xfrm>
                <a:off x="7774582" y="4572956"/>
                <a:ext cx="594360" cy="924098"/>
                <a:chOff x="7826002" y="4251278"/>
                <a:chExt cx="594360" cy="924098"/>
              </a:xfrm>
            </p:grpSpPr>
            <p:sp>
              <p:nvSpPr>
                <p:cNvPr id="5" name="TextBox 4">
                  <a:extLst>
                    <a:ext uri="{FF2B5EF4-FFF2-40B4-BE49-F238E27FC236}">
                      <a16:creationId xmlns:a16="http://schemas.microsoft.com/office/drawing/2014/main" id="{A8BA2D77-B267-4BE0-A470-B3249A7A4144}"/>
                    </a:ext>
                  </a:extLst>
                </p:cNvPr>
                <p:cNvSpPr txBox="1"/>
                <p:nvPr/>
              </p:nvSpPr>
              <p:spPr>
                <a:xfrm>
                  <a:off x="7826002" y="4251278"/>
                  <a:ext cx="594360"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Blob </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Storage</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6" name="Rectangle: Rounded Corners 5">
                  <a:extLst>
                    <a:ext uri="{FF2B5EF4-FFF2-40B4-BE49-F238E27FC236}">
                      <a16:creationId xmlns:a16="http://schemas.microsoft.com/office/drawing/2014/main" id="{4B509683-ECBA-481E-B9F8-D7F08AB8FF35}"/>
                    </a:ext>
                  </a:extLst>
                </p:cNvPr>
                <p:cNvSpPr/>
                <p:nvPr/>
              </p:nvSpPr>
              <p:spPr bwMode="auto">
                <a:xfrm>
                  <a:off x="7848862" y="4626736"/>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7" name="Group 6">
                  <a:extLst>
                    <a:ext uri="{FF2B5EF4-FFF2-40B4-BE49-F238E27FC236}">
                      <a16:creationId xmlns:a16="http://schemas.microsoft.com/office/drawing/2014/main" id="{71C0A577-0EAE-4B0A-B0D8-D734BF0A59BF}"/>
                    </a:ext>
                  </a:extLst>
                </p:cNvPr>
                <p:cNvGrpSpPr/>
                <p:nvPr/>
              </p:nvGrpSpPr>
              <p:grpSpPr>
                <a:xfrm>
                  <a:off x="7917442" y="4722570"/>
                  <a:ext cx="411480" cy="356972"/>
                  <a:chOff x="7380850" y="5203988"/>
                  <a:chExt cx="411480" cy="356972"/>
                </a:xfrm>
              </p:grpSpPr>
              <p:sp>
                <p:nvSpPr>
                  <p:cNvPr id="128" name="Freeform: Shape 127">
                    <a:extLst>
                      <a:ext uri="{FF2B5EF4-FFF2-40B4-BE49-F238E27FC236}">
                        <a16:creationId xmlns:a16="http://schemas.microsoft.com/office/drawing/2014/main" id="{E831C124-ADDB-48DE-8287-4154F1F1CF5E}"/>
                      </a:ext>
                    </a:extLst>
                  </p:cNvPr>
                  <p:cNvSpPr/>
                  <p:nvPr/>
                </p:nvSpPr>
                <p:spPr>
                  <a:xfrm>
                    <a:off x="7380850" y="5203988"/>
                    <a:ext cx="411480" cy="356972"/>
                  </a:xfrm>
                  <a:custGeom>
                    <a:avLst/>
                    <a:gdLst>
                      <a:gd name="connsiteX0" fmla="*/ 275272 w 366712"/>
                      <a:gd name="connsiteY0" fmla="*/ 0 h 318134"/>
                      <a:gd name="connsiteX1" fmla="*/ 91440 w 366712"/>
                      <a:gd name="connsiteY1" fmla="*/ 0 h 318134"/>
                      <a:gd name="connsiteX2" fmla="*/ 0 w 366712"/>
                      <a:gd name="connsiteY2" fmla="*/ 159068 h 318134"/>
                      <a:gd name="connsiteX3" fmla="*/ 91440 w 366712"/>
                      <a:gd name="connsiteY3" fmla="*/ 318135 h 318134"/>
                      <a:gd name="connsiteX4" fmla="*/ 275272 w 366712"/>
                      <a:gd name="connsiteY4" fmla="*/ 318135 h 318134"/>
                      <a:gd name="connsiteX5" fmla="*/ 366713 w 366712"/>
                      <a:gd name="connsiteY5" fmla="*/ 159068 h 318134"/>
                      <a:gd name="connsiteX6" fmla="*/ 275272 w 366712"/>
                      <a:gd name="connsiteY6" fmla="*/ 0 h 318134"/>
                      <a:gd name="connsiteX7" fmla="*/ 276225 w 366712"/>
                      <a:gd name="connsiteY7" fmla="*/ 230505 h 318134"/>
                      <a:gd name="connsiteX8" fmla="*/ 251460 w 366712"/>
                      <a:gd name="connsiteY8" fmla="*/ 255270 h 318134"/>
                      <a:gd name="connsiteX9" fmla="*/ 116205 w 366712"/>
                      <a:gd name="connsiteY9" fmla="*/ 255270 h 318134"/>
                      <a:gd name="connsiteX10" fmla="*/ 91440 w 366712"/>
                      <a:gd name="connsiteY10" fmla="*/ 230505 h 318134"/>
                      <a:gd name="connsiteX11" fmla="*/ 91440 w 366712"/>
                      <a:gd name="connsiteY11" fmla="*/ 88582 h 318134"/>
                      <a:gd name="connsiteX12" fmla="*/ 116205 w 366712"/>
                      <a:gd name="connsiteY12" fmla="*/ 63818 h 318134"/>
                      <a:gd name="connsiteX13" fmla="*/ 216218 w 366712"/>
                      <a:gd name="connsiteY13" fmla="*/ 63818 h 318134"/>
                      <a:gd name="connsiteX14" fmla="*/ 235268 w 366712"/>
                      <a:gd name="connsiteY14" fmla="*/ 63818 h 318134"/>
                      <a:gd name="connsiteX15" fmla="*/ 238125 w 366712"/>
                      <a:gd name="connsiteY15" fmla="*/ 63818 h 318134"/>
                      <a:gd name="connsiteX16" fmla="*/ 276225 w 366712"/>
                      <a:gd name="connsiteY16" fmla="*/ 101918 h 318134"/>
                      <a:gd name="connsiteX17" fmla="*/ 276225 w 366712"/>
                      <a:gd name="connsiteY17" fmla="*/ 121920 h 318134"/>
                      <a:gd name="connsiteX18" fmla="*/ 276225 w 366712"/>
                      <a:gd name="connsiteY18" fmla="*/ 230505 h 31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712" h="318134">
                        <a:moveTo>
                          <a:pt x="275272" y="0"/>
                        </a:moveTo>
                        <a:lnTo>
                          <a:pt x="91440" y="0"/>
                        </a:lnTo>
                        <a:lnTo>
                          <a:pt x="0" y="159068"/>
                        </a:lnTo>
                        <a:lnTo>
                          <a:pt x="91440" y="318135"/>
                        </a:lnTo>
                        <a:lnTo>
                          <a:pt x="275272" y="318135"/>
                        </a:lnTo>
                        <a:lnTo>
                          <a:pt x="366713" y="159068"/>
                        </a:lnTo>
                        <a:lnTo>
                          <a:pt x="275272" y="0"/>
                        </a:lnTo>
                        <a:close/>
                        <a:moveTo>
                          <a:pt x="276225" y="230505"/>
                        </a:moveTo>
                        <a:cubicBezTo>
                          <a:pt x="276225" y="243840"/>
                          <a:pt x="264795" y="255270"/>
                          <a:pt x="251460" y="255270"/>
                        </a:cubicBezTo>
                        <a:lnTo>
                          <a:pt x="116205" y="255270"/>
                        </a:lnTo>
                        <a:cubicBezTo>
                          <a:pt x="102870" y="255270"/>
                          <a:pt x="91440" y="243840"/>
                          <a:pt x="91440" y="230505"/>
                        </a:cubicBezTo>
                        <a:lnTo>
                          <a:pt x="91440" y="88582"/>
                        </a:lnTo>
                        <a:cubicBezTo>
                          <a:pt x="91440" y="75247"/>
                          <a:pt x="102870" y="63818"/>
                          <a:pt x="116205" y="63818"/>
                        </a:cubicBezTo>
                        <a:lnTo>
                          <a:pt x="216218" y="63818"/>
                        </a:lnTo>
                        <a:cubicBezTo>
                          <a:pt x="225743" y="63818"/>
                          <a:pt x="235268" y="63818"/>
                          <a:pt x="235268" y="63818"/>
                        </a:cubicBezTo>
                        <a:lnTo>
                          <a:pt x="238125" y="63818"/>
                        </a:lnTo>
                        <a:lnTo>
                          <a:pt x="276225" y="101918"/>
                        </a:lnTo>
                        <a:lnTo>
                          <a:pt x="276225" y="121920"/>
                        </a:lnTo>
                        <a:lnTo>
                          <a:pt x="276225" y="230505"/>
                        </a:ln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0" name="Freeform: Shape 129">
                    <a:extLst>
                      <a:ext uri="{FF2B5EF4-FFF2-40B4-BE49-F238E27FC236}">
                        <a16:creationId xmlns:a16="http://schemas.microsoft.com/office/drawing/2014/main" id="{8D009076-204F-4C5C-9763-1F4F4B5096B2}"/>
                      </a:ext>
                    </a:extLst>
                  </p:cNvPr>
                  <p:cNvSpPr/>
                  <p:nvPr/>
                </p:nvSpPr>
                <p:spPr>
                  <a:xfrm>
                    <a:off x="7553994" y="5402781"/>
                    <a:ext cx="19238" cy="42751"/>
                  </a:xfrm>
                  <a:custGeom>
                    <a:avLst/>
                    <a:gdLst>
                      <a:gd name="connsiteX0" fmla="*/ 15240 w 17145"/>
                      <a:gd name="connsiteY0" fmla="*/ 7620 h 38100"/>
                      <a:gd name="connsiteX1" fmla="*/ 14288 w 17145"/>
                      <a:gd name="connsiteY1" fmla="*/ 3810 h 38100"/>
                      <a:gd name="connsiteX2" fmla="*/ 12383 w 17145"/>
                      <a:gd name="connsiteY2" fmla="*/ 953 h 38100"/>
                      <a:gd name="connsiteX3" fmla="*/ 10477 w 17145"/>
                      <a:gd name="connsiteY3" fmla="*/ 0 h 38100"/>
                      <a:gd name="connsiteX4" fmla="*/ 7620 w 17145"/>
                      <a:gd name="connsiteY4" fmla="*/ 0 h 38100"/>
                      <a:gd name="connsiteX5" fmla="*/ 3810 w 17145"/>
                      <a:gd name="connsiteY5" fmla="*/ 953 h 38100"/>
                      <a:gd name="connsiteX6" fmla="*/ 952 w 17145"/>
                      <a:gd name="connsiteY6" fmla="*/ 4763 h 38100"/>
                      <a:gd name="connsiteX7" fmla="*/ 0 w 17145"/>
                      <a:gd name="connsiteY7" fmla="*/ 10478 h 38100"/>
                      <a:gd name="connsiteX8" fmla="*/ 0 w 17145"/>
                      <a:gd name="connsiteY8" fmla="*/ 19050 h 38100"/>
                      <a:gd name="connsiteX9" fmla="*/ 0 w 17145"/>
                      <a:gd name="connsiteY9" fmla="*/ 28575 h 38100"/>
                      <a:gd name="connsiteX10" fmla="*/ 1905 w 17145"/>
                      <a:gd name="connsiteY10" fmla="*/ 34290 h 38100"/>
                      <a:gd name="connsiteX11" fmla="*/ 4763 w 17145"/>
                      <a:gd name="connsiteY11" fmla="*/ 37148 h 38100"/>
                      <a:gd name="connsiteX12" fmla="*/ 8573 w 17145"/>
                      <a:gd name="connsiteY12" fmla="*/ 38100 h 38100"/>
                      <a:gd name="connsiteX13" fmla="*/ 11430 w 17145"/>
                      <a:gd name="connsiteY13" fmla="*/ 37148 h 38100"/>
                      <a:gd name="connsiteX14" fmla="*/ 13335 w 17145"/>
                      <a:gd name="connsiteY14" fmla="*/ 35243 h 38100"/>
                      <a:gd name="connsiteX15" fmla="*/ 15240 w 17145"/>
                      <a:gd name="connsiteY15" fmla="*/ 32385 h 38100"/>
                      <a:gd name="connsiteX16" fmla="*/ 16192 w 17145"/>
                      <a:gd name="connsiteY16" fmla="*/ 28575 h 38100"/>
                      <a:gd name="connsiteX17" fmla="*/ 17145 w 17145"/>
                      <a:gd name="connsiteY17" fmla="*/ 23813 h 38100"/>
                      <a:gd name="connsiteX18" fmla="*/ 17145 w 17145"/>
                      <a:gd name="connsiteY18" fmla="*/ 18098 h 38100"/>
                      <a:gd name="connsiteX19" fmla="*/ 17145 w 17145"/>
                      <a:gd name="connsiteY19" fmla="*/ 11430 h 38100"/>
                      <a:gd name="connsiteX20" fmla="*/ 15240 w 17145"/>
                      <a:gd name="connsiteY20" fmla="*/ 762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45" h="38100">
                        <a:moveTo>
                          <a:pt x="15240" y="7620"/>
                        </a:moveTo>
                        <a:cubicBezTo>
                          <a:pt x="15240" y="5715"/>
                          <a:pt x="14288" y="4763"/>
                          <a:pt x="14288" y="3810"/>
                        </a:cubicBezTo>
                        <a:cubicBezTo>
                          <a:pt x="14288" y="2857"/>
                          <a:pt x="13335" y="1905"/>
                          <a:pt x="12383" y="953"/>
                        </a:cubicBezTo>
                        <a:cubicBezTo>
                          <a:pt x="11430" y="0"/>
                          <a:pt x="11430" y="0"/>
                          <a:pt x="10477" y="0"/>
                        </a:cubicBezTo>
                        <a:cubicBezTo>
                          <a:pt x="9525" y="0"/>
                          <a:pt x="8573" y="0"/>
                          <a:pt x="7620" y="0"/>
                        </a:cubicBezTo>
                        <a:cubicBezTo>
                          <a:pt x="5715" y="0"/>
                          <a:pt x="4763" y="0"/>
                          <a:pt x="3810" y="953"/>
                        </a:cubicBezTo>
                        <a:cubicBezTo>
                          <a:pt x="2858" y="1905"/>
                          <a:pt x="1905" y="2857"/>
                          <a:pt x="952" y="4763"/>
                        </a:cubicBezTo>
                        <a:cubicBezTo>
                          <a:pt x="0" y="6668"/>
                          <a:pt x="0" y="8573"/>
                          <a:pt x="0" y="10478"/>
                        </a:cubicBezTo>
                        <a:cubicBezTo>
                          <a:pt x="0" y="12382"/>
                          <a:pt x="0" y="15240"/>
                          <a:pt x="0" y="19050"/>
                        </a:cubicBezTo>
                        <a:cubicBezTo>
                          <a:pt x="0" y="22860"/>
                          <a:pt x="0" y="25718"/>
                          <a:pt x="0" y="28575"/>
                        </a:cubicBezTo>
                        <a:cubicBezTo>
                          <a:pt x="0" y="31432"/>
                          <a:pt x="952" y="33338"/>
                          <a:pt x="1905" y="34290"/>
                        </a:cubicBezTo>
                        <a:cubicBezTo>
                          <a:pt x="2858" y="36195"/>
                          <a:pt x="3810" y="37148"/>
                          <a:pt x="4763" y="37148"/>
                        </a:cubicBezTo>
                        <a:cubicBezTo>
                          <a:pt x="5715" y="38100"/>
                          <a:pt x="6667" y="38100"/>
                          <a:pt x="8573" y="38100"/>
                        </a:cubicBezTo>
                        <a:cubicBezTo>
                          <a:pt x="9525" y="38100"/>
                          <a:pt x="10477" y="38100"/>
                          <a:pt x="11430" y="37148"/>
                        </a:cubicBezTo>
                        <a:cubicBezTo>
                          <a:pt x="12383" y="37148"/>
                          <a:pt x="13335" y="36195"/>
                          <a:pt x="13335" y="35243"/>
                        </a:cubicBezTo>
                        <a:cubicBezTo>
                          <a:pt x="14288" y="34290"/>
                          <a:pt x="14288" y="33338"/>
                          <a:pt x="15240" y="32385"/>
                        </a:cubicBezTo>
                        <a:cubicBezTo>
                          <a:pt x="15240" y="31432"/>
                          <a:pt x="16192" y="30480"/>
                          <a:pt x="16192" y="28575"/>
                        </a:cubicBezTo>
                        <a:cubicBezTo>
                          <a:pt x="16192" y="27623"/>
                          <a:pt x="16192" y="25718"/>
                          <a:pt x="17145" y="23813"/>
                        </a:cubicBezTo>
                        <a:cubicBezTo>
                          <a:pt x="17145" y="21907"/>
                          <a:pt x="17145" y="20003"/>
                          <a:pt x="17145" y="18098"/>
                        </a:cubicBezTo>
                        <a:cubicBezTo>
                          <a:pt x="17145" y="15240"/>
                          <a:pt x="17145" y="13335"/>
                          <a:pt x="17145" y="11430"/>
                        </a:cubicBezTo>
                        <a:cubicBezTo>
                          <a:pt x="15240" y="10478"/>
                          <a:pt x="15240" y="9525"/>
                          <a:pt x="15240" y="7620"/>
                        </a:cubicBezTo>
                        <a:close/>
                      </a:path>
                    </a:pathLst>
                  </a:custGeom>
                  <a:solidFill>
                    <a:srgbClr val="0078D7"/>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1" name="Freeform: Shape 130">
                    <a:extLst>
                      <a:ext uri="{FF2B5EF4-FFF2-40B4-BE49-F238E27FC236}">
                        <a16:creationId xmlns:a16="http://schemas.microsoft.com/office/drawing/2014/main" id="{6B2D65A1-C5B5-40F6-9DE7-6626B76C8DB3}"/>
                      </a:ext>
                    </a:extLst>
                  </p:cNvPr>
                  <p:cNvSpPr/>
                  <p:nvPr/>
                </p:nvSpPr>
                <p:spPr>
                  <a:xfrm>
                    <a:off x="7602088" y="5319416"/>
                    <a:ext cx="19238" cy="42751"/>
                  </a:xfrm>
                  <a:custGeom>
                    <a:avLst/>
                    <a:gdLst>
                      <a:gd name="connsiteX0" fmla="*/ 15240 w 17145"/>
                      <a:gd name="connsiteY0" fmla="*/ 7620 h 38100"/>
                      <a:gd name="connsiteX1" fmla="*/ 14288 w 17145"/>
                      <a:gd name="connsiteY1" fmla="*/ 3810 h 38100"/>
                      <a:gd name="connsiteX2" fmla="*/ 12383 w 17145"/>
                      <a:gd name="connsiteY2" fmla="*/ 952 h 38100"/>
                      <a:gd name="connsiteX3" fmla="*/ 10477 w 17145"/>
                      <a:gd name="connsiteY3" fmla="*/ 0 h 38100"/>
                      <a:gd name="connsiteX4" fmla="*/ 7620 w 17145"/>
                      <a:gd name="connsiteY4" fmla="*/ 0 h 38100"/>
                      <a:gd name="connsiteX5" fmla="*/ 3810 w 17145"/>
                      <a:gd name="connsiteY5" fmla="*/ 952 h 38100"/>
                      <a:gd name="connsiteX6" fmla="*/ 952 w 17145"/>
                      <a:gd name="connsiteY6" fmla="*/ 4763 h 38100"/>
                      <a:gd name="connsiteX7" fmla="*/ 0 w 17145"/>
                      <a:gd name="connsiteY7" fmla="*/ 10477 h 38100"/>
                      <a:gd name="connsiteX8" fmla="*/ 0 w 17145"/>
                      <a:gd name="connsiteY8" fmla="*/ 19050 h 38100"/>
                      <a:gd name="connsiteX9" fmla="*/ 0 w 17145"/>
                      <a:gd name="connsiteY9" fmla="*/ 28575 h 38100"/>
                      <a:gd name="connsiteX10" fmla="*/ 1905 w 17145"/>
                      <a:gd name="connsiteY10" fmla="*/ 34290 h 38100"/>
                      <a:gd name="connsiteX11" fmla="*/ 4763 w 17145"/>
                      <a:gd name="connsiteY11" fmla="*/ 37148 h 38100"/>
                      <a:gd name="connsiteX12" fmla="*/ 8573 w 17145"/>
                      <a:gd name="connsiteY12" fmla="*/ 38100 h 38100"/>
                      <a:gd name="connsiteX13" fmla="*/ 11430 w 17145"/>
                      <a:gd name="connsiteY13" fmla="*/ 37148 h 38100"/>
                      <a:gd name="connsiteX14" fmla="*/ 13335 w 17145"/>
                      <a:gd name="connsiteY14" fmla="*/ 35243 h 38100"/>
                      <a:gd name="connsiteX15" fmla="*/ 15240 w 17145"/>
                      <a:gd name="connsiteY15" fmla="*/ 32385 h 38100"/>
                      <a:gd name="connsiteX16" fmla="*/ 16192 w 17145"/>
                      <a:gd name="connsiteY16" fmla="*/ 28575 h 38100"/>
                      <a:gd name="connsiteX17" fmla="*/ 17145 w 17145"/>
                      <a:gd name="connsiteY17" fmla="*/ 23813 h 38100"/>
                      <a:gd name="connsiteX18" fmla="*/ 17145 w 17145"/>
                      <a:gd name="connsiteY18" fmla="*/ 18098 h 38100"/>
                      <a:gd name="connsiteX19" fmla="*/ 17145 w 17145"/>
                      <a:gd name="connsiteY19" fmla="*/ 11430 h 38100"/>
                      <a:gd name="connsiteX20" fmla="*/ 15240 w 17145"/>
                      <a:gd name="connsiteY20" fmla="*/ 762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45" h="38100">
                        <a:moveTo>
                          <a:pt x="15240" y="7620"/>
                        </a:moveTo>
                        <a:cubicBezTo>
                          <a:pt x="15240" y="5715"/>
                          <a:pt x="14288" y="4763"/>
                          <a:pt x="14288" y="3810"/>
                        </a:cubicBezTo>
                        <a:cubicBezTo>
                          <a:pt x="14288" y="2857"/>
                          <a:pt x="13335" y="1905"/>
                          <a:pt x="12383" y="952"/>
                        </a:cubicBezTo>
                        <a:cubicBezTo>
                          <a:pt x="11430" y="0"/>
                          <a:pt x="11430" y="0"/>
                          <a:pt x="10477" y="0"/>
                        </a:cubicBezTo>
                        <a:cubicBezTo>
                          <a:pt x="9525" y="0"/>
                          <a:pt x="8573" y="0"/>
                          <a:pt x="7620" y="0"/>
                        </a:cubicBezTo>
                        <a:cubicBezTo>
                          <a:pt x="5715" y="0"/>
                          <a:pt x="4763" y="0"/>
                          <a:pt x="3810" y="952"/>
                        </a:cubicBezTo>
                        <a:cubicBezTo>
                          <a:pt x="2858" y="1905"/>
                          <a:pt x="1905" y="2857"/>
                          <a:pt x="952" y="4763"/>
                        </a:cubicBezTo>
                        <a:cubicBezTo>
                          <a:pt x="0" y="6668"/>
                          <a:pt x="0" y="8573"/>
                          <a:pt x="0" y="10477"/>
                        </a:cubicBezTo>
                        <a:cubicBezTo>
                          <a:pt x="0" y="12382"/>
                          <a:pt x="0" y="15240"/>
                          <a:pt x="0" y="19050"/>
                        </a:cubicBezTo>
                        <a:cubicBezTo>
                          <a:pt x="0" y="22860"/>
                          <a:pt x="0" y="25718"/>
                          <a:pt x="0" y="28575"/>
                        </a:cubicBezTo>
                        <a:cubicBezTo>
                          <a:pt x="0" y="31432"/>
                          <a:pt x="952" y="33338"/>
                          <a:pt x="1905" y="34290"/>
                        </a:cubicBezTo>
                        <a:cubicBezTo>
                          <a:pt x="2858" y="36195"/>
                          <a:pt x="3810" y="37148"/>
                          <a:pt x="4763" y="37148"/>
                        </a:cubicBezTo>
                        <a:cubicBezTo>
                          <a:pt x="5715" y="38100"/>
                          <a:pt x="6667" y="38100"/>
                          <a:pt x="8573" y="38100"/>
                        </a:cubicBezTo>
                        <a:cubicBezTo>
                          <a:pt x="9525" y="38100"/>
                          <a:pt x="10477" y="38100"/>
                          <a:pt x="11430" y="37148"/>
                        </a:cubicBezTo>
                        <a:cubicBezTo>
                          <a:pt x="12383" y="37148"/>
                          <a:pt x="13335" y="36195"/>
                          <a:pt x="13335" y="35243"/>
                        </a:cubicBezTo>
                        <a:cubicBezTo>
                          <a:pt x="14288" y="34290"/>
                          <a:pt x="14288" y="33338"/>
                          <a:pt x="15240" y="32385"/>
                        </a:cubicBezTo>
                        <a:cubicBezTo>
                          <a:pt x="15240" y="31432"/>
                          <a:pt x="16192" y="30480"/>
                          <a:pt x="16192" y="28575"/>
                        </a:cubicBezTo>
                        <a:cubicBezTo>
                          <a:pt x="16192" y="27623"/>
                          <a:pt x="16192" y="25718"/>
                          <a:pt x="17145" y="23813"/>
                        </a:cubicBezTo>
                        <a:cubicBezTo>
                          <a:pt x="17145" y="21907"/>
                          <a:pt x="17145" y="20002"/>
                          <a:pt x="17145" y="18098"/>
                        </a:cubicBezTo>
                        <a:cubicBezTo>
                          <a:pt x="17145" y="15240"/>
                          <a:pt x="17145" y="13335"/>
                          <a:pt x="17145" y="11430"/>
                        </a:cubicBezTo>
                        <a:cubicBezTo>
                          <a:pt x="16192" y="11430"/>
                          <a:pt x="16192" y="9525"/>
                          <a:pt x="15240" y="7620"/>
                        </a:cubicBezTo>
                        <a:close/>
                      </a:path>
                    </a:pathLst>
                  </a:custGeom>
                  <a:solidFill>
                    <a:srgbClr val="0078D7"/>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2" name="Freeform: Shape 131">
                    <a:extLst>
                      <a:ext uri="{FF2B5EF4-FFF2-40B4-BE49-F238E27FC236}">
                        <a16:creationId xmlns:a16="http://schemas.microsoft.com/office/drawing/2014/main" id="{1640D220-7399-4F5E-AB39-56065D360BD1}"/>
                      </a:ext>
                    </a:extLst>
                  </p:cNvPr>
                  <p:cNvSpPr/>
                  <p:nvPr/>
                </p:nvSpPr>
                <p:spPr>
                  <a:xfrm>
                    <a:off x="7498417" y="5290559"/>
                    <a:ext cx="177416" cy="184899"/>
                  </a:xfrm>
                  <a:custGeom>
                    <a:avLst/>
                    <a:gdLst>
                      <a:gd name="connsiteX0" fmla="*/ 126682 w 158114"/>
                      <a:gd name="connsiteY0" fmla="*/ 0 h 164782"/>
                      <a:gd name="connsiteX1" fmla="*/ 111442 w 158114"/>
                      <a:gd name="connsiteY1" fmla="*/ 0 h 164782"/>
                      <a:gd name="connsiteX2" fmla="*/ 11430 w 158114"/>
                      <a:gd name="connsiteY2" fmla="*/ 0 h 164782"/>
                      <a:gd name="connsiteX3" fmla="*/ 0 w 158114"/>
                      <a:gd name="connsiteY3" fmla="*/ 11430 h 164782"/>
                      <a:gd name="connsiteX4" fmla="*/ 0 w 158114"/>
                      <a:gd name="connsiteY4" fmla="*/ 153353 h 164782"/>
                      <a:gd name="connsiteX5" fmla="*/ 11430 w 158114"/>
                      <a:gd name="connsiteY5" fmla="*/ 164783 h 164782"/>
                      <a:gd name="connsiteX6" fmla="*/ 146685 w 158114"/>
                      <a:gd name="connsiteY6" fmla="*/ 164783 h 164782"/>
                      <a:gd name="connsiteX7" fmla="*/ 158115 w 158114"/>
                      <a:gd name="connsiteY7" fmla="*/ 153353 h 164782"/>
                      <a:gd name="connsiteX8" fmla="*/ 158115 w 158114"/>
                      <a:gd name="connsiteY8" fmla="*/ 31432 h 164782"/>
                      <a:gd name="connsiteX9" fmla="*/ 127635 w 158114"/>
                      <a:gd name="connsiteY9" fmla="*/ 31432 h 164782"/>
                      <a:gd name="connsiteX10" fmla="*/ 127635 w 158114"/>
                      <a:gd name="connsiteY10" fmla="*/ 0 h 164782"/>
                      <a:gd name="connsiteX11" fmla="*/ 41910 w 158114"/>
                      <a:gd name="connsiteY11" fmla="*/ 28575 h 164782"/>
                      <a:gd name="connsiteX12" fmla="*/ 41910 w 158114"/>
                      <a:gd name="connsiteY12" fmla="*/ 27623 h 164782"/>
                      <a:gd name="connsiteX13" fmla="*/ 41910 w 158114"/>
                      <a:gd name="connsiteY13" fmla="*/ 26670 h 164782"/>
                      <a:gd name="connsiteX14" fmla="*/ 42863 w 158114"/>
                      <a:gd name="connsiteY14" fmla="*/ 25718 h 164782"/>
                      <a:gd name="connsiteX15" fmla="*/ 54292 w 158114"/>
                      <a:gd name="connsiteY15" fmla="*/ 18098 h 164782"/>
                      <a:gd name="connsiteX16" fmla="*/ 55245 w 158114"/>
                      <a:gd name="connsiteY16" fmla="*/ 18098 h 164782"/>
                      <a:gd name="connsiteX17" fmla="*/ 56197 w 158114"/>
                      <a:gd name="connsiteY17" fmla="*/ 18098 h 164782"/>
                      <a:gd name="connsiteX18" fmla="*/ 57150 w 158114"/>
                      <a:gd name="connsiteY18" fmla="*/ 18098 h 164782"/>
                      <a:gd name="connsiteX19" fmla="*/ 59055 w 158114"/>
                      <a:gd name="connsiteY19" fmla="*/ 18098 h 164782"/>
                      <a:gd name="connsiteX20" fmla="*/ 61913 w 158114"/>
                      <a:gd name="connsiteY20" fmla="*/ 18098 h 164782"/>
                      <a:gd name="connsiteX21" fmla="*/ 63817 w 158114"/>
                      <a:gd name="connsiteY21" fmla="*/ 18098 h 164782"/>
                      <a:gd name="connsiteX22" fmla="*/ 64770 w 158114"/>
                      <a:gd name="connsiteY22" fmla="*/ 18098 h 164782"/>
                      <a:gd name="connsiteX23" fmla="*/ 64770 w 158114"/>
                      <a:gd name="connsiteY23" fmla="*/ 19050 h 164782"/>
                      <a:gd name="connsiteX24" fmla="*/ 64770 w 158114"/>
                      <a:gd name="connsiteY24" fmla="*/ 63818 h 164782"/>
                      <a:gd name="connsiteX25" fmla="*/ 73342 w 158114"/>
                      <a:gd name="connsiteY25" fmla="*/ 63818 h 164782"/>
                      <a:gd name="connsiteX26" fmla="*/ 74295 w 158114"/>
                      <a:gd name="connsiteY26" fmla="*/ 63818 h 164782"/>
                      <a:gd name="connsiteX27" fmla="*/ 75247 w 158114"/>
                      <a:gd name="connsiteY27" fmla="*/ 64770 h 164782"/>
                      <a:gd name="connsiteX28" fmla="*/ 75247 w 158114"/>
                      <a:gd name="connsiteY28" fmla="*/ 65723 h 164782"/>
                      <a:gd name="connsiteX29" fmla="*/ 75247 w 158114"/>
                      <a:gd name="connsiteY29" fmla="*/ 67628 h 164782"/>
                      <a:gd name="connsiteX30" fmla="*/ 75247 w 158114"/>
                      <a:gd name="connsiteY30" fmla="*/ 69532 h 164782"/>
                      <a:gd name="connsiteX31" fmla="*/ 75247 w 158114"/>
                      <a:gd name="connsiteY31" fmla="*/ 70485 h 164782"/>
                      <a:gd name="connsiteX32" fmla="*/ 74295 w 158114"/>
                      <a:gd name="connsiteY32" fmla="*/ 71438 h 164782"/>
                      <a:gd name="connsiteX33" fmla="*/ 73342 w 158114"/>
                      <a:gd name="connsiteY33" fmla="*/ 71438 h 164782"/>
                      <a:gd name="connsiteX34" fmla="*/ 43815 w 158114"/>
                      <a:gd name="connsiteY34" fmla="*/ 71438 h 164782"/>
                      <a:gd name="connsiteX35" fmla="*/ 42863 w 158114"/>
                      <a:gd name="connsiteY35" fmla="*/ 71438 h 164782"/>
                      <a:gd name="connsiteX36" fmla="*/ 41910 w 158114"/>
                      <a:gd name="connsiteY36" fmla="*/ 70485 h 164782"/>
                      <a:gd name="connsiteX37" fmla="*/ 41910 w 158114"/>
                      <a:gd name="connsiteY37" fmla="*/ 69532 h 164782"/>
                      <a:gd name="connsiteX38" fmla="*/ 41910 w 158114"/>
                      <a:gd name="connsiteY38" fmla="*/ 67628 h 164782"/>
                      <a:gd name="connsiteX39" fmla="*/ 41910 w 158114"/>
                      <a:gd name="connsiteY39" fmla="*/ 65723 h 164782"/>
                      <a:gd name="connsiteX40" fmla="*/ 41910 w 158114"/>
                      <a:gd name="connsiteY40" fmla="*/ 64770 h 164782"/>
                      <a:gd name="connsiteX41" fmla="*/ 42863 w 158114"/>
                      <a:gd name="connsiteY41" fmla="*/ 63818 h 164782"/>
                      <a:gd name="connsiteX42" fmla="*/ 43815 w 158114"/>
                      <a:gd name="connsiteY42" fmla="*/ 63818 h 164782"/>
                      <a:gd name="connsiteX43" fmla="*/ 54292 w 158114"/>
                      <a:gd name="connsiteY43" fmla="*/ 63818 h 164782"/>
                      <a:gd name="connsiteX44" fmla="*/ 54292 w 158114"/>
                      <a:gd name="connsiteY44" fmla="*/ 28575 h 164782"/>
                      <a:gd name="connsiteX45" fmla="*/ 45720 w 158114"/>
                      <a:gd name="connsiteY45" fmla="*/ 33338 h 164782"/>
                      <a:gd name="connsiteX46" fmla="*/ 43815 w 158114"/>
                      <a:gd name="connsiteY46" fmla="*/ 34290 h 164782"/>
                      <a:gd name="connsiteX47" fmla="*/ 42863 w 158114"/>
                      <a:gd name="connsiteY47" fmla="*/ 34290 h 164782"/>
                      <a:gd name="connsiteX48" fmla="*/ 41910 w 158114"/>
                      <a:gd name="connsiteY48" fmla="*/ 33338 h 164782"/>
                      <a:gd name="connsiteX49" fmla="*/ 41910 w 158114"/>
                      <a:gd name="connsiteY49" fmla="*/ 30480 h 164782"/>
                      <a:gd name="connsiteX50" fmla="*/ 41910 w 158114"/>
                      <a:gd name="connsiteY50" fmla="*/ 28575 h 164782"/>
                      <a:gd name="connsiteX51" fmla="*/ 75247 w 158114"/>
                      <a:gd name="connsiteY51" fmla="*/ 130493 h 164782"/>
                      <a:gd name="connsiteX52" fmla="*/ 71438 w 158114"/>
                      <a:gd name="connsiteY52" fmla="*/ 139065 h 164782"/>
                      <a:gd name="connsiteX53" fmla="*/ 65722 w 158114"/>
                      <a:gd name="connsiteY53" fmla="*/ 144780 h 164782"/>
                      <a:gd name="connsiteX54" fmla="*/ 56197 w 158114"/>
                      <a:gd name="connsiteY54" fmla="*/ 146685 h 164782"/>
                      <a:gd name="connsiteX55" fmla="*/ 46672 w 158114"/>
                      <a:gd name="connsiteY55" fmla="*/ 144780 h 164782"/>
                      <a:gd name="connsiteX56" fmla="*/ 40957 w 158114"/>
                      <a:gd name="connsiteY56" fmla="*/ 139065 h 164782"/>
                      <a:gd name="connsiteX57" fmla="*/ 38100 w 158114"/>
                      <a:gd name="connsiteY57" fmla="*/ 130493 h 164782"/>
                      <a:gd name="connsiteX58" fmla="*/ 37147 w 158114"/>
                      <a:gd name="connsiteY58" fmla="*/ 119063 h 164782"/>
                      <a:gd name="connsiteX59" fmla="*/ 38100 w 158114"/>
                      <a:gd name="connsiteY59" fmla="*/ 107632 h 164782"/>
                      <a:gd name="connsiteX60" fmla="*/ 41910 w 158114"/>
                      <a:gd name="connsiteY60" fmla="*/ 99060 h 164782"/>
                      <a:gd name="connsiteX61" fmla="*/ 47625 w 158114"/>
                      <a:gd name="connsiteY61" fmla="*/ 93345 h 164782"/>
                      <a:gd name="connsiteX62" fmla="*/ 57150 w 158114"/>
                      <a:gd name="connsiteY62" fmla="*/ 91440 h 164782"/>
                      <a:gd name="connsiteX63" fmla="*/ 66675 w 158114"/>
                      <a:gd name="connsiteY63" fmla="*/ 93345 h 164782"/>
                      <a:gd name="connsiteX64" fmla="*/ 72390 w 158114"/>
                      <a:gd name="connsiteY64" fmla="*/ 99060 h 164782"/>
                      <a:gd name="connsiteX65" fmla="*/ 75247 w 158114"/>
                      <a:gd name="connsiteY65" fmla="*/ 107632 h 164782"/>
                      <a:gd name="connsiteX66" fmla="*/ 76200 w 158114"/>
                      <a:gd name="connsiteY66" fmla="*/ 119063 h 164782"/>
                      <a:gd name="connsiteX67" fmla="*/ 75247 w 158114"/>
                      <a:gd name="connsiteY67" fmla="*/ 130493 h 164782"/>
                      <a:gd name="connsiteX68" fmla="*/ 118110 w 158114"/>
                      <a:gd name="connsiteY68" fmla="*/ 143828 h 164782"/>
                      <a:gd name="connsiteX69" fmla="*/ 118110 w 158114"/>
                      <a:gd name="connsiteY69" fmla="*/ 144780 h 164782"/>
                      <a:gd name="connsiteX70" fmla="*/ 117157 w 158114"/>
                      <a:gd name="connsiteY70" fmla="*/ 145733 h 164782"/>
                      <a:gd name="connsiteX71" fmla="*/ 116205 w 158114"/>
                      <a:gd name="connsiteY71" fmla="*/ 145733 h 164782"/>
                      <a:gd name="connsiteX72" fmla="*/ 86677 w 158114"/>
                      <a:gd name="connsiteY72" fmla="*/ 145733 h 164782"/>
                      <a:gd name="connsiteX73" fmla="*/ 85725 w 158114"/>
                      <a:gd name="connsiteY73" fmla="*/ 145733 h 164782"/>
                      <a:gd name="connsiteX74" fmla="*/ 84772 w 158114"/>
                      <a:gd name="connsiteY74" fmla="*/ 144780 h 164782"/>
                      <a:gd name="connsiteX75" fmla="*/ 84772 w 158114"/>
                      <a:gd name="connsiteY75" fmla="*/ 143828 h 164782"/>
                      <a:gd name="connsiteX76" fmla="*/ 84772 w 158114"/>
                      <a:gd name="connsiteY76" fmla="*/ 141923 h 164782"/>
                      <a:gd name="connsiteX77" fmla="*/ 84772 w 158114"/>
                      <a:gd name="connsiteY77" fmla="*/ 140018 h 164782"/>
                      <a:gd name="connsiteX78" fmla="*/ 84772 w 158114"/>
                      <a:gd name="connsiteY78" fmla="*/ 139065 h 164782"/>
                      <a:gd name="connsiteX79" fmla="*/ 85725 w 158114"/>
                      <a:gd name="connsiteY79" fmla="*/ 138113 h 164782"/>
                      <a:gd name="connsiteX80" fmla="*/ 86677 w 158114"/>
                      <a:gd name="connsiteY80" fmla="*/ 138113 h 164782"/>
                      <a:gd name="connsiteX81" fmla="*/ 97155 w 158114"/>
                      <a:gd name="connsiteY81" fmla="*/ 138113 h 164782"/>
                      <a:gd name="connsiteX82" fmla="*/ 97155 w 158114"/>
                      <a:gd name="connsiteY82" fmla="*/ 102870 h 164782"/>
                      <a:gd name="connsiteX83" fmla="*/ 88582 w 158114"/>
                      <a:gd name="connsiteY83" fmla="*/ 107632 h 164782"/>
                      <a:gd name="connsiteX84" fmla="*/ 86677 w 158114"/>
                      <a:gd name="connsiteY84" fmla="*/ 108585 h 164782"/>
                      <a:gd name="connsiteX85" fmla="*/ 85725 w 158114"/>
                      <a:gd name="connsiteY85" fmla="*/ 108585 h 164782"/>
                      <a:gd name="connsiteX86" fmla="*/ 84772 w 158114"/>
                      <a:gd name="connsiteY86" fmla="*/ 107632 h 164782"/>
                      <a:gd name="connsiteX87" fmla="*/ 84772 w 158114"/>
                      <a:gd name="connsiteY87" fmla="*/ 104775 h 164782"/>
                      <a:gd name="connsiteX88" fmla="*/ 84772 w 158114"/>
                      <a:gd name="connsiteY88" fmla="*/ 102870 h 164782"/>
                      <a:gd name="connsiteX89" fmla="*/ 84772 w 158114"/>
                      <a:gd name="connsiteY89" fmla="*/ 101918 h 164782"/>
                      <a:gd name="connsiteX90" fmla="*/ 84772 w 158114"/>
                      <a:gd name="connsiteY90" fmla="*/ 100965 h 164782"/>
                      <a:gd name="connsiteX91" fmla="*/ 85725 w 158114"/>
                      <a:gd name="connsiteY91" fmla="*/ 100013 h 164782"/>
                      <a:gd name="connsiteX92" fmla="*/ 97155 w 158114"/>
                      <a:gd name="connsiteY92" fmla="*/ 92393 h 164782"/>
                      <a:gd name="connsiteX93" fmla="*/ 98107 w 158114"/>
                      <a:gd name="connsiteY93" fmla="*/ 92393 h 164782"/>
                      <a:gd name="connsiteX94" fmla="*/ 99060 w 158114"/>
                      <a:gd name="connsiteY94" fmla="*/ 92393 h 164782"/>
                      <a:gd name="connsiteX95" fmla="*/ 100013 w 158114"/>
                      <a:gd name="connsiteY95" fmla="*/ 92393 h 164782"/>
                      <a:gd name="connsiteX96" fmla="*/ 101917 w 158114"/>
                      <a:gd name="connsiteY96" fmla="*/ 92393 h 164782"/>
                      <a:gd name="connsiteX97" fmla="*/ 104775 w 158114"/>
                      <a:gd name="connsiteY97" fmla="*/ 92393 h 164782"/>
                      <a:gd name="connsiteX98" fmla="*/ 106680 w 158114"/>
                      <a:gd name="connsiteY98" fmla="*/ 92393 h 164782"/>
                      <a:gd name="connsiteX99" fmla="*/ 107632 w 158114"/>
                      <a:gd name="connsiteY99" fmla="*/ 92393 h 164782"/>
                      <a:gd name="connsiteX100" fmla="*/ 107632 w 158114"/>
                      <a:gd name="connsiteY100" fmla="*/ 93345 h 164782"/>
                      <a:gd name="connsiteX101" fmla="*/ 107632 w 158114"/>
                      <a:gd name="connsiteY101" fmla="*/ 138113 h 164782"/>
                      <a:gd name="connsiteX102" fmla="*/ 116205 w 158114"/>
                      <a:gd name="connsiteY102" fmla="*/ 138113 h 164782"/>
                      <a:gd name="connsiteX103" fmla="*/ 117157 w 158114"/>
                      <a:gd name="connsiteY103" fmla="*/ 138113 h 164782"/>
                      <a:gd name="connsiteX104" fmla="*/ 118110 w 158114"/>
                      <a:gd name="connsiteY104" fmla="*/ 139065 h 164782"/>
                      <a:gd name="connsiteX105" fmla="*/ 118110 w 158114"/>
                      <a:gd name="connsiteY105" fmla="*/ 140018 h 164782"/>
                      <a:gd name="connsiteX106" fmla="*/ 118110 w 158114"/>
                      <a:gd name="connsiteY106" fmla="*/ 141923 h 164782"/>
                      <a:gd name="connsiteX107" fmla="*/ 118110 w 158114"/>
                      <a:gd name="connsiteY107" fmla="*/ 143828 h 164782"/>
                      <a:gd name="connsiteX108" fmla="*/ 119063 w 158114"/>
                      <a:gd name="connsiteY108" fmla="*/ 56198 h 164782"/>
                      <a:gd name="connsiteX109" fmla="*/ 115252 w 158114"/>
                      <a:gd name="connsiteY109" fmla="*/ 64770 h 164782"/>
                      <a:gd name="connsiteX110" fmla="*/ 109538 w 158114"/>
                      <a:gd name="connsiteY110" fmla="*/ 70485 h 164782"/>
                      <a:gd name="connsiteX111" fmla="*/ 100013 w 158114"/>
                      <a:gd name="connsiteY111" fmla="*/ 72390 h 164782"/>
                      <a:gd name="connsiteX112" fmla="*/ 90488 w 158114"/>
                      <a:gd name="connsiteY112" fmla="*/ 70485 h 164782"/>
                      <a:gd name="connsiteX113" fmla="*/ 84772 w 158114"/>
                      <a:gd name="connsiteY113" fmla="*/ 64770 h 164782"/>
                      <a:gd name="connsiteX114" fmla="*/ 81915 w 158114"/>
                      <a:gd name="connsiteY114" fmla="*/ 56198 h 164782"/>
                      <a:gd name="connsiteX115" fmla="*/ 80963 w 158114"/>
                      <a:gd name="connsiteY115" fmla="*/ 44768 h 164782"/>
                      <a:gd name="connsiteX116" fmla="*/ 81915 w 158114"/>
                      <a:gd name="connsiteY116" fmla="*/ 33338 h 164782"/>
                      <a:gd name="connsiteX117" fmla="*/ 85725 w 158114"/>
                      <a:gd name="connsiteY117" fmla="*/ 24765 h 164782"/>
                      <a:gd name="connsiteX118" fmla="*/ 91440 w 158114"/>
                      <a:gd name="connsiteY118" fmla="*/ 19050 h 164782"/>
                      <a:gd name="connsiteX119" fmla="*/ 100965 w 158114"/>
                      <a:gd name="connsiteY119" fmla="*/ 17145 h 164782"/>
                      <a:gd name="connsiteX120" fmla="*/ 110490 w 158114"/>
                      <a:gd name="connsiteY120" fmla="*/ 19050 h 164782"/>
                      <a:gd name="connsiteX121" fmla="*/ 116205 w 158114"/>
                      <a:gd name="connsiteY121" fmla="*/ 24765 h 164782"/>
                      <a:gd name="connsiteX122" fmla="*/ 119063 w 158114"/>
                      <a:gd name="connsiteY122" fmla="*/ 33338 h 164782"/>
                      <a:gd name="connsiteX123" fmla="*/ 120015 w 158114"/>
                      <a:gd name="connsiteY123" fmla="*/ 44768 h 164782"/>
                      <a:gd name="connsiteX124" fmla="*/ 119063 w 158114"/>
                      <a:gd name="connsiteY124" fmla="*/ 56198 h 16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58114" h="164782">
                        <a:moveTo>
                          <a:pt x="126682" y="0"/>
                        </a:moveTo>
                        <a:cubicBezTo>
                          <a:pt x="122872" y="0"/>
                          <a:pt x="117157" y="0"/>
                          <a:pt x="111442" y="0"/>
                        </a:cubicBezTo>
                        <a:lnTo>
                          <a:pt x="11430" y="0"/>
                        </a:lnTo>
                        <a:cubicBezTo>
                          <a:pt x="4763" y="0"/>
                          <a:pt x="0" y="4763"/>
                          <a:pt x="0" y="11430"/>
                        </a:cubicBezTo>
                        <a:lnTo>
                          <a:pt x="0" y="153353"/>
                        </a:lnTo>
                        <a:cubicBezTo>
                          <a:pt x="0" y="160020"/>
                          <a:pt x="4763" y="164783"/>
                          <a:pt x="11430" y="164783"/>
                        </a:cubicBezTo>
                        <a:lnTo>
                          <a:pt x="146685" y="164783"/>
                        </a:lnTo>
                        <a:cubicBezTo>
                          <a:pt x="152400" y="164783"/>
                          <a:pt x="158115" y="160020"/>
                          <a:pt x="158115" y="153353"/>
                        </a:cubicBezTo>
                        <a:lnTo>
                          <a:pt x="158115" y="31432"/>
                        </a:lnTo>
                        <a:lnTo>
                          <a:pt x="127635" y="31432"/>
                        </a:lnTo>
                        <a:lnTo>
                          <a:pt x="127635" y="0"/>
                        </a:lnTo>
                        <a:close/>
                        <a:moveTo>
                          <a:pt x="41910" y="28575"/>
                        </a:moveTo>
                        <a:cubicBezTo>
                          <a:pt x="41910" y="28575"/>
                          <a:pt x="41910" y="27623"/>
                          <a:pt x="41910" y="27623"/>
                        </a:cubicBezTo>
                        <a:cubicBezTo>
                          <a:pt x="41910" y="27623"/>
                          <a:pt x="41910" y="26670"/>
                          <a:pt x="41910" y="26670"/>
                        </a:cubicBezTo>
                        <a:cubicBezTo>
                          <a:pt x="41910" y="26670"/>
                          <a:pt x="41910" y="26670"/>
                          <a:pt x="42863" y="25718"/>
                        </a:cubicBezTo>
                        <a:lnTo>
                          <a:pt x="54292" y="18098"/>
                        </a:lnTo>
                        <a:cubicBezTo>
                          <a:pt x="54292" y="18098"/>
                          <a:pt x="54292" y="18098"/>
                          <a:pt x="55245" y="18098"/>
                        </a:cubicBezTo>
                        <a:cubicBezTo>
                          <a:pt x="55245" y="18098"/>
                          <a:pt x="56197" y="18098"/>
                          <a:pt x="56197" y="18098"/>
                        </a:cubicBezTo>
                        <a:cubicBezTo>
                          <a:pt x="56197" y="18098"/>
                          <a:pt x="57150" y="18098"/>
                          <a:pt x="57150" y="18098"/>
                        </a:cubicBezTo>
                        <a:cubicBezTo>
                          <a:pt x="58102" y="18098"/>
                          <a:pt x="58102" y="18098"/>
                          <a:pt x="59055" y="18098"/>
                        </a:cubicBezTo>
                        <a:cubicBezTo>
                          <a:pt x="60007" y="18098"/>
                          <a:pt x="60960" y="18098"/>
                          <a:pt x="61913" y="18098"/>
                        </a:cubicBezTo>
                        <a:cubicBezTo>
                          <a:pt x="62865" y="18098"/>
                          <a:pt x="62865" y="18098"/>
                          <a:pt x="63817" y="18098"/>
                        </a:cubicBezTo>
                        <a:cubicBezTo>
                          <a:pt x="63817" y="18098"/>
                          <a:pt x="64770" y="18098"/>
                          <a:pt x="64770" y="18098"/>
                        </a:cubicBezTo>
                        <a:cubicBezTo>
                          <a:pt x="64770" y="18098"/>
                          <a:pt x="64770" y="18098"/>
                          <a:pt x="64770" y="19050"/>
                        </a:cubicBezTo>
                        <a:lnTo>
                          <a:pt x="64770" y="63818"/>
                        </a:lnTo>
                        <a:lnTo>
                          <a:pt x="73342" y="63818"/>
                        </a:lnTo>
                        <a:cubicBezTo>
                          <a:pt x="73342" y="63818"/>
                          <a:pt x="74295" y="63818"/>
                          <a:pt x="74295" y="63818"/>
                        </a:cubicBezTo>
                        <a:cubicBezTo>
                          <a:pt x="74295" y="63818"/>
                          <a:pt x="74295" y="63818"/>
                          <a:pt x="75247" y="64770"/>
                        </a:cubicBezTo>
                        <a:cubicBezTo>
                          <a:pt x="76200" y="65723"/>
                          <a:pt x="75247" y="65723"/>
                          <a:pt x="75247" y="65723"/>
                        </a:cubicBezTo>
                        <a:cubicBezTo>
                          <a:pt x="75247" y="66675"/>
                          <a:pt x="75247" y="66675"/>
                          <a:pt x="75247" y="67628"/>
                        </a:cubicBezTo>
                        <a:cubicBezTo>
                          <a:pt x="75247" y="68580"/>
                          <a:pt x="75247" y="69532"/>
                          <a:pt x="75247" y="69532"/>
                        </a:cubicBezTo>
                        <a:cubicBezTo>
                          <a:pt x="75247" y="70485"/>
                          <a:pt x="75247" y="70485"/>
                          <a:pt x="75247" y="70485"/>
                        </a:cubicBezTo>
                        <a:cubicBezTo>
                          <a:pt x="75247" y="70485"/>
                          <a:pt x="75247" y="71438"/>
                          <a:pt x="74295" y="71438"/>
                        </a:cubicBezTo>
                        <a:cubicBezTo>
                          <a:pt x="74295" y="71438"/>
                          <a:pt x="74295" y="71438"/>
                          <a:pt x="73342" y="71438"/>
                        </a:cubicBezTo>
                        <a:lnTo>
                          <a:pt x="43815" y="71438"/>
                        </a:lnTo>
                        <a:cubicBezTo>
                          <a:pt x="43815" y="71438"/>
                          <a:pt x="43815" y="71438"/>
                          <a:pt x="42863" y="71438"/>
                        </a:cubicBezTo>
                        <a:cubicBezTo>
                          <a:pt x="42863" y="71438"/>
                          <a:pt x="42863" y="71438"/>
                          <a:pt x="41910" y="70485"/>
                        </a:cubicBezTo>
                        <a:cubicBezTo>
                          <a:pt x="41910" y="70485"/>
                          <a:pt x="41910" y="69532"/>
                          <a:pt x="41910" y="69532"/>
                        </a:cubicBezTo>
                        <a:cubicBezTo>
                          <a:pt x="41910" y="68580"/>
                          <a:pt x="41910" y="68580"/>
                          <a:pt x="41910" y="67628"/>
                        </a:cubicBezTo>
                        <a:cubicBezTo>
                          <a:pt x="41910" y="66675"/>
                          <a:pt x="41910" y="65723"/>
                          <a:pt x="41910" y="65723"/>
                        </a:cubicBezTo>
                        <a:cubicBezTo>
                          <a:pt x="41910" y="64770"/>
                          <a:pt x="41910" y="64770"/>
                          <a:pt x="41910" y="64770"/>
                        </a:cubicBezTo>
                        <a:cubicBezTo>
                          <a:pt x="41910" y="64770"/>
                          <a:pt x="41910" y="63818"/>
                          <a:pt x="42863" y="63818"/>
                        </a:cubicBezTo>
                        <a:cubicBezTo>
                          <a:pt x="42863" y="63818"/>
                          <a:pt x="42863" y="63818"/>
                          <a:pt x="43815" y="63818"/>
                        </a:cubicBezTo>
                        <a:lnTo>
                          <a:pt x="54292" y="63818"/>
                        </a:lnTo>
                        <a:lnTo>
                          <a:pt x="54292" y="28575"/>
                        </a:lnTo>
                        <a:lnTo>
                          <a:pt x="45720" y="33338"/>
                        </a:lnTo>
                        <a:cubicBezTo>
                          <a:pt x="44767" y="33338"/>
                          <a:pt x="44767" y="34290"/>
                          <a:pt x="43815" y="34290"/>
                        </a:cubicBezTo>
                        <a:cubicBezTo>
                          <a:pt x="43815" y="34290"/>
                          <a:pt x="42863" y="34290"/>
                          <a:pt x="42863" y="34290"/>
                        </a:cubicBezTo>
                        <a:cubicBezTo>
                          <a:pt x="42863" y="34290"/>
                          <a:pt x="42863" y="33338"/>
                          <a:pt x="41910" y="33338"/>
                        </a:cubicBezTo>
                        <a:cubicBezTo>
                          <a:pt x="41910" y="32385"/>
                          <a:pt x="41910" y="32385"/>
                          <a:pt x="41910" y="30480"/>
                        </a:cubicBezTo>
                        <a:cubicBezTo>
                          <a:pt x="41910" y="29528"/>
                          <a:pt x="41910" y="28575"/>
                          <a:pt x="41910" y="28575"/>
                        </a:cubicBezTo>
                        <a:close/>
                        <a:moveTo>
                          <a:pt x="75247" y="130493"/>
                        </a:moveTo>
                        <a:cubicBezTo>
                          <a:pt x="74295" y="134303"/>
                          <a:pt x="73342" y="137160"/>
                          <a:pt x="71438" y="139065"/>
                        </a:cubicBezTo>
                        <a:cubicBezTo>
                          <a:pt x="69532" y="141923"/>
                          <a:pt x="67627" y="143828"/>
                          <a:pt x="65722" y="144780"/>
                        </a:cubicBezTo>
                        <a:cubicBezTo>
                          <a:pt x="62865" y="145733"/>
                          <a:pt x="60007" y="146685"/>
                          <a:pt x="56197" y="146685"/>
                        </a:cubicBezTo>
                        <a:cubicBezTo>
                          <a:pt x="52388" y="146685"/>
                          <a:pt x="49530" y="145733"/>
                          <a:pt x="46672" y="144780"/>
                        </a:cubicBezTo>
                        <a:cubicBezTo>
                          <a:pt x="43815" y="143828"/>
                          <a:pt x="41910" y="141923"/>
                          <a:pt x="40957" y="139065"/>
                        </a:cubicBezTo>
                        <a:cubicBezTo>
                          <a:pt x="40005" y="136208"/>
                          <a:pt x="38100" y="133350"/>
                          <a:pt x="38100" y="130493"/>
                        </a:cubicBezTo>
                        <a:cubicBezTo>
                          <a:pt x="37147" y="126682"/>
                          <a:pt x="37147" y="122873"/>
                          <a:pt x="37147" y="119063"/>
                        </a:cubicBezTo>
                        <a:cubicBezTo>
                          <a:pt x="37147" y="114300"/>
                          <a:pt x="37147" y="110490"/>
                          <a:pt x="38100" y="107632"/>
                        </a:cubicBezTo>
                        <a:cubicBezTo>
                          <a:pt x="39052" y="103823"/>
                          <a:pt x="40005" y="100965"/>
                          <a:pt x="41910" y="99060"/>
                        </a:cubicBezTo>
                        <a:cubicBezTo>
                          <a:pt x="43815" y="97155"/>
                          <a:pt x="45720" y="94298"/>
                          <a:pt x="47625" y="93345"/>
                        </a:cubicBezTo>
                        <a:cubicBezTo>
                          <a:pt x="50482" y="92393"/>
                          <a:pt x="53340" y="91440"/>
                          <a:pt x="57150" y="91440"/>
                        </a:cubicBezTo>
                        <a:cubicBezTo>
                          <a:pt x="60960" y="91440"/>
                          <a:pt x="63817" y="92393"/>
                          <a:pt x="66675" y="93345"/>
                        </a:cubicBezTo>
                        <a:cubicBezTo>
                          <a:pt x="69532" y="94298"/>
                          <a:pt x="71438" y="96203"/>
                          <a:pt x="72390" y="99060"/>
                        </a:cubicBezTo>
                        <a:cubicBezTo>
                          <a:pt x="73342" y="101918"/>
                          <a:pt x="75247" y="104775"/>
                          <a:pt x="75247" y="107632"/>
                        </a:cubicBezTo>
                        <a:cubicBezTo>
                          <a:pt x="76200" y="111443"/>
                          <a:pt x="76200" y="115253"/>
                          <a:pt x="76200" y="119063"/>
                        </a:cubicBezTo>
                        <a:cubicBezTo>
                          <a:pt x="76200" y="123825"/>
                          <a:pt x="76200" y="127635"/>
                          <a:pt x="75247" y="130493"/>
                        </a:cubicBezTo>
                        <a:close/>
                        <a:moveTo>
                          <a:pt x="118110" y="143828"/>
                        </a:moveTo>
                        <a:cubicBezTo>
                          <a:pt x="118110" y="144780"/>
                          <a:pt x="118110" y="144780"/>
                          <a:pt x="118110" y="144780"/>
                        </a:cubicBezTo>
                        <a:cubicBezTo>
                          <a:pt x="118110" y="144780"/>
                          <a:pt x="118110" y="145733"/>
                          <a:pt x="117157" y="145733"/>
                        </a:cubicBezTo>
                        <a:cubicBezTo>
                          <a:pt x="117157" y="145733"/>
                          <a:pt x="117157" y="145733"/>
                          <a:pt x="116205" y="145733"/>
                        </a:cubicBezTo>
                        <a:lnTo>
                          <a:pt x="86677" y="145733"/>
                        </a:lnTo>
                        <a:cubicBezTo>
                          <a:pt x="86677" y="145733"/>
                          <a:pt x="86677" y="145733"/>
                          <a:pt x="85725" y="145733"/>
                        </a:cubicBezTo>
                        <a:cubicBezTo>
                          <a:pt x="85725" y="145733"/>
                          <a:pt x="85725" y="145733"/>
                          <a:pt x="84772" y="144780"/>
                        </a:cubicBezTo>
                        <a:cubicBezTo>
                          <a:pt x="84772" y="144780"/>
                          <a:pt x="84772" y="143828"/>
                          <a:pt x="84772" y="143828"/>
                        </a:cubicBezTo>
                        <a:cubicBezTo>
                          <a:pt x="84772" y="142875"/>
                          <a:pt x="84772" y="142875"/>
                          <a:pt x="84772" y="141923"/>
                        </a:cubicBezTo>
                        <a:cubicBezTo>
                          <a:pt x="84772" y="140970"/>
                          <a:pt x="84772" y="140018"/>
                          <a:pt x="84772" y="140018"/>
                        </a:cubicBezTo>
                        <a:cubicBezTo>
                          <a:pt x="84772" y="139065"/>
                          <a:pt x="84772" y="139065"/>
                          <a:pt x="84772" y="139065"/>
                        </a:cubicBezTo>
                        <a:cubicBezTo>
                          <a:pt x="84772" y="139065"/>
                          <a:pt x="84772" y="138113"/>
                          <a:pt x="85725" y="138113"/>
                        </a:cubicBezTo>
                        <a:cubicBezTo>
                          <a:pt x="85725" y="138113"/>
                          <a:pt x="85725" y="138113"/>
                          <a:pt x="86677" y="138113"/>
                        </a:cubicBezTo>
                        <a:lnTo>
                          <a:pt x="97155" y="138113"/>
                        </a:lnTo>
                        <a:lnTo>
                          <a:pt x="97155" y="102870"/>
                        </a:lnTo>
                        <a:lnTo>
                          <a:pt x="88582" y="107632"/>
                        </a:lnTo>
                        <a:cubicBezTo>
                          <a:pt x="87630" y="107632"/>
                          <a:pt x="87630" y="108585"/>
                          <a:pt x="86677" y="108585"/>
                        </a:cubicBezTo>
                        <a:cubicBezTo>
                          <a:pt x="86677" y="108585"/>
                          <a:pt x="85725" y="108585"/>
                          <a:pt x="85725" y="108585"/>
                        </a:cubicBezTo>
                        <a:cubicBezTo>
                          <a:pt x="85725" y="108585"/>
                          <a:pt x="85725" y="107632"/>
                          <a:pt x="84772" y="107632"/>
                        </a:cubicBezTo>
                        <a:cubicBezTo>
                          <a:pt x="84772" y="106680"/>
                          <a:pt x="84772" y="106680"/>
                          <a:pt x="84772" y="104775"/>
                        </a:cubicBezTo>
                        <a:cubicBezTo>
                          <a:pt x="84772" y="103823"/>
                          <a:pt x="84772" y="103823"/>
                          <a:pt x="84772" y="102870"/>
                        </a:cubicBezTo>
                        <a:cubicBezTo>
                          <a:pt x="84772" y="102870"/>
                          <a:pt x="84772" y="101918"/>
                          <a:pt x="84772" y="101918"/>
                        </a:cubicBezTo>
                        <a:cubicBezTo>
                          <a:pt x="84772" y="101918"/>
                          <a:pt x="84772" y="100965"/>
                          <a:pt x="84772" y="100965"/>
                        </a:cubicBezTo>
                        <a:cubicBezTo>
                          <a:pt x="84772" y="100965"/>
                          <a:pt x="84772" y="100965"/>
                          <a:pt x="85725" y="100013"/>
                        </a:cubicBezTo>
                        <a:lnTo>
                          <a:pt x="97155" y="92393"/>
                        </a:lnTo>
                        <a:cubicBezTo>
                          <a:pt x="97155" y="92393"/>
                          <a:pt x="97155" y="92393"/>
                          <a:pt x="98107" y="92393"/>
                        </a:cubicBezTo>
                        <a:cubicBezTo>
                          <a:pt x="98107" y="92393"/>
                          <a:pt x="99060" y="92393"/>
                          <a:pt x="99060" y="92393"/>
                        </a:cubicBezTo>
                        <a:cubicBezTo>
                          <a:pt x="99060" y="92393"/>
                          <a:pt x="100013" y="92393"/>
                          <a:pt x="100013" y="92393"/>
                        </a:cubicBezTo>
                        <a:cubicBezTo>
                          <a:pt x="100965" y="92393"/>
                          <a:pt x="100965" y="92393"/>
                          <a:pt x="101917" y="92393"/>
                        </a:cubicBezTo>
                        <a:cubicBezTo>
                          <a:pt x="102870" y="92393"/>
                          <a:pt x="103822" y="92393"/>
                          <a:pt x="104775" y="92393"/>
                        </a:cubicBezTo>
                        <a:cubicBezTo>
                          <a:pt x="105727" y="92393"/>
                          <a:pt x="105727" y="92393"/>
                          <a:pt x="106680" y="92393"/>
                        </a:cubicBezTo>
                        <a:cubicBezTo>
                          <a:pt x="106680" y="92393"/>
                          <a:pt x="107632" y="92393"/>
                          <a:pt x="107632" y="92393"/>
                        </a:cubicBezTo>
                        <a:cubicBezTo>
                          <a:pt x="107632" y="92393"/>
                          <a:pt x="107632" y="92393"/>
                          <a:pt x="107632" y="93345"/>
                        </a:cubicBezTo>
                        <a:lnTo>
                          <a:pt x="107632" y="138113"/>
                        </a:lnTo>
                        <a:lnTo>
                          <a:pt x="116205" y="138113"/>
                        </a:lnTo>
                        <a:cubicBezTo>
                          <a:pt x="116205" y="138113"/>
                          <a:pt x="117157" y="138113"/>
                          <a:pt x="117157" y="138113"/>
                        </a:cubicBezTo>
                        <a:cubicBezTo>
                          <a:pt x="117157" y="138113"/>
                          <a:pt x="117157" y="138113"/>
                          <a:pt x="118110" y="139065"/>
                        </a:cubicBezTo>
                        <a:cubicBezTo>
                          <a:pt x="118110" y="139065"/>
                          <a:pt x="118110" y="140018"/>
                          <a:pt x="118110" y="140018"/>
                        </a:cubicBezTo>
                        <a:cubicBezTo>
                          <a:pt x="118110" y="140970"/>
                          <a:pt x="118110" y="140970"/>
                          <a:pt x="118110" y="141923"/>
                        </a:cubicBezTo>
                        <a:cubicBezTo>
                          <a:pt x="118110" y="142875"/>
                          <a:pt x="118110" y="143828"/>
                          <a:pt x="118110" y="143828"/>
                        </a:cubicBezTo>
                        <a:close/>
                        <a:moveTo>
                          <a:pt x="119063" y="56198"/>
                        </a:moveTo>
                        <a:cubicBezTo>
                          <a:pt x="118110" y="60007"/>
                          <a:pt x="117157" y="62865"/>
                          <a:pt x="115252" y="64770"/>
                        </a:cubicBezTo>
                        <a:cubicBezTo>
                          <a:pt x="113347" y="67628"/>
                          <a:pt x="111442" y="69532"/>
                          <a:pt x="109538" y="70485"/>
                        </a:cubicBezTo>
                        <a:cubicBezTo>
                          <a:pt x="106680" y="71438"/>
                          <a:pt x="103822" y="72390"/>
                          <a:pt x="100013" y="72390"/>
                        </a:cubicBezTo>
                        <a:cubicBezTo>
                          <a:pt x="96202" y="72390"/>
                          <a:pt x="93345" y="71438"/>
                          <a:pt x="90488" y="70485"/>
                        </a:cubicBezTo>
                        <a:cubicBezTo>
                          <a:pt x="87630" y="69532"/>
                          <a:pt x="85725" y="67628"/>
                          <a:pt x="84772" y="64770"/>
                        </a:cubicBezTo>
                        <a:cubicBezTo>
                          <a:pt x="83820" y="62865"/>
                          <a:pt x="81915" y="59055"/>
                          <a:pt x="81915" y="56198"/>
                        </a:cubicBezTo>
                        <a:cubicBezTo>
                          <a:pt x="81915" y="53340"/>
                          <a:pt x="80963" y="48578"/>
                          <a:pt x="80963" y="44768"/>
                        </a:cubicBezTo>
                        <a:cubicBezTo>
                          <a:pt x="80963" y="40005"/>
                          <a:pt x="80963" y="36195"/>
                          <a:pt x="81915" y="33338"/>
                        </a:cubicBezTo>
                        <a:cubicBezTo>
                          <a:pt x="82867" y="29528"/>
                          <a:pt x="83820" y="26670"/>
                          <a:pt x="85725" y="24765"/>
                        </a:cubicBezTo>
                        <a:cubicBezTo>
                          <a:pt x="87630" y="21907"/>
                          <a:pt x="89535" y="20003"/>
                          <a:pt x="91440" y="19050"/>
                        </a:cubicBezTo>
                        <a:cubicBezTo>
                          <a:pt x="94297" y="18098"/>
                          <a:pt x="97155" y="17145"/>
                          <a:pt x="100965" y="17145"/>
                        </a:cubicBezTo>
                        <a:cubicBezTo>
                          <a:pt x="104775" y="17145"/>
                          <a:pt x="107632" y="18098"/>
                          <a:pt x="110490" y="19050"/>
                        </a:cubicBezTo>
                        <a:cubicBezTo>
                          <a:pt x="113347" y="20003"/>
                          <a:pt x="115252" y="21907"/>
                          <a:pt x="116205" y="24765"/>
                        </a:cubicBezTo>
                        <a:cubicBezTo>
                          <a:pt x="117157" y="27623"/>
                          <a:pt x="119063" y="30480"/>
                          <a:pt x="119063" y="33338"/>
                        </a:cubicBezTo>
                        <a:cubicBezTo>
                          <a:pt x="120015" y="37148"/>
                          <a:pt x="120015" y="40957"/>
                          <a:pt x="120015" y="44768"/>
                        </a:cubicBezTo>
                        <a:cubicBezTo>
                          <a:pt x="120015" y="49530"/>
                          <a:pt x="119063" y="53340"/>
                          <a:pt x="119063" y="56198"/>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18" name="Group 17">
                <a:extLst>
                  <a:ext uri="{FF2B5EF4-FFF2-40B4-BE49-F238E27FC236}">
                    <a16:creationId xmlns:a16="http://schemas.microsoft.com/office/drawing/2014/main" id="{A46A384F-E919-42A2-8F99-29BA3CC7060D}"/>
                  </a:ext>
                </a:extLst>
              </p:cNvPr>
              <p:cNvGrpSpPr/>
              <p:nvPr/>
            </p:nvGrpSpPr>
            <p:grpSpPr>
              <a:xfrm>
                <a:off x="6852430" y="4711455"/>
                <a:ext cx="594360" cy="785599"/>
                <a:chOff x="6852430" y="4515511"/>
                <a:chExt cx="594360" cy="785599"/>
              </a:xfrm>
            </p:grpSpPr>
            <p:sp>
              <p:nvSpPr>
                <p:cNvPr id="141" name="TextBox 140">
                  <a:extLst>
                    <a:ext uri="{FF2B5EF4-FFF2-40B4-BE49-F238E27FC236}">
                      <a16:creationId xmlns:a16="http://schemas.microsoft.com/office/drawing/2014/main" id="{D3D16D64-C941-43DE-911D-0E392BE50E1C}"/>
                    </a:ext>
                  </a:extLst>
                </p:cNvPr>
                <p:cNvSpPr txBox="1"/>
                <p:nvPr/>
              </p:nvSpPr>
              <p:spPr>
                <a:xfrm>
                  <a:off x="6852430" y="4515511"/>
                  <a:ext cx="594360"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ACR</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142" name="Rectangle: Rounded Corners 141">
                  <a:extLst>
                    <a:ext uri="{FF2B5EF4-FFF2-40B4-BE49-F238E27FC236}">
                      <a16:creationId xmlns:a16="http://schemas.microsoft.com/office/drawing/2014/main" id="{6B7F60CA-135A-4640-9D83-B29FAD0DC3CC}"/>
                    </a:ext>
                  </a:extLst>
                </p:cNvPr>
                <p:cNvSpPr/>
                <p:nvPr/>
              </p:nvSpPr>
              <p:spPr bwMode="auto">
                <a:xfrm>
                  <a:off x="6875290" y="4752470"/>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143" name="Picture 142" descr="A close up of a sign&#10;&#10;Description automatically generated">
                  <a:extLst>
                    <a:ext uri="{FF2B5EF4-FFF2-40B4-BE49-F238E27FC236}">
                      <a16:creationId xmlns:a16="http://schemas.microsoft.com/office/drawing/2014/main" id="{8F474FC4-BD65-47C1-833A-FEEA0F21E9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3014" y="4830194"/>
                  <a:ext cx="393192" cy="393192"/>
                </a:xfrm>
                <a:prstGeom prst="rect">
                  <a:avLst/>
                </a:prstGeom>
              </p:spPr>
            </p:pic>
          </p:grpSp>
          <p:grpSp>
            <p:nvGrpSpPr>
              <p:cNvPr id="24" name="Group 23">
                <a:extLst>
                  <a:ext uri="{FF2B5EF4-FFF2-40B4-BE49-F238E27FC236}">
                    <a16:creationId xmlns:a16="http://schemas.microsoft.com/office/drawing/2014/main" id="{4FEB5061-2F32-46ED-ACA0-4E2B40BF535B}"/>
                  </a:ext>
                </a:extLst>
              </p:cNvPr>
              <p:cNvGrpSpPr/>
              <p:nvPr/>
            </p:nvGrpSpPr>
            <p:grpSpPr>
              <a:xfrm>
                <a:off x="10541037" y="4711455"/>
                <a:ext cx="594360" cy="785599"/>
                <a:chOff x="10541037" y="4413088"/>
                <a:chExt cx="594360" cy="785599"/>
              </a:xfrm>
            </p:grpSpPr>
            <p:sp>
              <p:nvSpPr>
                <p:cNvPr id="155" name="TextBox 154">
                  <a:extLst>
                    <a:ext uri="{FF2B5EF4-FFF2-40B4-BE49-F238E27FC236}">
                      <a16:creationId xmlns:a16="http://schemas.microsoft.com/office/drawing/2014/main" id="{1D668F43-7EDE-4848-B263-D493E1634730}"/>
                    </a:ext>
                  </a:extLst>
                </p:cNvPr>
                <p:cNvSpPr txBox="1"/>
                <p:nvPr/>
              </p:nvSpPr>
              <p:spPr>
                <a:xfrm>
                  <a:off x="10541037" y="4413088"/>
                  <a:ext cx="594360"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Event Hub</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156" name="Rectangle: Rounded Corners 155">
                  <a:extLst>
                    <a:ext uri="{FF2B5EF4-FFF2-40B4-BE49-F238E27FC236}">
                      <a16:creationId xmlns:a16="http://schemas.microsoft.com/office/drawing/2014/main" id="{CAA1B479-521B-463B-8E9A-AE0EE3F8A4A5}"/>
                    </a:ext>
                  </a:extLst>
                </p:cNvPr>
                <p:cNvSpPr/>
                <p:nvPr/>
              </p:nvSpPr>
              <p:spPr bwMode="auto">
                <a:xfrm>
                  <a:off x="10563897" y="4650047"/>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pic>
              <p:nvPicPr>
                <p:cNvPr id="16" name="Picture 15" descr="A picture containing drawing, plate&#10;&#10;Description automatically generated">
                  <a:extLst>
                    <a:ext uri="{FF2B5EF4-FFF2-40B4-BE49-F238E27FC236}">
                      <a16:creationId xmlns:a16="http://schemas.microsoft.com/office/drawing/2014/main" id="{1D660A94-367B-4CC8-A177-66C905F1FB1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41621" y="4727771"/>
                  <a:ext cx="393192" cy="393192"/>
                </a:xfrm>
                <a:prstGeom prst="rect">
                  <a:avLst/>
                </a:prstGeom>
              </p:spPr>
            </p:pic>
          </p:grpSp>
          <p:grpSp>
            <p:nvGrpSpPr>
              <p:cNvPr id="23" name="Group 22">
                <a:extLst>
                  <a:ext uri="{FF2B5EF4-FFF2-40B4-BE49-F238E27FC236}">
                    <a16:creationId xmlns:a16="http://schemas.microsoft.com/office/drawing/2014/main" id="{2246E29A-8174-4BE9-8CD3-065419441138}"/>
                  </a:ext>
                </a:extLst>
              </p:cNvPr>
              <p:cNvGrpSpPr/>
              <p:nvPr/>
            </p:nvGrpSpPr>
            <p:grpSpPr>
              <a:xfrm>
                <a:off x="9618886" y="4711455"/>
                <a:ext cx="594360" cy="785599"/>
                <a:chOff x="9627590" y="4417637"/>
                <a:chExt cx="594360" cy="785599"/>
              </a:xfrm>
            </p:grpSpPr>
            <p:sp>
              <p:nvSpPr>
                <p:cNvPr id="145" name="TextBox 144">
                  <a:extLst>
                    <a:ext uri="{FF2B5EF4-FFF2-40B4-BE49-F238E27FC236}">
                      <a16:creationId xmlns:a16="http://schemas.microsoft.com/office/drawing/2014/main" id="{AB8AEE59-5A92-4111-BFAE-0DFAA7009AE6}"/>
                    </a:ext>
                  </a:extLst>
                </p:cNvPr>
                <p:cNvSpPr txBox="1"/>
                <p:nvPr/>
              </p:nvSpPr>
              <p:spPr>
                <a:xfrm>
                  <a:off x="9627590" y="4417637"/>
                  <a:ext cx="594360"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effectLst/>
                      <a:uLnTx/>
                      <a:uFillTx/>
                      <a:latin typeface="Segoe UI Semibold"/>
                      <a:ea typeface="+mn-ea"/>
                      <a:cs typeface="+mn-cs"/>
                    </a:rPr>
                    <a:t>CosmosDB</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146" name="Rectangle: Rounded Corners 145">
                  <a:extLst>
                    <a:ext uri="{FF2B5EF4-FFF2-40B4-BE49-F238E27FC236}">
                      <a16:creationId xmlns:a16="http://schemas.microsoft.com/office/drawing/2014/main" id="{A6D32C19-9703-41EF-85CB-7680075F63B9}"/>
                    </a:ext>
                  </a:extLst>
                </p:cNvPr>
                <p:cNvSpPr/>
                <p:nvPr/>
              </p:nvSpPr>
              <p:spPr bwMode="auto">
                <a:xfrm>
                  <a:off x="9650450" y="4654596"/>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17" name="Group 16">
                  <a:extLst>
                    <a:ext uri="{FF2B5EF4-FFF2-40B4-BE49-F238E27FC236}">
                      <a16:creationId xmlns:a16="http://schemas.microsoft.com/office/drawing/2014/main" id="{694749B4-51CE-439D-9F5E-73F2D7736C7F}"/>
                    </a:ext>
                  </a:extLst>
                </p:cNvPr>
                <p:cNvGrpSpPr/>
                <p:nvPr/>
              </p:nvGrpSpPr>
              <p:grpSpPr>
                <a:xfrm>
                  <a:off x="9726259" y="4731573"/>
                  <a:ext cx="397023" cy="394686"/>
                  <a:chOff x="8168841" y="4271499"/>
                  <a:chExt cx="293625" cy="291897"/>
                </a:xfrm>
              </p:grpSpPr>
              <p:sp>
                <p:nvSpPr>
                  <p:cNvPr id="169" name="Freeform: Shape 168">
                    <a:extLst>
                      <a:ext uri="{FF2B5EF4-FFF2-40B4-BE49-F238E27FC236}">
                        <a16:creationId xmlns:a16="http://schemas.microsoft.com/office/drawing/2014/main" id="{72C7192C-749A-4E30-B188-247339BE2EAD}"/>
                      </a:ext>
                    </a:extLst>
                  </p:cNvPr>
                  <p:cNvSpPr/>
                  <p:nvPr/>
                </p:nvSpPr>
                <p:spPr>
                  <a:xfrm>
                    <a:off x="8171420" y="4271499"/>
                    <a:ext cx="81351" cy="81351"/>
                  </a:xfrm>
                  <a:custGeom>
                    <a:avLst/>
                    <a:gdLst>
                      <a:gd name="connsiteX0" fmla="*/ 40589 w 81351"/>
                      <a:gd name="connsiteY0" fmla="*/ 81351 h 81351"/>
                      <a:gd name="connsiteX1" fmla="*/ 37653 w 81351"/>
                      <a:gd name="connsiteY1" fmla="*/ 78242 h 81351"/>
                      <a:gd name="connsiteX2" fmla="*/ 37653 w 81351"/>
                      <a:gd name="connsiteY2" fmla="*/ 78242 h 81351"/>
                      <a:gd name="connsiteX3" fmla="*/ 3109 w 81351"/>
                      <a:gd name="connsiteY3" fmla="*/ 43698 h 81351"/>
                      <a:gd name="connsiteX4" fmla="*/ 0 w 81351"/>
                      <a:gd name="connsiteY4" fmla="*/ 40762 h 81351"/>
                      <a:gd name="connsiteX5" fmla="*/ 0 w 81351"/>
                      <a:gd name="connsiteY5" fmla="*/ 40762 h 81351"/>
                      <a:gd name="connsiteX6" fmla="*/ 3109 w 81351"/>
                      <a:gd name="connsiteY6" fmla="*/ 37653 h 81351"/>
                      <a:gd name="connsiteX7" fmla="*/ 37653 w 81351"/>
                      <a:gd name="connsiteY7" fmla="*/ 3109 h 81351"/>
                      <a:gd name="connsiteX8" fmla="*/ 40589 w 81351"/>
                      <a:gd name="connsiteY8" fmla="*/ 0 h 81351"/>
                      <a:gd name="connsiteX9" fmla="*/ 40589 w 81351"/>
                      <a:gd name="connsiteY9" fmla="*/ 0 h 81351"/>
                      <a:gd name="connsiteX10" fmla="*/ 43698 w 81351"/>
                      <a:gd name="connsiteY10" fmla="*/ 3109 h 81351"/>
                      <a:gd name="connsiteX11" fmla="*/ 43698 w 81351"/>
                      <a:gd name="connsiteY11" fmla="*/ 3109 h 81351"/>
                      <a:gd name="connsiteX12" fmla="*/ 78242 w 81351"/>
                      <a:gd name="connsiteY12" fmla="*/ 37653 h 81351"/>
                      <a:gd name="connsiteX13" fmla="*/ 81351 w 81351"/>
                      <a:gd name="connsiteY13" fmla="*/ 40762 h 81351"/>
                      <a:gd name="connsiteX14" fmla="*/ 81351 w 81351"/>
                      <a:gd name="connsiteY14" fmla="*/ 40762 h 81351"/>
                      <a:gd name="connsiteX15" fmla="*/ 78242 w 81351"/>
                      <a:gd name="connsiteY15" fmla="*/ 43698 h 81351"/>
                      <a:gd name="connsiteX16" fmla="*/ 78242 w 81351"/>
                      <a:gd name="connsiteY16" fmla="*/ 43698 h 81351"/>
                      <a:gd name="connsiteX17" fmla="*/ 43698 w 81351"/>
                      <a:gd name="connsiteY17" fmla="*/ 78242 h 81351"/>
                      <a:gd name="connsiteX18" fmla="*/ 40589 w 81351"/>
                      <a:gd name="connsiteY18" fmla="*/ 81351 h 81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351" h="81351">
                        <a:moveTo>
                          <a:pt x="40589" y="81351"/>
                        </a:moveTo>
                        <a:cubicBezTo>
                          <a:pt x="38940" y="81259"/>
                          <a:pt x="37650" y="79894"/>
                          <a:pt x="37653" y="78242"/>
                        </a:cubicBezTo>
                        <a:lnTo>
                          <a:pt x="37653" y="78242"/>
                        </a:lnTo>
                        <a:cubicBezTo>
                          <a:pt x="37653" y="59164"/>
                          <a:pt x="22187" y="43698"/>
                          <a:pt x="3109" y="43698"/>
                        </a:cubicBezTo>
                        <a:cubicBezTo>
                          <a:pt x="1457" y="43701"/>
                          <a:pt x="92" y="42411"/>
                          <a:pt x="0" y="40762"/>
                        </a:cubicBezTo>
                        <a:lnTo>
                          <a:pt x="0" y="40762"/>
                        </a:lnTo>
                        <a:cubicBezTo>
                          <a:pt x="0" y="39045"/>
                          <a:pt x="1392" y="37653"/>
                          <a:pt x="3109" y="37653"/>
                        </a:cubicBezTo>
                        <a:cubicBezTo>
                          <a:pt x="22187" y="37653"/>
                          <a:pt x="37653" y="22187"/>
                          <a:pt x="37653" y="3109"/>
                        </a:cubicBezTo>
                        <a:cubicBezTo>
                          <a:pt x="37650" y="1457"/>
                          <a:pt x="38940" y="92"/>
                          <a:pt x="40589" y="0"/>
                        </a:cubicBezTo>
                        <a:lnTo>
                          <a:pt x="40589" y="0"/>
                        </a:lnTo>
                        <a:cubicBezTo>
                          <a:pt x="42306" y="0"/>
                          <a:pt x="43698" y="1392"/>
                          <a:pt x="43698" y="3109"/>
                        </a:cubicBezTo>
                        <a:lnTo>
                          <a:pt x="43698" y="3109"/>
                        </a:lnTo>
                        <a:cubicBezTo>
                          <a:pt x="43698" y="22187"/>
                          <a:pt x="59164" y="37653"/>
                          <a:pt x="78242" y="37653"/>
                        </a:cubicBezTo>
                        <a:cubicBezTo>
                          <a:pt x="79959" y="37653"/>
                          <a:pt x="81351" y="39045"/>
                          <a:pt x="81351" y="40762"/>
                        </a:cubicBezTo>
                        <a:lnTo>
                          <a:pt x="81351" y="40762"/>
                        </a:lnTo>
                        <a:cubicBezTo>
                          <a:pt x="81259" y="42411"/>
                          <a:pt x="79894" y="43701"/>
                          <a:pt x="78242" y="43698"/>
                        </a:cubicBezTo>
                        <a:lnTo>
                          <a:pt x="78242" y="43698"/>
                        </a:lnTo>
                        <a:cubicBezTo>
                          <a:pt x="59164" y="43698"/>
                          <a:pt x="43698" y="59164"/>
                          <a:pt x="43698" y="78242"/>
                        </a:cubicBezTo>
                        <a:cubicBezTo>
                          <a:pt x="43698" y="79959"/>
                          <a:pt x="42306" y="81351"/>
                          <a:pt x="40589" y="81351"/>
                        </a:cubicBezTo>
                        <a:close/>
                      </a:path>
                    </a:pathLst>
                  </a:custGeom>
                  <a:solidFill>
                    <a:schemeClr val="tx2"/>
                  </a:solidFill>
                  <a:ln w="16933"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AAC6622B-5B2E-47E6-A684-563514EDB04C}"/>
                      </a:ext>
                    </a:extLst>
                  </p:cNvPr>
                  <p:cNvSpPr/>
                  <p:nvPr/>
                </p:nvSpPr>
                <p:spPr>
                  <a:xfrm>
                    <a:off x="8397165" y="4498108"/>
                    <a:ext cx="65288" cy="65288"/>
                  </a:xfrm>
                  <a:custGeom>
                    <a:avLst/>
                    <a:gdLst>
                      <a:gd name="connsiteX0" fmla="*/ 32644 w 65288"/>
                      <a:gd name="connsiteY0" fmla="*/ 65288 h 65288"/>
                      <a:gd name="connsiteX1" fmla="*/ 30226 w 65288"/>
                      <a:gd name="connsiteY1" fmla="*/ 62870 h 65288"/>
                      <a:gd name="connsiteX2" fmla="*/ 30226 w 65288"/>
                      <a:gd name="connsiteY2" fmla="*/ 62870 h 65288"/>
                      <a:gd name="connsiteX3" fmla="*/ 2418 w 65288"/>
                      <a:gd name="connsiteY3" fmla="*/ 35062 h 65288"/>
                      <a:gd name="connsiteX4" fmla="*/ 0 w 65288"/>
                      <a:gd name="connsiteY4" fmla="*/ 32644 h 65288"/>
                      <a:gd name="connsiteX5" fmla="*/ 0 w 65288"/>
                      <a:gd name="connsiteY5" fmla="*/ 32644 h 65288"/>
                      <a:gd name="connsiteX6" fmla="*/ 2418 w 65288"/>
                      <a:gd name="connsiteY6" fmla="*/ 30226 h 65288"/>
                      <a:gd name="connsiteX7" fmla="*/ 2418 w 65288"/>
                      <a:gd name="connsiteY7" fmla="*/ 30226 h 65288"/>
                      <a:gd name="connsiteX8" fmla="*/ 30226 w 65288"/>
                      <a:gd name="connsiteY8" fmla="*/ 2418 h 65288"/>
                      <a:gd name="connsiteX9" fmla="*/ 32644 w 65288"/>
                      <a:gd name="connsiteY9" fmla="*/ 0 h 65288"/>
                      <a:gd name="connsiteX10" fmla="*/ 32644 w 65288"/>
                      <a:gd name="connsiteY10" fmla="*/ 0 h 65288"/>
                      <a:gd name="connsiteX11" fmla="*/ 35062 w 65288"/>
                      <a:gd name="connsiteY11" fmla="*/ 2418 h 65288"/>
                      <a:gd name="connsiteX12" fmla="*/ 35062 w 65288"/>
                      <a:gd name="connsiteY12" fmla="*/ 2418 h 65288"/>
                      <a:gd name="connsiteX13" fmla="*/ 62870 w 65288"/>
                      <a:gd name="connsiteY13" fmla="*/ 30226 h 65288"/>
                      <a:gd name="connsiteX14" fmla="*/ 65288 w 65288"/>
                      <a:gd name="connsiteY14" fmla="*/ 32644 h 65288"/>
                      <a:gd name="connsiteX15" fmla="*/ 62870 w 65288"/>
                      <a:gd name="connsiteY15" fmla="*/ 35062 h 65288"/>
                      <a:gd name="connsiteX16" fmla="*/ 62870 w 65288"/>
                      <a:gd name="connsiteY16" fmla="*/ 35062 h 65288"/>
                      <a:gd name="connsiteX17" fmla="*/ 35062 w 65288"/>
                      <a:gd name="connsiteY17" fmla="*/ 62870 h 65288"/>
                      <a:gd name="connsiteX18" fmla="*/ 32644 w 65288"/>
                      <a:gd name="connsiteY18" fmla="*/ 65288 h 6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288" h="65288">
                        <a:moveTo>
                          <a:pt x="32644" y="65288"/>
                        </a:moveTo>
                        <a:cubicBezTo>
                          <a:pt x="31309" y="65288"/>
                          <a:pt x="30226" y="64205"/>
                          <a:pt x="30226" y="62870"/>
                        </a:cubicBezTo>
                        <a:lnTo>
                          <a:pt x="30226" y="62870"/>
                        </a:lnTo>
                        <a:cubicBezTo>
                          <a:pt x="30226" y="47512"/>
                          <a:pt x="17776" y="35062"/>
                          <a:pt x="2418" y="35062"/>
                        </a:cubicBezTo>
                        <a:cubicBezTo>
                          <a:pt x="1083" y="35062"/>
                          <a:pt x="0" y="33979"/>
                          <a:pt x="0" y="32644"/>
                        </a:cubicBezTo>
                        <a:lnTo>
                          <a:pt x="0" y="32644"/>
                        </a:lnTo>
                        <a:cubicBezTo>
                          <a:pt x="0" y="31309"/>
                          <a:pt x="1083" y="30226"/>
                          <a:pt x="2418" y="30226"/>
                        </a:cubicBezTo>
                        <a:lnTo>
                          <a:pt x="2418" y="30226"/>
                        </a:lnTo>
                        <a:cubicBezTo>
                          <a:pt x="17776" y="30226"/>
                          <a:pt x="30226" y="17776"/>
                          <a:pt x="30226" y="2418"/>
                        </a:cubicBezTo>
                        <a:cubicBezTo>
                          <a:pt x="30226" y="1083"/>
                          <a:pt x="31309" y="0"/>
                          <a:pt x="32644" y="0"/>
                        </a:cubicBezTo>
                        <a:lnTo>
                          <a:pt x="32644" y="0"/>
                        </a:lnTo>
                        <a:cubicBezTo>
                          <a:pt x="33979" y="0"/>
                          <a:pt x="35062" y="1083"/>
                          <a:pt x="35062" y="2418"/>
                        </a:cubicBezTo>
                        <a:lnTo>
                          <a:pt x="35062" y="2418"/>
                        </a:lnTo>
                        <a:cubicBezTo>
                          <a:pt x="35062" y="17776"/>
                          <a:pt x="47512" y="30226"/>
                          <a:pt x="62870" y="30226"/>
                        </a:cubicBezTo>
                        <a:cubicBezTo>
                          <a:pt x="64205" y="30226"/>
                          <a:pt x="65288" y="31309"/>
                          <a:pt x="65288" y="32644"/>
                        </a:cubicBezTo>
                        <a:cubicBezTo>
                          <a:pt x="65288" y="33979"/>
                          <a:pt x="64205" y="35062"/>
                          <a:pt x="62870" y="35062"/>
                        </a:cubicBezTo>
                        <a:lnTo>
                          <a:pt x="62870" y="35062"/>
                        </a:lnTo>
                        <a:cubicBezTo>
                          <a:pt x="47512" y="35062"/>
                          <a:pt x="35062" y="47512"/>
                          <a:pt x="35062" y="62870"/>
                        </a:cubicBezTo>
                        <a:cubicBezTo>
                          <a:pt x="35062" y="64205"/>
                          <a:pt x="33979" y="65288"/>
                          <a:pt x="32644" y="65288"/>
                        </a:cubicBezTo>
                        <a:close/>
                      </a:path>
                    </a:pathLst>
                  </a:custGeom>
                  <a:solidFill>
                    <a:schemeClr val="tx2"/>
                  </a:solidFill>
                  <a:ln w="16933"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45D6F198-B556-40EF-884C-7D9795F25E1E}"/>
                      </a:ext>
                    </a:extLst>
                  </p:cNvPr>
                  <p:cNvSpPr/>
                  <p:nvPr/>
                </p:nvSpPr>
                <p:spPr>
                  <a:xfrm>
                    <a:off x="8210071" y="4311052"/>
                    <a:ext cx="212148" cy="212148"/>
                  </a:xfrm>
                  <a:custGeom>
                    <a:avLst/>
                    <a:gdLst>
                      <a:gd name="connsiteX0" fmla="*/ 209203 w 212148"/>
                      <a:gd name="connsiteY0" fmla="*/ 81352 h 212148"/>
                      <a:gd name="connsiteX1" fmla="*/ 130796 w 212148"/>
                      <a:gd name="connsiteY1" fmla="*/ 209203 h 212148"/>
                      <a:gd name="connsiteX2" fmla="*/ 2946 w 212148"/>
                      <a:gd name="connsiteY2" fmla="*/ 130797 h 212148"/>
                      <a:gd name="connsiteX3" fmla="*/ 81352 w 212148"/>
                      <a:gd name="connsiteY3" fmla="*/ 2946 h 212148"/>
                      <a:gd name="connsiteX4" fmla="*/ 81390 w 212148"/>
                      <a:gd name="connsiteY4" fmla="*/ 2937 h 212148"/>
                      <a:gd name="connsiteX5" fmla="*/ 209203 w 212148"/>
                      <a:gd name="connsiteY5" fmla="*/ 81352 h 21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48" h="212148">
                        <a:moveTo>
                          <a:pt x="209203" y="81352"/>
                        </a:moveTo>
                        <a:cubicBezTo>
                          <a:pt x="222856" y="138308"/>
                          <a:pt x="187752" y="195549"/>
                          <a:pt x="130796" y="209203"/>
                        </a:cubicBezTo>
                        <a:cubicBezTo>
                          <a:pt x="73840" y="222856"/>
                          <a:pt x="16600" y="187753"/>
                          <a:pt x="2946" y="130797"/>
                        </a:cubicBezTo>
                        <a:cubicBezTo>
                          <a:pt x="-10708" y="73841"/>
                          <a:pt x="24396" y="16600"/>
                          <a:pt x="81352" y="2946"/>
                        </a:cubicBezTo>
                        <a:cubicBezTo>
                          <a:pt x="81365" y="2943"/>
                          <a:pt x="81377" y="2940"/>
                          <a:pt x="81390" y="2937"/>
                        </a:cubicBezTo>
                        <a:cubicBezTo>
                          <a:pt x="138336" y="-10692"/>
                          <a:pt x="195552" y="24410"/>
                          <a:pt x="209203" y="81352"/>
                        </a:cubicBezTo>
                        <a:close/>
                      </a:path>
                    </a:pathLst>
                  </a:custGeom>
                  <a:solidFill>
                    <a:schemeClr val="tx2"/>
                  </a:solidFill>
                  <a:ln w="16933" cap="flat">
                    <a:noFill/>
                    <a:prstDash val="solid"/>
                    <a:miter/>
                  </a:ln>
                </p:spPr>
                <p:txBody>
                  <a:bodyPr rtlCol="0" anchor="ctr"/>
                  <a:lstStyle/>
                  <a:p>
                    <a:endParaRPr lang="en-IN"/>
                  </a:p>
                </p:txBody>
              </p:sp>
              <p:grpSp>
                <p:nvGrpSpPr>
                  <p:cNvPr id="172" name="Graphic 21">
                    <a:extLst>
                      <a:ext uri="{FF2B5EF4-FFF2-40B4-BE49-F238E27FC236}">
                        <a16:creationId xmlns:a16="http://schemas.microsoft.com/office/drawing/2014/main" id="{58D57C46-AD9D-4E3A-B98A-A71A9B397377}"/>
                      </a:ext>
                    </a:extLst>
                  </p:cNvPr>
                  <p:cNvGrpSpPr/>
                  <p:nvPr/>
                </p:nvGrpSpPr>
                <p:grpSpPr>
                  <a:xfrm>
                    <a:off x="8208424" y="4344345"/>
                    <a:ext cx="210849" cy="144091"/>
                    <a:chOff x="8208424" y="4344345"/>
                    <a:chExt cx="210849" cy="144091"/>
                  </a:xfrm>
                  <a:solidFill>
                    <a:srgbClr val="F2F2F2"/>
                  </a:solidFill>
                </p:grpSpPr>
                <p:sp>
                  <p:nvSpPr>
                    <p:cNvPr id="174" name="Freeform: Shape 173">
                      <a:extLst>
                        <a:ext uri="{FF2B5EF4-FFF2-40B4-BE49-F238E27FC236}">
                          <a16:creationId xmlns:a16="http://schemas.microsoft.com/office/drawing/2014/main" id="{CAE3D4BE-1232-4A7A-B8DB-2D1B6FCCB0C6}"/>
                        </a:ext>
                      </a:extLst>
                    </p:cNvPr>
                    <p:cNvSpPr/>
                    <p:nvPr/>
                  </p:nvSpPr>
                  <p:spPr>
                    <a:xfrm>
                      <a:off x="8208424" y="4401040"/>
                      <a:ext cx="78718" cy="87396"/>
                    </a:xfrm>
                    <a:custGeom>
                      <a:avLst/>
                      <a:gdLst>
                        <a:gd name="connsiteX0" fmla="*/ 50393 w 78718"/>
                        <a:gd name="connsiteY0" fmla="*/ 87396 h 87396"/>
                        <a:gd name="connsiteX1" fmla="*/ 78719 w 78718"/>
                        <a:gd name="connsiteY1" fmla="*/ 59070 h 87396"/>
                        <a:gd name="connsiteX2" fmla="*/ 50393 w 78718"/>
                        <a:gd name="connsiteY2" fmla="*/ 30744 h 87396"/>
                        <a:gd name="connsiteX3" fmla="*/ 50393 w 78718"/>
                        <a:gd name="connsiteY3" fmla="*/ 28326 h 87396"/>
                        <a:gd name="connsiteX4" fmla="*/ 21894 w 78718"/>
                        <a:gd name="connsiteY4" fmla="*/ 0 h 87396"/>
                        <a:gd name="connsiteX5" fmla="*/ 649 w 78718"/>
                        <a:gd name="connsiteY5" fmla="*/ 0 h 87396"/>
                        <a:gd name="connsiteX6" fmla="*/ 3585 w 78718"/>
                        <a:gd name="connsiteY6" fmla="*/ 39380 h 87396"/>
                        <a:gd name="connsiteX7" fmla="*/ 29148 w 78718"/>
                        <a:gd name="connsiteY7" fmla="*/ 87396 h 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8" h="87396">
                          <a:moveTo>
                            <a:pt x="50393" y="87396"/>
                          </a:moveTo>
                          <a:cubicBezTo>
                            <a:pt x="66037" y="87396"/>
                            <a:pt x="78719" y="74713"/>
                            <a:pt x="78719" y="59070"/>
                          </a:cubicBezTo>
                          <a:cubicBezTo>
                            <a:pt x="78719" y="43427"/>
                            <a:pt x="66037" y="30744"/>
                            <a:pt x="50393" y="30744"/>
                          </a:cubicBezTo>
                          <a:cubicBezTo>
                            <a:pt x="50478" y="29940"/>
                            <a:pt x="50478" y="29130"/>
                            <a:pt x="50393" y="28326"/>
                          </a:cubicBezTo>
                          <a:cubicBezTo>
                            <a:pt x="50205" y="12693"/>
                            <a:pt x="37527" y="93"/>
                            <a:pt x="21894" y="0"/>
                          </a:cubicBezTo>
                          <a:lnTo>
                            <a:pt x="649" y="0"/>
                          </a:lnTo>
                          <a:cubicBezTo>
                            <a:pt x="-806" y="13195"/>
                            <a:pt x="190" y="26546"/>
                            <a:pt x="3585" y="39380"/>
                          </a:cubicBezTo>
                          <a:cubicBezTo>
                            <a:pt x="7911" y="57290"/>
                            <a:pt x="16706" y="73808"/>
                            <a:pt x="29148" y="87396"/>
                          </a:cubicBezTo>
                          <a:close/>
                        </a:path>
                      </a:pathLst>
                    </a:custGeom>
                    <a:solidFill>
                      <a:schemeClr val="bg1"/>
                    </a:solidFill>
                    <a:ln w="16933"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C72C6EF0-E5F3-40FD-B83D-9B7EBB0C2B04}"/>
                        </a:ext>
                      </a:extLst>
                    </p:cNvPr>
                    <p:cNvSpPr/>
                    <p:nvPr/>
                  </p:nvSpPr>
                  <p:spPr>
                    <a:xfrm>
                      <a:off x="8316529" y="4344345"/>
                      <a:ext cx="102744" cy="89165"/>
                    </a:xfrm>
                    <a:custGeom>
                      <a:avLst/>
                      <a:gdLst>
                        <a:gd name="connsiteX0" fmla="*/ 102745 w 102744"/>
                        <a:gd name="connsiteY0" fmla="*/ 52549 h 89165"/>
                        <a:gd name="connsiteX1" fmla="*/ 102745 w 102744"/>
                        <a:gd name="connsiteY1" fmla="*/ 52549 h 89165"/>
                        <a:gd name="connsiteX2" fmla="*/ 78391 w 102744"/>
                        <a:gd name="connsiteY2" fmla="*/ 2806 h 89165"/>
                        <a:gd name="connsiteX3" fmla="*/ 73382 w 102744"/>
                        <a:gd name="connsiteY3" fmla="*/ 1251 h 89165"/>
                        <a:gd name="connsiteX4" fmla="*/ 34833 w 102744"/>
                        <a:gd name="connsiteY4" fmla="*/ 22395 h 89165"/>
                        <a:gd name="connsiteX5" fmla="*/ 33657 w 102744"/>
                        <a:gd name="connsiteY5" fmla="*/ 29059 h 89165"/>
                        <a:gd name="connsiteX6" fmla="*/ 30029 w 102744"/>
                        <a:gd name="connsiteY6" fmla="*/ 29059 h 89165"/>
                        <a:gd name="connsiteX7" fmla="*/ 0 w 102744"/>
                        <a:gd name="connsiteY7" fmla="*/ 59136 h 89165"/>
                        <a:gd name="connsiteX8" fmla="*/ 20012 w 102744"/>
                        <a:gd name="connsiteY8" fmla="*/ 87438 h 89165"/>
                        <a:gd name="connsiteX9" fmla="*/ 29339 w 102744"/>
                        <a:gd name="connsiteY9" fmla="*/ 89166 h 89165"/>
                        <a:gd name="connsiteX10" fmla="*/ 63883 w 102744"/>
                        <a:gd name="connsiteY10" fmla="*/ 89166 h 89165"/>
                        <a:gd name="connsiteX11" fmla="*/ 102745 w 102744"/>
                        <a:gd name="connsiteY11" fmla="*/ 52549 h 8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44" h="89165">
                          <a:moveTo>
                            <a:pt x="102745" y="52549"/>
                          </a:moveTo>
                          <a:lnTo>
                            <a:pt x="102745" y="52549"/>
                          </a:lnTo>
                          <a:cubicBezTo>
                            <a:pt x="99290" y="34065"/>
                            <a:pt x="90872" y="16870"/>
                            <a:pt x="78391" y="2806"/>
                          </a:cubicBezTo>
                          <a:cubicBezTo>
                            <a:pt x="76783" y="2107"/>
                            <a:pt x="75102" y="1586"/>
                            <a:pt x="73382" y="1251"/>
                          </a:cubicBezTo>
                          <a:cubicBezTo>
                            <a:pt x="56898" y="-3555"/>
                            <a:pt x="39640" y="5911"/>
                            <a:pt x="34833" y="22395"/>
                          </a:cubicBezTo>
                          <a:cubicBezTo>
                            <a:pt x="34199" y="24567"/>
                            <a:pt x="33805" y="26801"/>
                            <a:pt x="33657" y="29059"/>
                          </a:cubicBezTo>
                          <a:lnTo>
                            <a:pt x="30029" y="29059"/>
                          </a:lnTo>
                          <a:cubicBezTo>
                            <a:pt x="13432" y="29072"/>
                            <a:pt x="-13" y="42538"/>
                            <a:pt x="0" y="59136"/>
                          </a:cubicBezTo>
                          <a:cubicBezTo>
                            <a:pt x="10" y="71854"/>
                            <a:pt x="8025" y="83189"/>
                            <a:pt x="20012" y="87438"/>
                          </a:cubicBezTo>
                          <a:cubicBezTo>
                            <a:pt x="23003" y="88528"/>
                            <a:pt x="26155" y="89112"/>
                            <a:pt x="29339" y="89166"/>
                          </a:cubicBezTo>
                          <a:lnTo>
                            <a:pt x="63883" y="89166"/>
                          </a:lnTo>
                          <a:cubicBezTo>
                            <a:pt x="78248" y="78549"/>
                            <a:pt x="91293" y="66257"/>
                            <a:pt x="102745" y="52549"/>
                          </a:cubicBezTo>
                          <a:close/>
                        </a:path>
                      </a:pathLst>
                    </a:custGeom>
                    <a:solidFill>
                      <a:schemeClr val="bg1"/>
                    </a:solidFill>
                    <a:ln w="16933" cap="flat">
                      <a:noFill/>
                      <a:prstDash val="solid"/>
                      <a:miter/>
                    </a:ln>
                  </p:spPr>
                  <p:txBody>
                    <a:bodyPr rtlCol="0" anchor="ctr"/>
                    <a:lstStyle/>
                    <a:p>
                      <a:endParaRPr lang="en-IN"/>
                    </a:p>
                  </p:txBody>
                </p:sp>
              </p:grpSp>
              <p:sp>
                <p:nvSpPr>
                  <p:cNvPr id="173" name="Freeform: Shape 172">
                    <a:extLst>
                      <a:ext uri="{FF2B5EF4-FFF2-40B4-BE49-F238E27FC236}">
                        <a16:creationId xmlns:a16="http://schemas.microsoft.com/office/drawing/2014/main" id="{39057632-4600-43E9-8FDF-84DC1A1C2D1E}"/>
                      </a:ext>
                    </a:extLst>
                  </p:cNvPr>
                  <p:cNvSpPr/>
                  <p:nvPr/>
                </p:nvSpPr>
                <p:spPr>
                  <a:xfrm>
                    <a:off x="8168841" y="4306533"/>
                    <a:ext cx="293625" cy="212325"/>
                  </a:xfrm>
                  <a:custGeom>
                    <a:avLst/>
                    <a:gdLst>
                      <a:gd name="connsiteX0" fmla="*/ 288258 w 293625"/>
                      <a:gd name="connsiteY0" fmla="*/ 21446 h 212325"/>
                      <a:gd name="connsiteX1" fmla="*/ 216579 w 293625"/>
                      <a:gd name="connsiteY1" fmla="*/ 1583 h 212325"/>
                      <a:gd name="connsiteX2" fmla="*/ 181344 w 293625"/>
                      <a:gd name="connsiteY2" fmla="*/ 9528 h 212325"/>
                      <a:gd name="connsiteX3" fmla="*/ 207770 w 293625"/>
                      <a:gd name="connsiteY3" fmla="*/ 22655 h 212325"/>
                      <a:gd name="connsiteX4" fmla="*/ 220206 w 293625"/>
                      <a:gd name="connsiteY4" fmla="*/ 20064 h 212325"/>
                      <a:gd name="connsiteX5" fmla="*/ 239206 w 293625"/>
                      <a:gd name="connsiteY5" fmla="*/ 18510 h 212325"/>
                      <a:gd name="connsiteX6" fmla="*/ 273750 w 293625"/>
                      <a:gd name="connsiteY6" fmla="*/ 31118 h 212325"/>
                      <a:gd name="connsiteX7" fmla="*/ 273750 w 293625"/>
                      <a:gd name="connsiteY7" fmla="*/ 31118 h 212325"/>
                      <a:gd name="connsiteX8" fmla="*/ 258550 w 293625"/>
                      <a:gd name="connsiteY8" fmla="*/ 82934 h 212325"/>
                      <a:gd name="connsiteX9" fmla="*/ 176508 w 293625"/>
                      <a:gd name="connsiteY9" fmla="*/ 152022 h 212325"/>
                      <a:gd name="connsiteX10" fmla="*/ 74258 w 293625"/>
                      <a:gd name="connsiteY10" fmla="*/ 191921 h 212325"/>
                      <a:gd name="connsiteX11" fmla="*/ 21406 w 293625"/>
                      <a:gd name="connsiteY11" fmla="*/ 180867 h 212325"/>
                      <a:gd name="connsiteX12" fmla="*/ 36605 w 293625"/>
                      <a:gd name="connsiteY12" fmla="*/ 129051 h 212325"/>
                      <a:gd name="connsiteX13" fmla="*/ 41441 w 293625"/>
                      <a:gd name="connsiteY13" fmla="*/ 122315 h 212325"/>
                      <a:gd name="connsiteX14" fmla="*/ 41441 w 293625"/>
                      <a:gd name="connsiteY14" fmla="*/ 94161 h 212325"/>
                      <a:gd name="connsiteX15" fmla="*/ 21751 w 293625"/>
                      <a:gd name="connsiteY15" fmla="*/ 117997 h 212325"/>
                      <a:gd name="connsiteX16" fmla="*/ 5343 w 293625"/>
                      <a:gd name="connsiteY16" fmla="*/ 190366 h 212325"/>
                      <a:gd name="connsiteX17" fmla="*/ 55431 w 293625"/>
                      <a:gd name="connsiteY17" fmla="*/ 211956 h 212325"/>
                      <a:gd name="connsiteX18" fmla="*/ 77712 w 293625"/>
                      <a:gd name="connsiteY18" fmla="*/ 210229 h 212325"/>
                      <a:gd name="connsiteX19" fmla="*/ 185144 w 293625"/>
                      <a:gd name="connsiteY19" fmla="*/ 168776 h 212325"/>
                      <a:gd name="connsiteX20" fmla="*/ 272540 w 293625"/>
                      <a:gd name="connsiteY20" fmla="*/ 93988 h 212325"/>
                      <a:gd name="connsiteX21" fmla="*/ 288258 w 293625"/>
                      <a:gd name="connsiteY21" fmla="*/ 21446 h 2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3625" h="212325">
                        <a:moveTo>
                          <a:pt x="288258" y="21446"/>
                        </a:moveTo>
                        <a:cubicBezTo>
                          <a:pt x="277377" y="4174"/>
                          <a:pt x="251987" y="-3598"/>
                          <a:pt x="216579" y="1583"/>
                        </a:cubicBezTo>
                        <a:cubicBezTo>
                          <a:pt x="204660" y="3388"/>
                          <a:pt x="192885" y="6043"/>
                          <a:pt x="181344" y="9528"/>
                        </a:cubicBezTo>
                        <a:cubicBezTo>
                          <a:pt x="190697" y="12709"/>
                          <a:pt x="199585" y="17124"/>
                          <a:pt x="207770" y="22655"/>
                        </a:cubicBezTo>
                        <a:lnTo>
                          <a:pt x="220206" y="20064"/>
                        </a:lnTo>
                        <a:cubicBezTo>
                          <a:pt x="226493" y="19080"/>
                          <a:pt x="232842" y="18561"/>
                          <a:pt x="239206" y="18510"/>
                        </a:cubicBezTo>
                        <a:cubicBezTo>
                          <a:pt x="256478" y="18510"/>
                          <a:pt x="268222" y="22828"/>
                          <a:pt x="273750" y="31118"/>
                        </a:cubicBezTo>
                        <a:lnTo>
                          <a:pt x="273750" y="31118"/>
                        </a:lnTo>
                        <a:cubicBezTo>
                          <a:pt x="280313" y="42172"/>
                          <a:pt x="274786" y="60999"/>
                          <a:pt x="258550" y="82934"/>
                        </a:cubicBezTo>
                        <a:cubicBezTo>
                          <a:pt x="235786" y="110914"/>
                          <a:pt x="207954" y="134352"/>
                          <a:pt x="176508" y="152022"/>
                        </a:cubicBezTo>
                        <a:cubicBezTo>
                          <a:pt x="145235" y="171631"/>
                          <a:pt x="110546" y="185166"/>
                          <a:pt x="74258" y="191921"/>
                        </a:cubicBezTo>
                        <a:cubicBezTo>
                          <a:pt x="47314" y="195893"/>
                          <a:pt x="27969" y="191921"/>
                          <a:pt x="21406" y="180867"/>
                        </a:cubicBezTo>
                        <a:cubicBezTo>
                          <a:pt x="14842" y="169813"/>
                          <a:pt x="20369" y="150986"/>
                          <a:pt x="36605" y="129051"/>
                        </a:cubicBezTo>
                        <a:cubicBezTo>
                          <a:pt x="38678" y="126460"/>
                          <a:pt x="39196" y="125078"/>
                          <a:pt x="41441" y="122315"/>
                        </a:cubicBezTo>
                        <a:cubicBezTo>
                          <a:pt x="40232" y="112969"/>
                          <a:pt x="40232" y="103507"/>
                          <a:pt x="41441" y="94161"/>
                        </a:cubicBezTo>
                        <a:cubicBezTo>
                          <a:pt x="34241" y="101558"/>
                          <a:pt x="27656" y="109530"/>
                          <a:pt x="21751" y="117997"/>
                        </a:cubicBezTo>
                        <a:cubicBezTo>
                          <a:pt x="334" y="146668"/>
                          <a:pt x="-5539" y="172231"/>
                          <a:pt x="5343" y="190366"/>
                        </a:cubicBezTo>
                        <a:cubicBezTo>
                          <a:pt x="16988" y="205987"/>
                          <a:pt x="36078" y="214215"/>
                          <a:pt x="55431" y="211956"/>
                        </a:cubicBezTo>
                        <a:cubicBezTo>
                          <a:pt x="62893" y="211984"/>
                          <a:pt x="70344" y="211405"/>
                          <a:pt x="77712" y="210229"/>
                        </a:cubicBezTo>
                        <a:cubicBezTo>
                          <a:pt x="115824" y="203338"/>
                          <a:pt x="152281" y="189271"/>
                          <a:pt x="185144" y="168776"/>
                        </a:cubicBezTo>
                        <a:cubicBezTo>
                          <a:pt x="218719" y="149565"/>
                          <a:pt x="248370" y="124191"/>
                          <a:pt x="272540" y="93988"/>
                        </a:cubicBezTo>
                        <a:cubicBezTo>
                          <a:pt x="293267" y="65317"/>
                          <a:pt x="299139" y="39582"/>
                          <a:pt x="288258" y="21446"/>
                        </a:cubicBezTo>
                        <a:close/>
                      </a:path>
                    </a:pathLst>
                  </a:custGeom>
                  <a:solidFill>
                    <a:schemeClr val="tx2"/>
                  </a:solidFill>
                  <a:ln w="16933" cap="flat">
                    <a:noFill/>
                    <a:prstDash val="solid"/>
                    <a:miter/>
                  </a:ln>
                </p:spPr>
                <p:txBody>
                  <a:bodyPr rtlCol="0" anchor="ctr"/>
                  <a:lstStyle/>
                  <a:p>
                    <a:endParaRPr lang="en-IN"/>
                  </a:p>
                </p:txBody>
              </p:sp>
            </p:grpSp>
          </p:grpSp>
        </p:grpSp>
        <p:sp>
          <p:nvSpPr>
            <p:cNvPr id="129" name="Rectangle: Rounded Corners 128">
              <a:extLst>
                <a:ext uri="{FF2B5EF4-FFF2-40B4-BE49-F238E27FC236}">
                  <a16:creationId xmlns:a16="http://schemas.microsoft.com/office/drawing/2014/main" id="{83E37E99-370E-4E1F-B312-9CFA40ADEB63}"/>
                </a:ext>
              </a:extLst>
            </p:cNvPr>
            <p:cNvSpPr/>
            <p:nvPr/>
          </p:nvSpPr>
          <p:spPr bwMode="auto">
            <a:xfrm>
              <a:off x="5689180" y="2198707"/>
              <a:ext cx="2668438" cy="2231366"/>
            </a:xfrm>
            <a:prstGeom prst="roundRect">
              <a:avLst>
                <a:gd name="adj" fmla="val 1551"/>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605E3677-5DE8-416E-B2E9-5E64F02B041B}"/>
                </a:ext>
              </a:extLst>
            </p:cNvPr>
            <p:cNvSpPr/>
            <p:nvPr/>
          </p:nvSpPr>
          <p:spPr bwMode="auto">
            <a:xfrm>
              <a:off x="8019832" y="1859066"/>
              <a:ext cx="676460" cy="676460"/>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TextBox 186">
              <a:extLst>
                <a:ext uri="{FF2B5EF4-FFF2-40B4-BE49-F238E27FC236}">
                  <a16:creationId xmlns:a16="http://schemas.microsoft.com/office/drawing/2014/main" id="{8D2B2587-C59F-4304-9CA6-37C55E58009B}"/>
                </a:ext>
              </a:extLst>
            </p:cNvPr>
            <p:cNvSpPr txBox="1"/>
            <p:nvPr/>
          </p:nvSpPr>
          <p:spPr>
            <a:xfrm>
              <a:off x="5901665" y="2435052"/>
              <a:ext cx="589905"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Ingress LB</a:t>
              </a:r>
              <a:endParaRPr kumimoji="0" lang="en-US" sz="800" b="0" i="1" u="none" strike="noStrike" kern="1200" cap="none" spc="0" normalizeH="0" baseline="0" noProof="0" dirty="0">
                <a:ln>
                  <a:noFill/>
                </a:ln>
                <a:effectLst/>
                <a:uLnTx/>
                <a:uFillTx/>
                <a:latin typeface="Segoe UI Semibold"/>
                <a:ea typeface="+mn-ea"/>
                <a:cs typeface="+mn-cs"/>
              </a:endParaRPr>
            </a:p>
          </p:txBody>
        </p:sp>
        <p:grpSp>
          <p:nvGrpSpPr>
            <p:cNvPr id="228" name="Group 227">
              <a:extLst>
                <a:ext uri="{FF2B5EF4-FFF2-40B4-BE49-F238E27FC236}">
                  <a16:creationId xmlns:a16="http://schemas.microsoft.com/office/drawing/2014/main" id="{DCBC043D-8A0A-490F-91F3-310763043E11}"/>
                </a:ext>
              </a:extLst>
            </p:cNvPr>
            <p:cNvGrpSpPr/>
            <p:nvPr/>
          </p:nvGrpSpPr>
          <p:grpSpPr>
            <a:xfrm>
              <a:off x="5922290" y="3311595"/>
              <a:ext cx="548640" cy="924098"/>
              <a:chOff x="7480736" y="900102"/>
              <a:chExt cx="548640" cy="924098"/>
            </a:xfrm>
          </p:grpSpPr>
          <p:sp>
            <p:nvSpPr>
              <p:cNvPr id="231" name="TextBox 230">
                <a:extLst>
                  <a:ext uri="{FF2B5EF4-FFF2-40B4-BE49-F238E27FC236}">
                    <a16:creationId xmlns:a16="http://schemas.microsoft.com/office/drawing/2014/main" id="{1BBD9E05-B953-4652-9ABD-DC0CB39E6663}"/>
                  </a:ext>
                </a:extLst>
              </p:cNvPr>
              <p:cNvSpPr txBox="1"/>
              <p:nvPr/>
            </p:nvSpPr>
            <p:spPr>
              <a:xfrm>
                <a:off x="7578732" y="900102"/>
                <a:ext cx="352661"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AKS</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nodes</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232" name="Rectangle: Rounded Corners 231">
                <a:extLst>
                  <a:ext uri="{FF2B5EF4-FFF2-40B4-BE49-F238E27FC236}">
                    <a16:creationId xmlns:a16="http://schemas.microsoft.com/office/drawing/2014/main" id="{DCB5E944-DB6C-499D-B2AC-F89157959B66}"/>
                  </a:ext>
                </a:extLst>
              </p:cNvPr>
              <p:cNvSpPr/>
              <p:nvPr/>
            </p:nvSpPr>
            <p:spPr bwMode="auto">
              <a:xfrm>
                <a:off x="7480736" y="1275560"/>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233" name="Group 232">
                <a:extLst>
                  <a:ext uri="{FF2B5EF4-FFF2-40B4-BE49-F238E27FC236}">
                    <a16:creationId xmlns:a16="http://schemas.microsoft.com/office/drawing/2014/main" id="{0CBA88BC-B3D0-40CB-9091-5DD24C2E6AF4}"/>
                  </a:ext>
                </a:extLst>
              </p:cNvPr>
              <p:cNvGrpSpPr/>
              <p:nvPr/>
            </p:nvGrpSpPr>
            <p:grpSpPr>
              <a:xfrm>
                <a:off x="7540230" y="1370360"/>
                <a:ext cx="429652" cy="359022"/>
                <a:chOff x="7754046" y="3607026"/>
                <a:chExt cx="435912" cy="364254"/>
              </a:xfrm>
            </p:grpSpPr>
            <p:grpSp>
              <p:nvGrpSpPr>
                <p:cNvPr id="237" name="Group 236">
                  <a:extLst>
                    <a:ext uri="{FF2B5EF4-FFF2-40B4-BE49-F238E27FC236}">
                      <a16:creationId xmlns:a16="http://schemas.microsoft.com/office/drawing/2014/main" id="{63B73A18-828C-4416-A132-8E148BE822C8}"/>
                    </a:ext>
                  </a:extLst>
                </p:cNvPr>
                <p:cNvGrpSpPr/>
                <p:nvPr/>
              </p:nvGrpSpPr>
              <p:grpSpPr>
                <a:xfrm>
                  <a:off x="7841527" y="3607026"/>
                  <a:ext cx="130987" cy="115214"/>
                  <a:chOff x="7841527" y="3607026"/>
                  <a:chExt cx="130987" cy="115214"/>
                </a:xfrm>
              </p:grpSpPr>
              <p:sp>
                <p:nvSpPr>
                  <p:cNvPr id="275" name="Freeform: Shape 274">
                    <a:extLst>
                      <a:ext uri="{FF2B5EF4-FFF2-40B4-BE49-F238E27FC236}">
                        <a16:creationId xmlns:a16="http://schemas.microsoft.com/office/drawing/2014/main" id="{937B3DE3-B1C3-4426-B2D2-6429B4A2B512}"/>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A05FFE3D-B881-4F9D-95F8-15D736C4AEE6}"/>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77D394D1-D59D-4769-B5D4-35AA2401FCE2}"/>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38" name="Group 237">
                  <a:extLst>
                    <a:ext uri="{FF2B5EF4-FFF2-40B4-BE49-F238E27FC236}">
                      <a16:creationId xmlns:a16="http://schemas.microsoft.com/office/drawing/2014/main" id="{F3222B8C-93C7-48BB-9542-DD1FFB41FD0D}"/>
                    </a:ext>
                  </a:extLst>
                </p:cNvPr>
                <p:cNvGrpSpPr/>
                <p:nvPr/>
              </p:nvGrpSpPr>
              <p:grpSpPr>
                <a:xfrm>
                  <a:off x="7993935" y="3607026"/>
                  <a:ext cx="130987" cy="115214"/>
                  <a:chOff x="7841527" y="3607026"/>
                  <a:chExt cx="130987" cy="115214"/>
                </a:xfrm>
              </p:grpSpPr>
              <p:sp>
                <p:nvSpPr>
                  <p:cNvPr id="272" name="Freeform: Shape 271">
                    <a:extLst>
                      <a:ext uri="{FF2B5EF4-FFF2-40B4-BE49-F238E27FC236}">
                        <a16:creationId xmlns:a16="http://schemas.microsoft.com/office/drawing/2014/main" id="{CD1037C9-2758-40DD-A421-9EC3077D0127}"/>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895D382B-275E-4848-9544-6DFD1010F81A}"/>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A0855714-7859-4916-8B35-9BF1DC309FC0}"/>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0" name="Group 239">
                  <a:extLst>
                    <a:ext uri="{FF2B5EF4-FFF2-40B4-BE49-F238E27FC236}">
                      <a16:creationId xmlns:a16="http://schemas.microsoft.com/office/drawing/2014/main" id="{47E2507E-F197-48CB-8B9B-DC56F2E55169}"/>
                    </a:ext>
                  </a:extLst>
                </p:cNvPr>
                <p:cNvGrpSpPr/>
                <p:nvPr/>
              </p:nvGrpSpPr>
              <p:grpSpPr>
                <a:xfrm>
                  <a:off x="7841527" y="3856066"/>
                  <a:ext cx="130987" cy="115214"/>
                  <a:chOff x="7841527" y="3607026"/>
                  <a:chExt cx="130987" cy="115214"/>
                </a:xfrm>
              </p:grpSpPr>
              <p:sp>
                <p:nvSpPr>
                  <p:cNvPr id="267" name="Freeform: Shape 266">
                    <a:extLst>
                      <a:ext uri="{FF2B5EF4-FFF2-40B4-BE49-F238E27FC236}">
                        <a16:creationId xmlns:a16="http://schemas.microsoft.com/office/drawing/2014/main" id="{25EB7281-19FB-4E10-B2B0-180CD1FF29D9}"/>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DB417685-87B8-446B-9121-77BFA1C49794}"/>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37B3E3E7-D9A8-4985-84C8-F608970F792D}"/>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1" name="Group 240">
                  <a:extLst>
                    <a:ext uri="{FF2B5EF4-FFF2-40B4-BE49-F238E27FC236}">
                      <a16:creationId xmlns:a16="http://schemas.microsoft.com/office/drawing/2014/main" id="{8FCFD053-6EA5-40D0-A1F5-EED95FDCA0CE}"/>
                    </a:ext>
                  </a:extLst>
                </p:cNvPr>
                <p:cNvGrpSpPr/>
                <p:nvPr/>
              </p:nvGrpSpPr>
              <p:grpSpPr>
                <a:xfrm>
                  <a:off x="7993935" y="3856066"/>
                  <a:ext cx="130987" cy="115214"/>
                  <a:chOff x="7841527" y="3607026"/>
                  <a:chExt cx="130987" cy="115214"/>
                </a:xfrm>
              </p:grpSpPr>
              <p:sp>
                <p:nvSpPr>
                  <p:cNvPr id="263" name="Freeform: Shape 262">
                    <a:extLst>
                      <a:ext uri="{FF2B5EF4-FFF2-40B4-BE49-F238E27FC236}">
                        <a16:creationId xmlns:a16="http://schemas.microsoft.com/office/drawing/2014/main" id="{9E1FF2BE-6B74-421A-8496-C806A66400D2}"/>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C87D616B-3FED-4912-A22C-030368A4A54A}"/>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113E8315-1EAD-4174-9441-0F425D6CBF10}"/>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2" name="Group 241">
                  <a:extLst>
                    <a:ext uri="{FF2B5EF4-FFF2-40B4-BE49-F238E27FC236}">
                      <a16:creationId xmlns:a16="http://schemas.microsoft.com/office/drawing/2014/main" id="{40357A7C-17DA-49F1-B6E1-FBA8F430A80F}"/>
                    </a:ext>
                  </a:extLst>
                </p:cNvPr>
                <p:cNvGrpSpPr/>
                <p:nvPr/>
              </p:nvGrpSpPr>
              <p:grpSpPr>
                <a:xfrm>
                  <a:off x="7754046" y="3732129"/>
                  <a:ext cx="130987" cy="115214"/>
                  <a:chOff x="7841527" y="3607026"/>
                  <a:chExt cx="130987" cy="115214"/>
                </a:xfrm>
              </p:grpSpPr>
              <p:sp>
                <p:nvSpPr>
                  <p:cNvPr id="260" name="Freeform: Shape 259">
                    <a:extLst>
                      <a:ext uri="{FF2B5EF4-FFF2-40B4-BE49-F238E27FC236}">
                        <a16:creationId xmlns:a16="http://schemas.microsoft.com/office/drawing/2014/main" id="{EC5B87AB-18DD-4BAE-B6F5-F8C3106A431B}"/>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BF0DD07D-A216-42C9-AC75-5F289E6ABEF1}"/>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D68EB7C3-A490-46BE-BB1F-9C87B177BE37}"/>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3" name="Group 242">
                  <a:extLst>
                    <a:ext uri="{FF2B5EF4-FFF2-40B4-BE49-F238E27FC236}">
                      <a16:creationId xmlns:a16="http://schemas.microsoft.com/office/drawing/2014/main" id="{C7E348E8-4D32-427C-962E-E0E33CEDE98F}"/>
                    </a:ext>
                  </a:extLst>
                </p:cNvPr>
                <p:cNvGrpSpPr/>
                <p:nvPr/>
              </p:nvGrpSpPr>
              <p:grpSpPr>
                <a:xfrm>
                  <a:off x="7906454" y="3732129"/>
                  <a:ext cx="130987" cy="115214"/>
                  <a:chOff x="7841527" y="3607026"/>
                  <a:chExt cx="130987" cy="115214"/>
                </a:xfrm>
              </p:grpSpPr>
              <p:sp>
                <p:nvSpPr>
                  <p:cNvPr id="256" name="Freeform: Shape 255">
                    <a:extLst>
                      <a:ext uri="{FF2B5EF4-FFF2-40B4-BE49-F238E27FC236}">
                        <a16:creationId xmlns:a16="http://schemas.microsoft.com/office/drawing/2014/main" id="{3CFFF24A-1CFF-4768-AC14-465C1134D2AB}"/>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0C07A57D-1CEB-4059-929B-2DD8ECBDE748}"/>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B8CB0B9C-2430-4284-90FD-B39DEE901A40}"/>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247" name="Group 246">
                  <a:extLst>
                    <a:ext uri="{FF2B5EF4-FFF2-40B4-BE49-F238E27FC236}">
                      <a16:creationId xmlns:a16="http://schemas.microsoft.com/office/drawing/2014/main" id="{E3BD3377-627E-4BDA-A4AC-E27673E5E6A3}"/>
                    </a:ext>
                  </a:extLst>
                </p:cNvPr>
                <p:cNvGrpSpPr/>
                <p:nvPr/>
              </p:nvGrpSpPr>
              <p:grpSpPr>
                <a:xfrm>
                  <a:off x="8058971" y="3732129"/>
                  <a:ext cx="130987" cy="115214"/>
                  <a:chOff x="7841527" y="3607026"/>
                  <a:chExt cx="130987" cy="115214"/>
                </a:xfrm>
              </p:grpSpPr>
              <p:sp>
                <p:nvSpPr>
                  <p:cNvPr id="252" name="Freeform: Shape 251">
                    <a:extLst>
                      <a:ext uri="{FF2B5EF4-FFF2-40B4-BE49-F238E27FC236}">
                        <a16:creationId xmlns:a16="http://schemas.microsoft.com/office/drawing/2014/main" id="{6DBAB1CD-3AEE-4AFD-A982-BA80A9A02168}"/>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991018D2-747E-422D-A128-42990AF43726}"/>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9D87C7C0-DDC3-4BB0-83DD-29931F9DEF35}"/>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grpSp>
        <p:sp>
          <p:nvSpPr>
            <p:cNvPr id="280" name="Rectangle: Rounded Corners 279">
              <a:extLst>
                <a:ext uri="{FF2B5EF4-FFF2-40B4-BE49-F238E27FC236}">
                  <a16:creationId xmlns:a16="http://schemas.microsoft.com/office/drawing/2014/main" id="{E1CD3A71-F32B-4696-87CD-E31D3AF14465}"/>
                </a:ext>
              </a:extLst>
            </p:cNvPr>
            <p:cNvSpPr/>
            <p:nvPr/>
          </p:nvSpPr>
          <p:spPr bwMode="auto">
            <a:xfrm>
              <a:off x="6767483" y="3180395"/>
              <a:ext cx="1325591" cy="1055298"/>
            </a:xfrm>
            <a:prstGeom prst="roundRect">
              <a:avLst>
                <a:gd name="adj" fmla="val 1551"/>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A03EB865-FAD5-436A-9CD7-4EC7C3337EC1}"/>
                </a:ext>
              </a:extLst>
            </p:cNvPr>
            <p:cNvSpPr txBox="1"/>
            <p:nvPr/>
          </p:nvSpPr>
          <p:spPr>
            <a:xfrm>
              <a:off x="6938958" y="2935385"/>
              <a:ext cx="982641"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Kubernetes pods</a:t>
              </a:r>
              <a:endParaRPr kumimoji="0" lang="en-US" sz="800" b="0" i="1" u="none" strike="noStrike" kern="1200" cap="none" spc="0" normalizeH="0" baseline="0" noProof="0" dirty="0">
                <a:ln>
                  <a:noFill/>
                </a:ln>
                <a:effectLst/>
                <a:uLnTx/>
                <a:uFillTx/>
                <a:latin typeface="Segoe UI Semibold"/>
                <a:ea typeface="+mn-ea"/>
                <a:cs typeface="+mn-cs"/>
              </a:endParaRPr>
            </a:p>
          </p:txBody>
        </p:sp>
        <p:grpSp>
          <p:nvGrpSpPr>
            <p:cNvPr id="30" name="Group 29">
              <a:extLst>
                <a:ext uri="{FF2B5EF4-FFF2-40B4-BE49-F238E27FC236}">
                  <a16:creationId xmlns:a16="http://schemas.microsoft.com/office/drawing/2014/main" id="{94360237-F068-480B-84ED-79E65A075330}"/>
                </a:ext>
              </a:extLst>
            </p:cNvPr>
            <p:cNvGrpSpPr/>
            <p:nvPr/>
          </p:nvGrpSpPr>
          <p:grpSpPr>
            <a:xfrm>
              <a:off x="6889143" y="3274786"/>
              <a:ext cx="1082270" cy="866507"/>
              <a:chOff x="7662258" y="3325930"/>
              <a:chExt cx="1143310" cy="915379"/>
            </a:xfrm>
          </p:grpSpPr>
          <p:grpSp>
            <p:nvGrpSpPr>
              <p:cNvPr id="29" name="Group 28">
                <a:extLst>
                  <a:ext uri="{FF2B5EF4-FFF2-40B4-BE49-F238E27FC236}">
                    <a16:creationId xmlns:a16="http://schemas.microsoft.com/office/drawing/2014/main" id="{887DF4B7-4A3D-45A4-814E-A9A39E57297A}"/>
                  </a:ext>
                </a:extLst>
              </p:cNvPr>
              <p:cNvGrpSpPr/>
              <p:nvPr/>
            </p:nvGrpSpPr>
            <p:grpSpPr>
              <a:xfrm>
                <a:off x="7662258" y="3325930"/>
                <a:ext cx="1143310" cy="254019"/>
                <a:chOff x="7708693" y="3325930"/>
                <a:chExt cx="1143310" cy="254019"/>
              </a:xfrm>
            </p:grpSpPr>
            <p:sp>
              <p:nvSpPr>
                <p:cNvPr id="28" name="Freeform: Shape 27">
                  <a:extLst>
                    <a:ext uri="{FF2B5EF4-FFF2-40B4-BE49-F238E27FC236}">
                      <a16:creationId xmlns:a16="http://schemas.microsoft.com/office/drawing/2014/main" id="{493F9E4F-B4CB-4DAC-9B7C-81FDB98D049E}"/>
                    </a:ext>
                  </a:extLst>
                </p:cNvPr>
                <p:cNvSpPr/>
                <p:nvPr/>
              </p:nvSpPr>
              <p:spPr>
                <a:xfrm>
                  <a:off x="7708693"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83" name="Freeform: Shape 282">
                  <a:extLst>
                    <a:ext uri="{FF2B5EF4-FFF2-40B4-BE49-F238E27FC236}">
                      <a16:creationId xmlns:a16="http://schemas.microsoft.com/office/drawing/2014/main" id="{B021DD1E-44F1-4D81-A731-A603590EE0AD}"/>
                    </a:ext>
                  </a:extLst>
                </p:cNvPr>
                <p:cNvSpPr/>
                <p:nvPr/>
              </p:nvSpPr>
              <p:spPr>
                <a:xfrm>
                  <a:off x="8012534"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84" name="Freeform: Shape 283">
                  <a:extLst>
                    <a:ext uri="{FF2B5EF4-FFF2-40B4-BE49-F238E27FC236}">
                      <a16:creationId xmlns:a16="http://schemas.microsoft.com/office/drawing/2014/main" id="{BA1C21C8-0A09-435E-B20E-ED58083079FD}"/>
                    </a:ext>
                  </a:extLst>
                </p:cNvPr>
                <p:cNvSpPr/>
                <p:nvPr/>
              </p:nvSpPr>
              <p:spPr>
                <a:xfrm>
                  <a:off x="8316375"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85" name="Freeform: Shape 284">
                  <a:extLst>
                    <a:ext uri="{FF2B5EF4-FFF2-40B4-BE49-F238E27FC236}">
                      <a16:creationId xmlns:a16="http://schemas.microsoft.com/office/drawing/2014/main" id="{49C24B1F-443B-47F7-A226-EB277FA43C59}"/>
                    </a:ext>
                  </a:extLst>
                </p:cNvPr>
                <p:cNvSpPr/>
                <p:nvPr/>
              </p:nvSpPr>
              <p:spPr>
                <a:xfrm>
                  <a:off x="8620216"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287" name="Group 286">
                <a:extLst>
                  <a:ext uri="{FF2B5EF4-FFF2-40B4-BE49-F238E27FC236}">
                    <a16:creationId xmlns:a16="http://schemas.microsoft.com/office/drawing/2014/main" id="{857F44D5-F1D2-4876-B069-DD054C825776}"/>
                  </a:ext>
                </a:extLst>
              </p:cNvPr>
              <p:cNvGrpSpPr/>
              <p:nvPr/>
            </p:nvGrpSpPr>
            <p:grpSpPr>
              <a:xfrm>
                <a:off x="7662258" y="3656610"/>
                <a:ext cx="1143310" cy="254019"/>
                <a:chOff x="7708693" y="3325930"/>
                <a:chExt cx="1143310" cy="254019"/>
              </a:xfrm>
            </p:grpSpPr>
            <p:sp>
              <p:nvSpPr>
                <p:cNvPr id="288" name="Freeform: Shape 287">
                  <a:extLst>
                    <a:ext uri="{FF2B5EF4-FFF2-40B4-BE49-F238E27FC236}">
                      <a16:creationId xmlns:a16="http://schemas.microsoft.com/office/drawing/2014/main" id="{C63347BF-0539-4781-A91F-806DA50ACEFC}"/>
                    </a:ext>
                  </a:extLst>
                </p:cNvPr>
                <p:cNvSpPr/>
                <p:nvPr/>
              </p:nvSpPr>
              <p:spPr>
                <a:xfrm>
                  <a:off x="7708693"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89" name="Freeform: Shape 288">
                  <a:extLst>
                    <a:ext uri="{FF2B5EF4-FFF2-40B4-BE49-F238E27FC236}">
                      <a16:creationId xmlns:a16="http://schemas.microsoft.com/office/drawing/2014/main" id="{1BD41F6D-424B-4A1E-9C33-0F5AC1A0D468}"/>
                    </a:ext>
                  </a:extLst>
                </p:cNvPr>
                <p:cNvSpPr/>
                <p:nvPr/>
              </p:nvSpPr>
              <p:spPr>
                <a:xfrm>
                  <a:off x="8012534"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91" name="Freeform: Shape 290">
                  <a:extLst>
                    <a:ext uri="{FF2B5EF4-FFF2-40B4-BE49-F238E27FC236}">
                      <a16:creationId xmlns:a16="http://schemas.microsoft.com/office/drawing/2014/main" id="{CDBB1FCC-2091-4A70-B228-733CE99DDF4C}"/>
                    </a:ext>
                  </a:extLst>
                </p:cNvPr>
                <p:cNvSpPr/>
                <p:nvPr/>
              </p:nvSpPr>
              <p:spPr>
                <a:xfrm>
                  <a:off x="8316375"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92" name="Freeform: Shape 291">
                  <a:extLst>
                    <a:ext uri="{FF2B5EF4-FFF2-40B4-BE49-F238E27FC236}">
                      <a16:creationId xmlns:a16="http://schemas.microsoft.com/office/drawing/2014/main" id="{13640FD8-7ADB-4716-96FC-364D04033F1F}"/>
                    </a:ext>
                  </a:extLst>
                </p:cNvPr>
                <p:cNvSpPr/>
                <p:nvPr/>
              </p:nvSpPr>
              <p:spPr>
                <a:xfrm>
                  <a:off x="8620216"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293" name="Group 292">
                <a:extLst>
                  <a:ext uri="{FF2B5EF4-FFF2-40B4-BE49-F238E27FC236}">
                    <a16:creationId xmlns:a16="http://schemas.microsoft.com/office/drawing/2014/main" id="{0C4D8F9A-9DF7-4408-9440-EECD0DDF2577}"/>
                  </a:ext>
                </a:extLst>
              </p:cNvPr>
              <p:cNvGrpSpPr/>
              <p:nvPr/>
            </p:nvGrpSpPr>
            <p:grpSpPr>
              <a:xfrm>
                <a:off x="7662258" y="3987290"/>
                <a:ext cx="1143310" cy="254019"/>
                <a:chOff x="7708693" y="3325930"/>
                <a:chExt cx="1143310" cy="254019"/>
              </a:xfrm>
            </p:grpSpPr>
            <p:sp>
              <p:nvSpPr>
                <p:cNvPr id="295" name="Freeform: Shape 294">
                  <a:extLst>
                    <a:ext uri="{FF2B5EF4-FFF2-40B4-BE49-F238E27FC236}">
                      <a16:creationId xmlns:a16="http://schemas.microsoft.com/office/drawing/2014/main" id="{B8B0F2EE-57C9-41FD-9F50-FA46BD701947}"/>
                    </a:ext>
                  </a:extLst>
                </p:cNvPr>
                <p:cNvSpPr/>
                <p:nvPr/>
              </p:nvSpPr>
              <p:spPr>
                <a:xfrm>
                  <a:off x="7708693"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98" name="Freeform: Shape 297">
                  <a:extLst>
                    <a:ext uri="{FF2B5EF4-FFF2-40B4-BE49-F238E27FC236}">
                      <a16:creationId xmlns:a16="http://schemas.microsoft.com/office/drawing/2014/main" id="{D508033C-FA01-4AB4-AFA9-81636333571D}"/>
                    </a:ext>
                  </a:extLst>
                </p:cNvPr>
                <p:cNvSpPr/>
                <p:nvPr/>
              </p:nvSpPr>
              <p:spPr>
                <a:xfrm>
                  <a:off x="8012534"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00" name="Freeform: Shape 299">
                  <a:extLst>
                    <a:ext uri="{FF2B5EF4-FFF2-40B4-BE49-F238E27FC236}">
                      <a16:creationId xmlns:a16="http://schemas.microsoft.com/office/drawing/2014/main" id="{A3C600AA-63BD-49A9-8EF4-85C267BB9CD3}"/>
                    </a:ext>
                  </a:extLst>
                </p:cNvPr>
                <p:cNvSpPr/>
                <p:nvPr/>
              </p:nvSpPr>
              <p:spPr>
                <a:xfrm>
                  <a:off x="8316375"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01" name="Freeform: Shape 300">
                  <a:extLst>
                    <a:ext uri="{FF2B5EF4-FFF2-40B4-BE49-F238E27FC236}">
                      <a16:creationId xmlns:a16="http://schemas.microsoft.com/office/drawing/2014/main" id="{75E3B8A4-E6EE-4EB5-A2CE-718B68AEA6C1}"/>
                    </a:ext>
                  </a:extLst>
                </p:cNvPr>
                <p:cNvSpPr/>
                <p:nvPr/>
              </p:nvSpPr>
              <p:spPr>
                <a:xfrm>
                  <a:off x="8620216"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cxnSp>
          <p:nvCxnSpPr>
            <p:cNvPr id="302" name="Straight Arrow Connector 301">
              <a:extLst>
                <a:ext uri="{FF2B5EF4-FFF2-40B4-BE49-F238E27FC236}">
                  <a16:creationId xmlns:a16="http://schemas.microsoft.com/office/drawing/2014/main" id="{3EA2B57D-A9D5-4FC9-ABD0-08F97E013447}"/>
                </a:ext>
              </a:extLst>
            </p:cNvPr>
            <p:cNvCxnSpPr>
              <a:cxnSpLocks/>
            </p:cNvCxnSpPr>
            <p:nvPr/>
          </p:nvCxnSpPr>
          <p:spPr>
            <a:xfrm>
              <a:off x="6470930" y="4157317"/>
              <a:ext cx="289174" cy="0"/>
            </a:xfrm>
            <a:prstGeom prst="straightConnector1">
              <a:avLst/>
            </a:prstGeom>
            <a:ln w="12700">
              <a:solidFill>
                <a:srgbClr val="000000"/>
              </a:solidFill>
              <a:headEnd type="none"/>
              <a:tailEnd type="none" w="med" len="sm"/>
            </a:ln>
          </p:spPr>
          <p:style>
            <a:lnRef idx="1">
              <a:schemeClr val="accent1"/>
            </a:lnRef>
            <a:fillRef idx="0">
              <a:schemeClr val="accent1"/>
            </a:fillRef>
            <a:effectRef idx="0">
              <a:schemeClr val="accent1"/>
            </a:effectRef>
            <a:fontRef idx="minor">
              <a:schemeClr val="tx1"/>
            </a:fontRef>
          </p:style>
        </p:cxnSp>
        <p:pic>
          <p:nvPicPr>
            <p:cNvPr id="26" name="Picture 25" descr="A picture containing drawing&#10;&#10;Description automatically generated">
              <a:extLst>
                <a:ext uri="{FF2B5EF4-FFF2-40B4-BE49-F238E27FC236}">
                  <a16:creationId xmlns:a16="http://schemas.microsoft.com/office/drawing/2014/main" id="{F55BDC65-D5F3-4F55-9AB6-BF8726681D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2322" y="1991556"/>
              <a:ext cx="411480" cy="411480"/>
            </a:xfrm>
            <a:prstGeom prst="rect">
              <a:avLst/>
            </a:prstGeom>
          </p:spPr>
        </p:pic>
        <p:sp>
          <p:nvSpPr>
            <p:cNvPr id="36" name="TextBox 35">
              <a:extLst>
                <a:ext uri="{FF2B5EF4-FFF2-40B4-BE49-F238E27FC236}">
                  <a16:creationId xmlns:a16="http://schemas.microsoft.com/office/drawing/2014/main" id="{DC70F62D-2231-4049-BEDF-1BD40891E86D}"/>
                </a:ext>
              </a:extLst>
            </p:cNvPr>
            <p:cNvSpPr txBox="1"/>
            <p:nvPr/>
          </p:nvSpPr>
          <p:spPr>
            <a:xfrm>
              <a:off x="8229020" y="1751615"/>
              <a:ext cx="258084"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NSG</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305" name="Rectangle: Rounded Corners 304">
              <a:extLst>
                <a:ext uri="{FF2B5EF4-FFF2-40B4-BE49-F238E27FC236}">
                  <a16:creationId xmlns:a16="http://schemas.microsoft.com/office/drawing/2014/main" id="{883342B0-16BF-4B04-A8D5-F93BB8FAD9C6}"/>
                </a:ext>
              </a:extLst>
            </p:cNvPr>
            <p:cNvSpPr/>
            <p:nvPr/>
          </p:nvSpPr>
          <p:spPr bwMode="auto">
            <a:xfrm flipH="1">
              <a:off x="9201039" y="2198707"/>
              <a:ext cx="2668438" cy="2231366"/>
            </a:xfrm>
            <a:prstGeom prst="roundRect">
              <a:avLst>
                <a:gd name="adj" fmla="val 1551"/>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Oval 305">
              <a:extLst>
                <a:ext uri="{FF2B5EF4-FFF2-40B4-BE49-F238E27FC236}">
                  <a16:creationId xmlns:a16="http://schemas.microsoft.com/office/drawing/2014/main" id="{E5A49795-348F-45B8-8A46-549046940E7A}"/>
                </a:ext>
              </a:extLst>
            </p:cNvPr>
            <p:cNvSpPr/>
            <p:nvPr/>
          </p:nvSpPr>
          <p:spPr bwMode="auto">
            <a:xfrm flipH="1">
              <a:off x="8862365" y="1859066"/>
              <a:ext cx="676460" cy="676460"/>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TextBox 361">
              <a:extLst>
                <a:ext uri="{FF2B5EF4-FFF2-40B4-BE49-F238E27FC236}">
                  <a16:creationId xmlns:a16="http://schemas.microsoft.com/office/drawing/2014/main" id="{0C9A4826-E7B2-4A56-903E-7785E76FA5E0}"/>
                </a:ext>
              </a:extLst>
            </p:cNvPr>
            <p:cNvSpPr txBox="1"/>
            <p:nvPr/>
          </p:nvSpPr>
          <p:spPr>
            <a:xfrm flipH="1">
              <a:off x="11067089" y="2435052"/>
              <a:ext cx="589905"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Ingress LB</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331" name="TextBox 330">
              <a:extLst>
                <a:ext uri="{FF2B5EF4-FFF2-40B4-BE49-F238E27FC236}">
                  <a16:creationId xmlns:a16="http://schemas.microsoft.com/office/drawing/2014/main" id="{167D406A-6596-4A50-BA82-BA4E726C4876}"/>
                </a:ext>
              </a:extLst>
            </p:cNvPr>
            <p:cNvSpPr txBox="1"/>
            <p:nvPr/>
          </p:nvSpPr>
          <p:spPr>
            <a:xfrm flipH="1">
              <a:off x="11185710" y="3311595"/>
              <a:ext cx="352661" cy="323165"/>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AKS</a:t>
              </a:r>
              <a:br>
                <a:rPr kumimoji="0" lang="en-US" sz="1000" b="0" i="0" u="none" strike="noStrike" kern="1200" cap="none" spc="0" normalizeH="0" baseline="0" noProof="0" dirty="0">
                  <a:ln>
                    <a:noFill/>
                  </a:ln>
                  <a:effectLst/>
                  <a:uLnTx/>
                  <a:uFillTx/>
                  <a:latin typeface="Segoe UI Semibold"/>
                  <a:ea typeface="+mn-ea"/>
                  <a:cs typeface="+mn-cs"/>
                </a:rPr>
              </a:br>
              <a:r>
                <a:rPr kumimoji="0" lang="en-US" sz="1000" b="0" i="0" u="none" strike="noStrike" kern="1200" cap="none" spc="0" normalizeH="0" baseline="0" noProof="0" dirty="0">
                  <a:ln>
                    <a:noFill/>
                  </a:ln>
                  <a:effectLst/>
                  <a:uLnTx/>
                  <a:uFillTx/>
                  <a:latin typeface="Segoe UI Semibold"/>
                  <a:ea typeface="+mn-ea"/>
                  <a:cs typeface="+mn-cs"/>
                </a:rPr>
                <a:t>nodes</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332" name="Rectangle: Rounded Corners 331">
              <a:extLst>
                <a:ext uri="{FF2B5EF4-FFF2-40B4-BE49-F238E27FC236}">
                  <a16:creationId xmlns:a16="http://schemas.microsoft.com/office/drawing/2014/main" id="{7EC15C2E-F0DF-4ED0-AA47-874C3FEA0E53}"/>
                </a:ext>
              </a:extLst>
            </p:cNvPr>
            <p:cNvSpPr/>
            <p:nvPr/>
          </p:nvSpPr>
          <p:spPr bwMode="auto">
            <a:xfrm flipH="1">
              <a:off x="11087727" y="3687053"/>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grpSp>
          <p:nvGrpSpPr>
            <p:cNvPr id="333" name="Group 332">
              <a:extLst>
                <a:ext uri="{FF2B5EF4-FFF2-40B4-BE49-F238E27FC236}">
                  <a16:creationId xmlns:a16="http://schemas.microsoft.com/office/drawing/2014/main" id="{A8521018-6FAB-4F26-988B-41D5A9D58AFA}"/>
                </a:ext>
              </a:extLst>
            </p:cNvPr>
            <p:cNvGrpSpPr/>
            <p:nvPr/>
          </p:nvGrpSpPr>
          <p:grpSpPr>
            <a:xfrm>
              <a:off x="11147221" y="3781853"/>
              <a:ext cx="429652" cy="359022"/>
              <a:chOff x="7754046" y="3607026"/>
              <a:chExt cx="435912" cy="364254"/>
            </a:xfrm>
          </p:grpSpPr>
          <p:grpSp>
            <p:nvGrpSpPr>
              <p:cNvPr id="334" name="Group 333">
                <a:extLst>
                  <a:ext uri="{FF2B5EF4-FFF2-40B4-BE49-F238E27FC236}">
                    <a16:creationId xmlns:a16="http://schemas.microsoft.com/office/drawing/2014/main" id="{72E69058-7A54-4DA4-85B0-136EBE4005EC}"/>
                  </a:ext>
                </a:extLst>
              </p:cNvPr>
              <p:cNvGrpSpPr/>
              <p:nvPr/>
            </p:nvGrpSpPr>
            <p:grpSpPr>
              <a:xfrm>
                <a:off x="7841527" y="3607026"/>
                <a:ext cx="130987" cy="115214"/>
                <a:chOff x="7841527" y="3607026"/>
                <a:chExt cx="130987" cy="115214"/>
              </a:xfrm>
            </p:grpSpPr>
            <p:sp>
              <p:nvSpPr>
                <p:cNvPr id="359" name="Freeform: Shape 358">
                  <a:extLst>
                    <a:ext uri="{FF2B5EF4-FFF2-40B4-BE49-F238E27FC236}">
                      <a16:creationId xmlns:a16="http://schemas.microsoft.com/office/drawing/2014/main" id="{356793CC-CADE-4CCD-92C4-2B6EA639F658}"/>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60" name="Freeform: Shape 359">
                  <a:extLst>
                    <a:ext uri="{FF2B5EF4-FFF2-40B4-BE49-F238E27FC236}">
                      <a16:creationId xmlns:a16="http://schemas.microsoft.com/office/drawing/2014/main" id="{D88FEE7C-ADD0-4F9E-BAB4-0C74BF576F84}"/>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C307ABCB-6811-4250-B702-72DE649DC496}"/>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35" name="Group 334">
                <a:extLst>
                  <a:ext uri="{FF2B5EF4-FFF2-40B4-BE49-F238E27FC236}">
                    <a16:creationId xmlns:a16="http://schemas.microsoft.com/office/drawing/2014/main" id="{DC5C98E6-F9CD-4515-9DAA-20EA0F1E7CDE}"/>
                  </a:ext>
                </a:extLst>
              </p:cNvPr>
              <p:cNvGrpSpPr/>
              <p:nvPr/>
            </p:nvGrpSpPr>
            <p:grpSpPr>
              <a:xfrm>
                <a:off x="7993935" y="3607026"/>
                <a:ext cx="130987" cy="115214"/>
                <a:chOff x="7841527" y="3607026"/>
                <a:chExt cx="130987" cy="115214"/>
              </a:xfrm>
            </p:grpSpPr>
            <p:sp>
              <p:nvSpPr>
                <p:cNvPr id="356" name="Freeform: Shape 355">
                  <a:extLst>
                    <a:ext uri="{FF2B5EF4-FFF2-40B4-BE49-F238E27FC236}">
                      <a16:creationId xmlns:a16="http://schemas.microsoft.com/office/drawing/2014/main" id="{CDF7C1EC-1AC2-4420-A818-79074AFA428F}"/>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57" name="Freeform: Shape 356">
                  <a:extLst>
                    <a:ext uri="{FF2B5EF4-FFF2-40B4-BE49-F238E27FC236}">
                      <a16:creationId xmlns:a16="http://schemas.microsoft.com/office/drawing/2014/main" id="{AAF0E64F-D564-406E-B4A9-70305D1C3A77}"/>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5321CEDB-FF49-4294-990A-2D47B08F8B65}"/>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36" name="Group 335">
                <a:extLst>
                  <a:ext uri="{FF2B5EF4-FFF2-40B4-BE49-F238E27FC236}">
                    <a16:creationId xmlns:a16="http://schemas.microsoft.com/office/drawing/2014/main" id="{9D22A68C-BC25-47D2-A47C-27D50728F43A}"/>
                  </a:ext>
                </a:extLst>
              </p:cNvPr>
              <p:cNvGrpSpPr/>
              <p:nvPr/>
            </p:nvGrpSpPr>
            <p:grpSpPr>
              <a:xfrm>
                <a:off x="7841527" y="3856066"/>
                <a:ext cx="130987" cy="115214"/>
                <a:chOff x="7841527" y="3607026"/>
                <a:chExt cx="130987" cy="115214"/>
              </a:xfrm>
            </p:grpSpPr>
            <p:sp>
              <p:nvSpPr>
                <p:cNvPr id="353" name="Freeform: Shape 352">
                  <a:extLst>
                    <a:ext uri="{FF2B5EF4-FFF2-40B4-BE49-F238E27FC236}">
                      <a16:creationId xmlns:a16="http://schemas.microsoft.com/office/drawing/2014/main" id="{28DAAF31-33CE-4992-B513-D21AD1CC07A2}"/>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54" name="Freeform: Shape 353">
                  <a:extLst>
                    <a:ext uri="{FF2B5EF4-FFF2-40B4-BE49-F238E27FC236}">
                      <a16:creationId xmlns:a16="http://schemas.microsoft.com/office/drawing/2014/main" id="{D330AEA7-E996-4E40-8B6C-DA1B64D57E66}"/>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8BB75579-B459-4746-B597-C7BA304CD5B3}"/>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37" name="Group 336">
                <a:extLst>
                  <a:ext uri="{FF2B5EF4-FFF2-40B4-BE49-F238E27FC236}">
                    <a16:creationId xmlns:a16="http://schemas.microsoft.com/office/drawing/2014/main" id="{89CD3A64-05AF-4E80-B1CB-117B97B8C1D9}"/>
                  </a:ext>
                </a:extLst>
              </p:cNvPr>
              <p:cNvGrpSpPr/>
              <p:nvPr/>
            </p:nvGrpSpPr>
            <p:grpSpPr>
              <a:xfrm>
                <a:off x="7993935" y="3856066"/>
                <a:ext cx="130987" cy="115214"/>
                <a:chOff x="7841527" y="3607026"/>
                <a:chExt cx="130987" cy="115214"/>
              </a:xfrm>
            </p:grpSpPr>
            <p:sp>
              <p:nvSpPr>
                <p:cNvPr id="350" name="Freeform: Shape 349">
                  <a:extLst>
                    <a:ext uri="{FF2B5EF4-FFF2-40B4-BE49-F238E27FC236}">
                      <a16:creationId xmlns:a16="http://schemas.microsoft.com/office/drawing/2014/main" id="{26BA8CC2-67D6-42E7-850C-AB3512BBA44E}"/>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51" name="Freeform: Shape 350">
                  <a:extLst>
                    <a:ext uri="{FF2B5EF4-FFF2-40B4-BE49-F238E27FC236}">
                      <a16:creationId xmlns:a16="http://schemas.microsoft.com/office/drawing/2014/main" id="{8518A82D-364B-4637-A2C0-BB7F5E9BC9ED}"/>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292522EE-0382-42DD-9259-BC66C627FEC3}"/>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38" name="Group 337">
                <a:extLst>
                  <a:ext uri="{FF2B5EF4-FFF2-40B4-BE49-F238E27FC236}">
                    <a16:creationId xmlns:a16="http://schemas.microsoft.com/office/drawing/2014/main" id="{2CFA4CBA-E860-423B-8FEB-2C9AAFFCA42B}"/>
                  </a:ext>
                </a:extLst>
              </p:cNvPr>
              <p:cNvGrpSpPr/>
              <p:nvPr/>
            </p:nvGrpSpPr>
            <p:grpSpPr>
              <a:xfrm>
                <a:off x="7754046" y="3732129"/>
                <a:ext cx="130987" cy="115214"/>
                <a:chOff x="7841527" y="3607026"/>
                <a:chExt cx="130987" cy="115214"/>
              </a:xfrm>
            </p:grpSpPr>
            <p:sp>
              <p:nvSpPr>
                <p:cNvPr id="347" name="Freeform: Shape 346">
                  <a:extLst>
                    <a:ext uri="{FF2B5EF4-FFF2-40B4-BE49-F238E27FC236}">
                      <a16:creationId xmlns:a16="http://schemas.microsoft.com/office/drawing/2014/main" id="{D5420138-1291-4708-932B-773ED61E723C}"/>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F48EA311-AA84-442F-9679-F80C7DF6FA10}"/>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2C0A984E-7615-40E9-951B-2F853194C639}"/>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39" name="Group 338">
                <a:extLst>
                  <a:ext uri="{FF2B5EF4-FFF2-40B4-BE49-F238E27FC236}">
                    <a16:creationId xmlns:a16="http://schemas.microsoft.com/office/drawing/2014/main" id="{EDBF0F93-9D59-42F5-8D18-FE73B4B2604F}"/>
                  </a:ext>
                </a:extLst>
              </p:cNvPr>
              <p:cNvGrpSpPr/>
              <p:nvPr/>
            </p:nvGrpSpPr>
            <p:grpSpPr>
              <a:xfrm>
                <a:off x="7906454" y="3732129"/>
                <a:ext cx="130987" cy="115214"/>
                <a:chOff x="7841527" y="3607026"/>
                <a:chExt cx="130987" cy="115214"/>
              </a:xfrm>
            </p:grpSpPr>
            <p:sp>
              <p:nvSpPr>
                <p:cNvPr id="344" name="Freeform: Shape 343">
                  <a:extLst>
                    <a:ext uri="{FF2B5EF4-FFF2-40B4-BE49-F238E27FC236}">
                      <a16:creationId xmlns:a16="http://schemas.microsoft.com/office/drawing/2014/main" id="{0E346EE1-D9FB-4EE5-81D7-F5CEA4F4D17C}"/>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762AD08C-F6E3-45D9-8D05-7E208F264755}"/>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24E12DE3-27C5-41CD-A61C-A9A8008BB701}"/>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nvGrpSpPr>
              <p:cNvPr id="340" name="Group 339">
                <a:extLst>
                  <a:ext uri="{FF2B5EF4-FFF2-40B4-BE49-F238E27FC236}">
                    <a16:creationId xmlns:a16="http://schemas.microsoft.com/office/drawing/2014/main" id="{E79B1378-0BAF-4892-BC4C-F78A842F2697}"/>
                  </a:ext>
                </a:extLst>
              </p:cNvPr>
              <p:cNvGrpSpPr/>
              <p:nvPr/>
            </p:nvGrpSpPr>
            <p:grpSpPr>
              <a:xfrm>
                <a:off x="8058971" y="3732129"/>
                <a:ext cx="130987" cy="115214"/>
                <a:chOff x="7841527" y="3607026"/>
                <a:chExt cx="130987" cy="115214"/>
              </a:xfrm>
            </p:grpSpPr>
            <p:sp>
              <p:nvSpPr>
                <p:cNvPr id="341" name="Freeform: Shape 340">
                  <a:extLst>
                    <a:ext uri="{FF2B5EF4-FFF2-40B4-BE49-F238E27FC236}">
                      <a16:creationId xmlns:a16="http://schemas.microsoft.com/office/drawing/2014/main" id="{DAA10029-6D7F-4CE7-A0B6-BBA4531F8183}"/>
                    </a:ext>
                  </a:extLst>
                </p:cNvPr>
                <p:cNvSpPr/>
                <p:nvPr/>
              </p:nvSpPr>
              <p:spPr>
                <a:xfrm>
                  <a:off x="7841527" y="3607026"/>
                  <a:ext cx="130987" cy="115214"/>
                </a:xfrm>
                <a:custGeom>
                  <a:avLst/>
                  <a:gdLst>
                    <a:gd name="connsiteX0" fmla="*/ 65380 w 130987"/>
                    <a:gd name="connsiteY0" fmla="*/ 0 h 115214"/>
                    <a:gd name="connsiteX1" fmla="*/ 0 w 130987"/>
                    <a:gd name="connsiteY1" fmla="*/ 12116 h 115214"/>
                    <a:gd name="connsiteX2" fmla="*/ 0 w 130987"/>
                    <a:gd name="connsiteY2" fmla="*/ 101270 h 115214"/>
                    <a:gd name="connsiteX3" fmla="*/ 65380 w 130987"/>
                    <a:gd name="connsiteY3" fmla="*/ 115214 h 115214"/>
                    <a:gd name="connsiteX4" fmla="*/ 130988 w 130987"/>
                    <a:gd name="connsiteY4" fmla="*/ 88925 h 115214"/>
                    <a:gd name="connsiteX5" fmla="*/ 130988 w 130987"/>
                    <a:gd name="connsiteY5" fmla="*/ 22403 h 115214"/>
                    <a:gd name="connsiteX6" fmla="*/ 65380 w 130987"/>
                    <a:gd name="connsiteY6" fmla="*/ 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87" h="115214">
                      <a:moveTo>
                        <a:pt x="65380" y="0"/>
                      </a:moveTo>
                      <a:lnTo>
                        <a:pt x="0" y="12116"/>
                      </a:lnTo>
                      <a:lnTo>
                        <a:pt x="0" y="101270"/>
                      </a:lnTo>
                      <a:lnTo>
                        <a:pt x="65380" y="115214"/>
                      </a:lnTo>
                      <a:lnTo>
                        <a:pt x="130988" y="88925"/>
                      </a:lnTo>
                      <a:lnTo>
                        <a:pt x="130988" y="22403"/>
                      </a:lnTo>
                      <a:lnTo>
                        <a:pt x="65380" y="0"/>
                      </a:lnTo>
                      <a:close/>
                    </a:path>
                  </a:pathLst>
                </a:custGeom>
                <a:solidFill>
                  <a:schemeClr val="tx2"/>
                </a:solidFill>
                <a:ln w="22754" cap="flat">
                  <a:noFill/>
                  <a:prstDash val="solid"/>
                  <a:miter/>
                </a:ln>
              </p:spPr>
              <p:txBody>
                <a:bodyPr rtlCol="0" anchor="ctr"/>
                <a:lstStyle/>
                <a:p>
                  <a:endParaRPr lang="en-IN"/>
                </a:p>
              </p:txBody>
            </p:sp>
            <p:sp>
              <p:nvSpPr>
                <p:cNvPr id="342" name="Freeform: Shape 341">
                  <a:extLst>
                    <a:ext uri="{FF2B5EF4-FFF2-40B4-BE49-F238E27FC236}">
                      <a16:creationId xmlns:a16="http://schemas.microsoft.com/office/drawing/2014/main" id="{64D78479-256F-47EE-A8BB-D1FCDBBBB367}"/>
                    </a:ext>
                  </a:extLst>
                </p:cNvPr>
                <p:cNvSpPr/>
                <p:nvPr/>
              </p:nvSpPr>
              <p:spPr>
                <a:xfrm>
                  <a:off x="7842897" y="3608397"/>
                  <a:ext cx="129160" cy="112759"/>
                </a:xfrm>
                <a:custGeom>
                  <a:avLst/>
                  <a:gdLst>
                    <a:gd name="connsiteX0" fmla="*/ 66524 w 129160"/>
                    <a:gd name="connsiteY0" fmla="*/ 112471 h 112759"/>
                    <a:gd name="connsiteX1" fmla="*/ 126417 w 129160"/>
                    <a:gd name="connsiteY1" fmla="*/ 88240 h 112759"/>
                    <a:gd name="connsiteX2" fmla="*/ 129160 w 129160"/>
                    <a:gd name="connsiteY2" fmla="*/ 85039 h 112759"/>
                    <a:gd name="connsiteX3" fmla="*/ 129160 w 129160"/>
                    <a:gd name="connsiteY3" fmla="*/ 24689 h 112759"/>
                    <a:gd name="connsiteX4" fmla="*/ 126188 w 129160"/>
                    <a:gd name="connsiteY4" fmla="*/ 20574 h 112759"/>
                    <a:gd name="connsiteX5" fmla="*/ 65609 w 129160"/>
                    <a:gd name="connsiteY5" fmla="*/ 0 h 112759"/>
                    <a:gd name="connsiteX6" fmla="*/ 62866 w 129160"/>
                    <a:gd name="connsiteY6" fmla="*/ 0 h 112759"/>
                    <a:gd name="connsiteX7" fmla="*/ 3430 w 129160"/>
                    <a:gd name="connsiteY7" fmla="*/ 10973 h 112759"/>
                    <a:gd name="connsiteX8" fmla="*/ 1 w 129160"/>
                    <a:gd name="connsiteY8" fmla="*/ 15088 h 112759"/>
                    <a:gd name="connsiteX9" fmla="*/ 1 w 129160"/>
                    <a:gd name="connsiteY9" fmla="*/ 95783 h 112759"/>
                    <a:gd name="connsiteX10" fmla="*/ 3430 w 129160"/>
                    <a:gd name="connsiteY10" fmla="*/ 100127 h 112759"/>
                    <a:gd name="connsiteX11" fmla="*/ 63552 w 129160"/>
                    <a:gd name="connsiteY11" fmla="*/ 112700 h 112759"/>
                    <a:gd name="connsiteX12" fmla="*/ 66524 w 129160"/>
                    <a:gd name="connsiteY12" fmla="*/ 112471 h 1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160" h="112759">
                      <a:moveTo>
                        <a:pt x="66524" y="112471"/>
                      </a:moveTo>
                      <a:lnTo>
                        <a:pt x="126417" y="88240"/>
                      </a:lnTo>
                      <a:cubicBezTo>
                        <a:pt x="127798" y="87683"/>
                        <a:pt x="128821" y="86489"/>
                        <a:pt x="129160" y="85039"/>
                      </a:cubicBezTo>
                      <a:lnTo>
                        <a:pt x="129160" y="24689"/>
                      </a:lnTo>
                      <a:cubicBezTo>
                        <a:pt x="129035" y="22863"/>
                        <a:pt x="127882" y="21267"/>
                        <a:pt x="126188" y="20574"/>
                      </a:cubicBezTo>
                      <a:lnTo>
                        <a:pt x="65609" y="0"/>
                      </a:lnTo>
                      <a:lnTo>
                        <a:pt x="62866" y="0"/>
                      </a:lnTo>
                      <a:lnTo>
                        <a:pt x="3430" y="10973"/>
                      </a:lnTo>
                      <a:cubicBezTo>
                        <a:pt x="1519" y="11461"/>
                        <a:pt x="137" y="13120"/>
                        <a:pt x="1" y="15088"/>
                      </a:cubicBezTo>
                      <a:lnTo>
                        <a:pt x="1" y="95783"/>
                      </a:lnTo>
                      <a:cubicBezTo>
                        <a:pt x="-46" y="97866"/>
                        <a:pt x="1393" y="99689"/>
                        <a:pt x="3430" y="100127"/>
                      </a:cubicBezTo>
                      <a:lnTo>
                        <a:pt x="63552" y="112700"/>
                      </a:lnTo>
                      <a:cubicBezTo>
                        <a:pt x="64548" y="112828"/>
                        <a:pt x="65559" y="112751"/>
                        <a:pt x="66524" y="112471"/>
                      </a:cubicBezTo>
                      <a:close/>
                    </a:path>
                  </a:pathLst>
                </a:custGeom>
                <a:noFill/>
                <a:ln w="22754" cap="flat">
                  <a:no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22F8C6AD-533F-4A0A-9561-692A05F0F1AC}"/>
                    </a:ext>
                  </a:extLst>
                </p:cNvPr>
                <p:cNvSpPr/>
                <p:nvPr/>
              </p:nvSpPr>
              <p:spPr>
                <a:xfrm>
                  <a:off x="7841527" y="3607940"/>
                  <a:ext cx="66065" cy="114300"/>
                </a:xfrm>
                <a:custGeom>
                  <a:avLst/>
                  <a:gdLst>
                    <a:gd name="connsiteX0" fmla="*/ 0 w 66065"/>
                    <a:gd name="connsiteY0" fmla="*/ 11201 h 114300"/>
                    <a:gd name="connsiteX1" fmla="*/ 0 w 66065"/>
                    <a:gd name="connsiteY1" fmla="*/ 100355 h 114300"/>
                    <a:gd name="connsiteX2" fmla="*/ 66065 w 66065"/>
                    <a:gd name="connsiteY2" fmla="*/ 114300 h 114300"/>
                    <a:gd name="connsiteX3" fmla="*/ 66065 w 66065"/>
                    <a:gd name="connsiteY3" fmla="*/ 0 h 114300"/>
                    <a:gd name="connsiteX4" fmla="*/ 27889 w 66065"/>
                    <a:gd name="connsiteY4" fmla="*/ 93497 h 114300"/>
                    <a:gd name="connsiteX5" fmla="*/ 9373 w 66065"/>
                    <a:gd name="connsiteY5" fmla="*/ 89840 h 114300"/>
                    <a:gd name="connsiteX6" fmla="*/ 9373 w 66065"/>
                    <a:gd name="connsiteY6" fmla="*/ 21260 h 114300"/>
                    <a:gd name="connsiteX7" fmla="*/ 27889 w 66065"/>
                    <a:gd name="connsiteY7" fmla="*/ 18288 h 114300"/>
                    <a:gd name="connsiteX8" fmla="*/ 56693 w 66065"/>
                    <a:gd name="connsiteY8" fmla="*/ 98755 h 114300"/>
                    <a:gd name="connsiteX9" fmla="*/ 35433 w 66065"/>
                    <a:gd name="connsiteY9" fmla="*/ 95326 h 114300"/>
                    <a:gd name="connsiteX10" fmla="*/ 35433 w 66065"/>
                    <a:gd name="connsiteY10" fmla="*/ 16916 h 114300"/>
                    <a:gd name="connsiteX11" fmla="*/ 56693 w 66065"/>
                    <a:gd name="connsiteY11" fmla="*/ 132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5" h="114300">
                      <a:moveTo>
                        <a:pt x="0" y="11201"/>
                      </a:moveTo>
                      <a:lnTo>
                        <a:pt x="0" y="100355"/>
                      </a:lnTo>
                      <a:lnTo>
                        <a:pt x="66065" y="114300"/>
                      </a:lnTo>
                      <a:lnTo>
                        <a:pt x="66065" y="0"/>
                      </a:lnTo>
                      <a:close/>
                      <a:moveTo>
                        <a:pt x="27889" y="93497"/>
                      </a:moveTo>
                      <a:lnTo>
                        <a:pt x="9373" y="89840"/>
                      </a:lnTo>
                      <a:lnTo>
                        <a:pt x="9373" y="21260"/>
                      </a:lnTo>
                      <a:lnTo>
                        <a:pt x="27889" y="18288"/>
                      </a:lnTo>
                      <a:close/>
                      <a:moveTo>
                        <a:pt x="56693" y="98755"/>
                      </a:moveTo>
                      <a:lnTo>
                        <a:pt x="35433" y="95326"/>
                      </a:lnTo>
                      <a:lnTo>
                        <a:pt x="35433" y="16916"/>
                      </a:lnTo>
                      <a:lnTo>
                        <a:pt x="56693" y="13259"/>
                      </a:lnTo>
                      <a:close/>
                    </a:path>
                  </a:pathLst>
                </a:custGeom>
                <a:solidFill>
                  <a:srgbClr val="FCFDFE"/>
                </a:solidFill>
                <a:ln w="22754" cap="flat">
                  <a:noFill/>
                  <a:prstDash val="solid"/>
                  <a:miter/>
                </a:ln>
              </p:spPr>
              <p:txBody>
                <a:bodyPr rtlCol="0" anchor="ctr"/>
                <a:lstStyle/>
                <a:p>
                  <a:endParaRPr lang="en-IN"/>
                </a:p>
              </p:txBody>
            </p:sp>
          </p:grpSp>
        </p:grpSp>
        <p:sp>
          <p:nvSpPr>
            <p:cNvPr id="309" name="Rectangle: Rounded Corners 308">
              <a:extLst>
                <a:ext uri="{FF2B5EF4-FFF2-40B4-BE49-F238E27FC236}">
                  <a16:creationId xmlns:a16="http://schemas.microsoft.com/office/drawing/2014/main" id="{F98DC615-B697-48C6-A393-320EAAB037F1}"/>
                </a:ext>
              </a:extLst>
            </p:cNvPr>
            <p:cNvSpPr/>
            <p:nvPr/>
          </p:nvSpPr>
          <p:spPr bwMode="auto">
            <a:xfrm flipH="1">
              <a:off x="9465583" y="3180395"/>
              <a:ext cx="1325591" cy="1055298"/>
            </a:xfrm>
            <a:prstGeom prst="roundRect">
              <a:avLst>
                <a:gd name="adj" fmla="val 1551"/>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TextBox 309">
              <a:extLst>
                <a:ext uri="{FF2B5EF4-FFF2-40B4-BE49-F238E27FC236}">
                  <a16:creationId xmlns:a16="http://schemas.microsoft.com/office/drawing/2014/main" id="{1EFF0539-B894-4931-B901-EDB82A34C159}"/>
                </a:ext>
              </a:extLst>
            </p:cNvPr>
            <p:cNvSpPr txBox="1"/>
            <p:nvPr/>
          </p:nvSpPr>
          <p:spPr>
            <a:xfrm flipH="1">
              <a:off x="9637058" y="2935385"/>
              <a:ext cx="982641"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Kubernetes pods</a:t>
              </a:r>
              <a:endParaRPr kumimoji="0" lang="en-US" sz="800" b="0" i="1" u="none" strike="noStrike" kern="1200" cap="none" spc="0" normalizeH="0" baseline="0" noProof="0" dirty="0">
                <a:ln>
                  <a:noFill/>
                </a:ln>
                <a:effectLst/>
                <a:uLnTx/>
                <a:uFillTx/>
                <a:latin typeface="Segoe UI Semibold"/>
                <a:ea typeface="+mn-ea"/>
                <a:cs typeface="+mn-cs"/>
              </a:endParaRPr>
            </a:p>
          </p:txBody>
        </p:sp>
        <p:grpSp>
          <p:nvGrpSpPr>
            <p:cNvPr id="311" name="Group 310">
              <a:extLst>
                <a:ext uri="{FF2B5EF4-FFF2-40B4-BE49-F238E27FC236}">
                  <a16:creationId xmlns:a16="http://schemas.microsoft.com/office/drawing/2014/main" id="{F9E6B70C-8A90-4BE6-9649-3B718F3BED9F}"/>
                </a:ext>
              </a:extLst>
            </p:cNvPr>
            <p:cNvGrpSpPr/>
            <p:nvPr/>
          </p:nvGrpSpPr>
          <p:grpSpPr>
            <a:xfrm flipH="1">
              <a:off x="9587244" y="3274786"/>
              <a:ext cx="1082270" cy="866507"/>
              <a:chOff x="7662258" y="3325930"/>
              <a:chExt cx="1143310" cy="915379"/>
            </a:xfrm>
          </p:grpSpPr>
          <p:grpSp>
            <p:nvGrpSpPr>
              <p:cNvPr id="315" name="Group 314">
                <a:extLst>
                  <a:ext uri="{FF2B5EF4-FFF2-40B4-BE49-F238E27FC236}">
                    <a16:creationId xmlns:a16="http://schemas.microsoft.com/office/drawing/2014/main" id="{BCC8407F-EFF8-4493-8ED0-22FFF875DBB3}"/>
                  </a:ext>
                </a:extLst>
              </p:cNvPr>
              <p:cNvGrpSpPr/>
              <p:nvPr/>
            </p:nvGrpSpPr>
            <p:grpSpPr>
              <a:xfrm>
                <a:off x="7662258" y="3325930"/>
                <a:ext cx="1143310" cy="254019"/>
                <a:chOff x="7708693" y="3325930"/>
                <a:chExt cx="1143310" cy="254019"/>
              </a:xfrm>
            </p:grpSpPr>
            <p:sp>
              <p:nvSpPr>
                <p:cNvPr id="326" name="Freeform: Shape 325">
                  <a:extLst>
                    <a:ext uri="{FF2B5EF4-FFF2-40B4-BE49-F238E27FC236}">
                      <a16:creationId xmlns:a16="http://schemas.microsoft.com/office/drawing/2014/main" id="{F2BC871A-742D-497A-A5E7-03686941E5D5}"/>
                    </a:ext>
                  </a:extLst>
                </p:cNvPr>
                <p:cNvSpPr/>
                <p:nvPr/>
              </p:nvSpPr>
              <p:spPr>
                <a:xfrm>
                  <a:off x="7708693"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28" name="Freeform: Shape 327">
                  <a:extLst>
                    <a:ext uri="{FF2B5EF4-FFF2-40B4-BE49-F238E27FC236}">
                      <a16:creationId xmlns:a16="http://schemas.microsoft.com/office/drawing/2014/main" id="{CBFDD04B-B80C-4ED2-B11C-9ED678B52A24}"/>
                    </a:ext>
                  </a:extLst>
                </p:cNvPr>
                <p:cNvSpPr/>
                <p:nvPr/>
              </p:nvSpPr>
              <p:spPr>
                <a:xfrm>
                  <a:off x="8012534"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29" name="Freeform: Shape 328">
                  <a:extLst>
                    <a:ext uri="{FF2B5EF4-FFF2-40B4-BE49-F238E27FC236}">
                      <a16:creationId xmlns:a16="http://schemas.microsoft.com/office/drawing/2014/main" id="{5E29FB3D-407D-4647-B280-EF47E096FEB6}"/>
                    </a:ext>
                  </a:extLst>
                </p:cNvPr>
                <p:cNvSpPr/>
                <p:nvPr/>
              </p:nvSpPr>
              <p:spPr>
                <a:xfrm>
                  <a:off x="8316375"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30" name="Freeform: Shape 329">
                  <a:extLst>
                    <a:ext uri="{FF2B5EF4-FFF2-40B4-BE49-F238E27FC236}">
                      <a16:creationId xmlns:a16="http://schemas.microsoft.com/office/drawing/2014/main" id="{A95ADF30-65A2-4D54-8320-3FBFD2884F37}"/>
                    </a:ext>
                  </a:extLst>
                </p:cNvPr>
                <p:cNvSpPr/>
                <p:nvPr/>
              </p:nvSpPr>
              <p:spPr>
                <a:xfrm>
                  <a:off x="8620216"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316" name="Group 315">
                <a:extLst>
                  <a:ext uri="{FF2B5EF4-FFF2-40B4-BE49-F238E27FC236}">
                    <a16:creationId xmlns:a16="http://schemas.microsoft.com/office/drawing/2014/main" id="{E1FDAA90-FFC0-4E01-A993-2142DB8E80D7}"/>
                  </a:ext>
                </a:extLst>
              </p:cNvPr>
              <p:cNvGrpSpPr/>
              <p:nvPr/>
            </p:nvGrpSpPr>
            <p:grpSpPr>
              <a:xfrm>
                <a:off x="7662258" y="3656610"/>
                <a:ext cx="1143310" cy="254019"/>
                <a:chOff x="7708693" y="3325930"/>
                <a:chExt cx="1143310" cy="254019"/>
              </a:xfrm>
            </p:grpSpPr>
            <p:sp>
              <p:nvSpPr>
                <p:cNvPr id="322" name="Freeform: Shape 321">
                  <a:extLst>
                    <a:ext uri="{FF2B5EF4-FFF2-40B4-BE49-F238E27FC236}">
                      <a16:creationId xmlns:a16="http://schemas.microsoft.com/office/drawing/2014/main" id="{10785471-BF51-455C-8EDC-9B1E432C31A7}"/>
                    </a:ext>
                  </a:extLst>
                </p:cNvPr>
                <p:cNvSpPr/>
                <p:nvPr/>
              </p:nvSpPr>
              <p:spPr>
                <a:xfrm>
                  <a:off x="7708693"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23" name="Freeform: Shape 322">
                  <a:extLst>
                    <a:ext uri="{FF2B5EF4-FFF2-40B4-BE49-F238E27FC236}">
                      <a16:creationId xmlns:a16="http://schemas.microsoft.com/office/drawing/2014/main" id="{778434F0-FB4B-4D66-9159-4B0A6B912662}"/>
                    </a:ext>
                  </a:extLst>
                </p:cNvPr>
                <p:cNvSpPr/>
                <p:nvPr/>
              </p:nvSpPr>
              <p:spPr>
                <a:xfrm>
                  <a:off x="8012534"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24" name="Freeform: Shape 323">
                  <a:extLst>
                    <a:ext uri="{FF2B5EF4-FFF2-40B4-BE49-F238E27FC236}">
                      <a16:creationId xmlns:a16="http://schemas.microsoft.com/office/drawing/2014/main" id="{E321F237-91A5-4079-90D7-EC935B34A723}"/>
                    </a:ext>
                  </a:extLst>
                </p:cNvPr>
                <p:cNvSpPr/>
                <p:nvPr/>
              </p:nvSpPr>
              <p:spPr>
                <a:xfrm>
                  <a:off x="8316375"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25" name="Freeform: Shape 324">
                  <a:extLst>
                    <a:ext uri="{FF2B5EF4-FFF2-40B4-BE49-F238E27FC236}">
                      <a16:creationId xmlns:a16="http://schemas.microsoft.com/office/drawing/2014/main" id="{F1122F03-407D-4A43-A1BD-C09E4931E445}"/>
                    </a:ext>
                  </a:extLst>
                </p:cNvPr>
                <p:cNvSpPr/>
                <p:nvPr/>
              </p:nvSpPr>
              <p:spPr>
                <a:xfrm>
                  <a:off x="8620216"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317" name="Group 316">
                <a:extLst>
                  <a:ext uri="{FF2B5EF4-FFF2-40B4-BE49-F238E27FC236}">
                    <a16:creationId xmlns:a16="http://schemas.microsoft.com/office/drawing/2014/main" id="{DBB755E9-9DAD-4A36-B642-A5012E0D7147}"/>
                  </a:ext>
                </a:extLst>
              </p:cNvPr>
              <p:cNvGrpSpPr/>
              <p:nvPr/>
            </p:nvGrpSpPr>
            <p:grpSpPr>
              <a:xfrm>
                <a:off x="7662258" y="3987290"/>
                <a:ext cx="1143310" cy="254019"/>
                <a:chOff x="7708693" y="3325930"/>
                <a:chExt cx="1143310" cy="254019"/>
              </a:xfrm>
            </p:grpSpPr>
            <p:sp>
              <p:nvSpPr>
                <p:cNvPr id="318" name="Freeform: Shape 317">
                  <a:extLst>
                    <a:ext uri="{FF2B5EF4-FFF2-40B4-BE49-F238E27FC236}">
                      <a16:creationId xmlns:a16="http://schemas.microsoft.com/office/drawing/2014/main" id="{E7C55411-1EAD-4943-9AA9-931E1C1F5AFF}"/>
                    </a:ext>
                  </a:extLst>
                </p:cNvPr>
                <p:cNvSpPr/>
                <p:nvPr/>
              </p:nvSpPr>
              <p:spPr>
                <a:xfrm>
                  <a:off x="7708693"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19" name="Freeform: Shape 318">
                  <a:extLst>
                    <a:ext uri="{FF2B5EF4-FFF2-40B4-BE49-F238E27FC236}">
                      <a16:creationId xmlns:a16="http://schemas.microsoft.com/office/drawing/2014/main" id="{C27D433E-DDCA-4201-94BD-17C5E3BA27AC}"/>
                    </a:ext>
                  </a:extLst>
                </p:cNvPr>
                <p:cNvSpPr/>
                <p:nvPr/>
              </p:nvSpPr>
              <p:spPr>
                <a:xfrm>
                  <a:off x="8012534"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20" name="Freeform: Shape 319">
                  <a:extLst>
                    <a:ext uri="{FF2B5EF4-FFF2-40B4-BE49-F238E27FC236}">
                      <a16:creationId xmlns:a16="http://schemas.microsoft.com/office/drawing/2014/main" id="{6BE9C431-BF81-4213-B80F-98ECE12C3C33}"/>
                    </a:ext>
                  </a:extLst>
                </p:cNvPr>
                <p:cNvSpPr/>
                <p:nvPr/>
              </p:nvSpPr>
              <p:spPr>
                <a:xfrm>
                  <a:off x="8316375"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21" name="Freeform: Shape 320">
                  <a:extLst>
                    <a:ext uri="{FF2B5EF4-FFF2-40B4-BE49-F238E27FC236}">
                      <a16:creationId xmlns:a16="http://schemas.microsoft.com/office/drawing/2014/main" id="{CA2A6139-42EE-4B9D-BE49-F5259D558423}"/>
                    </a:ext>
                  </a:extLst>
                </p:cNvPr>
                <p:cNvSpPr/>
                <p:nvPr/>
              </p:nvSpPr>
              <p:spPr>
                <a:xfrm>
                  <a:off x="8620216" y="3325930"/>
                  <a:ext cx="231787" cy="2540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cxnSp>
          <p:nvCxnSpPr>
            <p:cNvPr id="312" name="Straight Arrow Connector 311">
              <a:extLst>
                <a:ext uri="{FF2B5EF4-FFF2-40B4-BE49-F238E27FC236}">
                  <a16:creationId xmlns:a16="http://schemas.microsoft.com/office/drawing/2014/main" id="{5D416272-0664-4CF9-8EF5-BE161A94FC16}"/>
                </a:ext>
              </a:extLst>
            </p:cNvPr>
            <p:cNvCxnSpPr>
              <a:cxnSpLocks/>
            </p:cNvCxnSpPr>
            <p:nvPr/>
          </p:nvCxnSpPr>
          <p:spPr>
            <a:xfrm flipH="1">
              <a:off x="10798553" y="4157317"/>
              <a:ext cx="289174" cy="0"/>
            </a:xfrm>
            <a:prstGeom prst="straightConnector1">
              <a:avLst/>
            </a:prstGeom>
            <a:ln w="12700">
              <a:solidFill>
                <a:srgbClr val="000000"/>
              </a:solidFill>
              <a:headEnd type="none"/>
              <a:tailEnd type="none" w="med" len="sm"/>
            </a:ln>
          </p:spPr>
          <p:style>
            <a:lnRef idx="1">
              <a:schemeClr val="accent1"/>
            </a:lnRef>
            <a:fillRef idx="0">
              <a:schemeClr val="accent1"/>
            </a:fillRef>
            <a:effectRef idx="0">
              <a:schemeClr val="accent1"/>
            </a:effectRef>
            <a:fontRef idx="minor">
              <a:schemeClr val="tx1"/>
            </a:fontRef>
          </p:style>
        </p:cxnSp>
        <p:pic>
          <p:nvPicPr>
            <p:cNvPr id="313" name="Picture 312" descr="A picture containing drawing&#10;&#10;Description automatically generated">
              <a:extLst>
                <a:ext uri="{FF2B5EF4-FFF2-40B4-BE49-F238E27FC236}">
                  <a16:creationId xmlns:a16="http://schemas.microsoft.com/office/drawing/2014/main" id="{09025AD7-E857-4FDE-BAD3-8DBD2EF5E7B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8994855" y="1991556"/>
              <a:ext cx="411480" cy="411480"/>
            </a:xfrm>
            <a:prstGeom prst="rect">
              <a:avLst/>
            </a:prstGeom>
          </p:spPr>
        </p:pic>
        <p:sp>
          <p:nvSpPr>
            <p:cNvPr id="314" name="TextBox 313">
              <a:extLst>
                <a:ext uri="{FF2B5EF4-FFF2-40B4-BE49-F238E27FC236}">
                  <a16:creationId xmlns:a16="http://schemas.microsoft.com/office/drawing/2014/main" id="{E2446C8A-CCD5-490B-A513-AB2AC7876570}"/>
                </a:ext>
              </a:extLst>
            </p:cNvPr>
            <p:cNvSpPr txBox="1"/>
            <p:nvPr/>
          </p:nvSpPr>
          <p:spPr>
            <a:xfrm flipH="1">
              <a:off x="9071553" y="1751615"/>
              <a:ext cx="258084" cy="184666"/>
            </a:xfrm>
            <a:prstGeom prst="rect">
              <a:avLst/>
            </a:prstGeom>
            <a:noFill/>
          </p:spPr>
          <p:txBody>
            <a:bodyPr wrap="none" lIns="0" tIns="4572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NSG</a:t>
              </a:r>
              <a:endParaRPr kumimoji="0" lang="en-US" sz="800" b="0" i="1" u="none" strike="noStrike" kern="1200" cap="none" spc="0" normalizeH="0" baseline="0" noProof="0" dirty="0">
                <a:ln>
                  <a:noFill/>
                </a:ln>
                <a:effectLst/>
                <a:uLnTx/>
                <a:uFillTx/>
                <a:latin typeface="Segoe UI Semibold"/>
                <a:ea typeface="+mn-ea"/>
                <a:cs typeface="+mn-cs"/>
              </a:endParaRPr>
            </a:p>
          </p:txBody>
        </p:sp>
        <p:grpSp>
          <p:nvGrpSpPr>
            <p:cNvPr id="43" name="Group 42">
              <a:extLst>
                <a:ext uri="{FF2B5EF4-FFF2-40B4-BE49-F238E27FC236}">
                  <a16:creationId xmlns:a16="http://schemas.microsoft.com/office/drawing/2014/main" id="{F8BE16BC-FDA3-4284-97B0-79C5DECEF1DD}"/>
                </a:ext>
              </a:extLst>
            </p:cNvPr>
            <p:cNvGrpSpPr/>
            <p:nvPr/>
          </p:nvGrpSpPr>
          <p:grpSpPr>
            <a:xfrm>
              <a:off x="5922290" y="2672011"/>
              <a:ext cx="548640" cy="548640"/>
              <a:chOff x="6000954" y="2672011"/>
              <a:chExt cx="548640" cy="548640"/>
            </a:xfrm>
          </p:grpSpPr>
          <p:sp>
            <p:nvSpPr>
              <p:cNvPr id="188" name="Rectangle: Rounded Corners 187">
                <a:extLst>
                  <a:ext uri="{FF2B5EF4-FFF2-40B4-BE49-F238E27FC236}">
                    <a16:creationId xmlns:a16="http://schemas.microsoft.com/office/drawing/2014/main" id="{0822D2B8-917D-48F1-A27A-7E7CAD2BDEAE}"/>
                  </a:ext>
                </a:extLst>
              </p:cNvPr>
              <p:cNvSpPr/>
              <p:nvPr/>
            </p:nvSpPr>
            <p:spPr bwMode="auto">
              <a:xfrm>
                <a:off x="6000954" y="2672011"/>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42" name="Freeform: Shape 41">
                <a:extLst>
                  <a:ext uri="{FF2B5EF4-FFF2-40B4-BE49-F238E27FC236}">
                    <a16:creationId xmlns:a16="http://schemas.microsoft.com/office/drawing/2014/main" id="{6B41E1D9-5B36-4770-9F37-7A73FCA36762}"/>
                  </a:ext>
                </a:extLst>
              </p:cNvPr>
              <p:cNvSpPr/>
              <p:nvPr/>
            </p:nvSpPr>
            <p:spPr>
              <a:xfrm>
                <a:off x="6087037" y="2825376"/>
                <a:ext cx="376474" cy="24191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endParaRPr lang="en-US" sz="1765"/>
              </a:p>
            </p:txBody>
          </p:sp>
        </p:grpSp>
        <p:grpSp>
          <p:nvGrpSpPr>
            <p:cNvPr id="429" name="Group 428">
              <a:extLst>
                <a:ext uri="{FF2B5EF4-FFF2-40B4-BE49-F238E27FC236}">
                  <a16:creationId xmlns:a16="http://schemas.microsoft.com/office/drawing/2014/main" id="{0946CF18-27AE-452F-A90A-670B8194D5F1}"/>
                </a:ext>
              </a:extLst>
            </p:cNvPr>
            <p:cNvGrpSpPr/>
            <p:nvPr/>
          </p:nvGrpSpPr>
          <p:grpSpPr>
            <a:xfrm>
              <a:off x="11087727" y="2672011"/>
              <a:ext cx="548640" cy="548640"/>
              <a:chOff x="6000954" y="2672011"/>
              <a:chExt cx="548640" cy="548640"/>
            </a:xfrm>
          </p:grpSpPr>
          <p:sp>
            <p:nvSpPr>
              <p:cNvPr id="430" name="Rectangle: Rounded Corners 429">
                <a:extLst>
                  <a:ext uri="{FF2B5EF4-FFF2-40B4-BE49-F238E27FC236}">
                    <a16:creationId xmlns:a16="http://schemas.microsoft.com/office/drawing/2014/main" id="{18A2589B-852C-400D-A0C0-2A19D672F2B2}"/>
                  </a:ext>
                </a:extLst>
              </p:cNvPr>
              <p:cNvSpPr/>
              <p:nvPr/>
            </p:nvSpPr>
            <p:spPr bwMode="auto">
              <a:xfrm>
                <a:off x="6000954" y="2672011"/>
                <a:ext cx="548640" cy="548640"/>
              </a:xfrm>
              <a:prstGeom prst="roundRect">
                <a:avLst>
                  <a:gd name="adj" fmla="val 5334"/>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latin typeface="Segoe UI"/>
                  <a:cs typeface="Segoe UI" pitchFamily="34" charset="0"/>
                </a:endParaRPr>
              </a:p>
            </p:txBody>
          </p:sp>
          <p:sp>
            <p:nvSpPr>
              <p:cNvPr id="431" name="Freeform: Shape 430">
                <a:extLst>
                  <a:ext uri="{FF2B5EF4-FFF2-40B4-BE49-F238E27FC236}">
                    <a16:creationId xmlns:a16="http://schemas.microsoft.com/office/drawing/2014/main" id="{698C8ED6-A55A-45C4-BC2B-7799FF0EB4AA}"/>
                  </a:ext>
                </a:extLst>
              </p:cNvPr>
              <p:cNvSpPr/>
              <p:nvPr/>
            </p:nvSpPr>
            <p:spPr>
              <a:xfrm>
                <a:off x="6087037" y="2825376"/>
                <a:ext cx="376474" cy="24191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endParaRPr lang="en-US" sz="1765"/>
              </a:p>
            </p:txBody>
          </p:sp>
        </p:grpSp>
        <p:cxnSp>
          <p:nvCxnSpPr>
            <p:cNvPr id="432" name="Connector: Elbow 431">
              <a:extLst>
                <a:ext uri="{FF2B5EF4-FFF2-40B4-BE49-F238E27FC236}">
                  <a16:creationId xmlns:a16="http://schemas.microsoft.com/office/drawing/2014/main" id="{64CBCE3B-D05F-4AE3-A515-2C99A0C3570C}"/>
                </a:ext>
              </a:extLst>
            </p:cNvPr>
            <p:cNvCxnSpPr>
              <a:cxnSpLocks/>
              <a:stCxn id="230" idx="1"/>
              <a:endCxn id="188" idx="3"/>
            </p:cNvCxnSpPr>
            <p:nvPr/>
          </p:nvCxnSpPr>
          <p:spPr>
            <a:xfrm rot="10800000" flipV="1">
              <a:off x="6470930" y="1397477"/>
              <a:ext cx="2034078" cy="1548853"/>
            </a:xfrm>
            <a:prstGeom prst="bentConnector3">
              <a:avLst>
                <a:gd name="adj1" fmla="val 91208"/>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34" name="Connector: Elbow 433">
              <a:extLst>
                <a:ext uri="{FF2B5EF4-FFF2-40B4-BE49-F238E27FC236}">
                  <a16:creationId xmlns:a16="http://schemas.microsoft.com/office/drawing/2014/main" id="{2671C628-E5C9-46FE-BC94-5F598CDFDD5D}"/>
                </a:ext>
              </a:extLst>
            </p:cNvPr>
            <p:cNvCxnSpPr>
              <a:cxnSpLocks/>
            </p:cNvCxnSpPr>
            <p:nvPr/>
          </p:nvCxnSpPr>
          <p:spPr>
            <a:xfrm>
              <a:off x="9053648" y="1397478"/>
              <a:ext cx="2020102" cy="1623308"/>
            </a:xfrm>
            <a:prstGeom prst="bentConnector3">
              <a:avLst>
                <a:gd name="adj1" fmla="val 89607"/>
              </a:avLst>
            </a:prstGeom>
            <a:ln w="12700">
              <a:solidFill>
                <a:srgbClr val="000000"/>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46" name="TextBox 445">
              <a:extLst>
                <a:ext uri="{FF2B5EF4-FFF2-40B4-BE49-F238E27FC236}">
                  <a16:creationId xmlns:a16="http://schemas.microsoft.com/office/drawing/2014/main" id="{2DCDBEFE-8724-4305-9EAB-9F85CF07DDA8}"/>
                </a:ext>
              </a:extLst>
            </p:cNvPr>
            <p:cNvSpPr txBox="1"/>
            <p:nvPr/>
          </p:nvSpPr>
          <p:spPr>
            <a:xfrm>
              <a:off x="5689180" y="1950230"/>
              <a:ext cx="668453" cy="184666"/>
            </a:xfrm>
            <a:prstGeom prst="rect">
              <a:avLst/>
            </a:prstGeom>
            <a:noFill/>
          </p:spPr>
          <p:txBody>
            <a:bodyPr wrap="none" lIns="0" tIns="45720" rIns="0" bIns="0" rtlCol="0" anchor="b">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AKS subnet</a:t>
              </a:r>
              <a:endParaRPr kumimoji="0" lang="en-US" sz="800" b="0" i="1" u="none" strike="noStrike" kern="1200" cap="none" spc="0" normalizeH="0" baseline="0" noProof="0" dirty="0">
                <a:ln>
                  <a:noFill/>
                </a:ln>
                <a:effectLst/>
                <a:uLnTx/>
                <a:uFillTx/>
                <a:latin typeface="Segoe UI Semibold"/>
                <a:ea typeface="+mn-ea"/>
                <a:cs typeface="+mn-cs"/>
              </a:endParaRPr>
            </a:p>
          </p:txBody>
        </p:sp>
        <p:sp>
          <p:nvSpPr>
            <p:cNvPr id="447" name="TextBox 446">
              <a:extLst>
                <a:ext uri="{FF2B5EF4-FFF2-40B4-BE49-F238E27FC236}">
                  <a16:creationId xmlns:a16="http://schemas.microsoft.com/office/drawing/2014/main" id="{C7210640-5542-448E-8830-2B1476E5CA8A}"/>
                </a:ext>
              </a:extLst>
            </p:cNvPr>
            <p:cNvSpPr txBox="1"/>
            <p:nvPr/>
          </p:nvSpPr>
          <p:spPr>
            <a:xfrm>
              <a:off x="11201024" y="1950230"/>
              <a:ext cx="668453" cy="184666"/>
            </a:xfrm>
            <a:prstGeom prst="rect">
              <a:avLst/>
            </a:prstGeom>
            <a:noFill/>
          </p:spPr>
          <p:txBody>
            <a:bodyPr wrap="none" lIns="0" tIns="45720" rIns="0" bIns="0" rtlCol="0" anchor="b">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AKS subnet</a:t>
              </a:r>
              <a:endParaRPr kumimoji="0" lang="en-US" sz="800" b="0" i="1" u="none" strike="noStrike" kern="1200" cap="none" spc="0" normalizeH="0" baseline="0" noProof="0" dirty="0">
                <a:ln>
                  <a:noFill/>
                </a:ln>
                <a:effectLst/>
                <a:uLnTx/>
                <a:uFillTx/>
                <a:latin typeface="Segoe UI Semibold"/>
                <a:ea typeface="+mn-ea"/>
                <a:cs typeface="+mn-cs"/>
              </a:endParaRPr>
            </a:p>
          </p:txBody>
        </p:sp>
        <p:grpSp>
          <p:nvGrpSpPr>
            <p:cNvPr id="482" name="Group 481">
              <a:extLst>
                <a:ext uri="{FF2B5EF4-FFF2-40B4-BE49-F238E27FC236}">
                  <a16:creationId xmlns:a16="http://schemas.microsoft.com/office/drawing/2014/main" id="{D4E29AF7-1CF8-41ED-B461-FA8BA5457429}"/>
                </a:ext>
              </a:extLst>
            </p:cNvPr>
            <p:cNvGrpSpPr/>
            <p:nvPr/>
          </p:nvGrpSpPr>
          <p:grpSpPr>
            <a:xfrm>
              <a:off x="5429313" y="2196686"/>
              <a:ext cx="154285" cy="2232838"/>
              <a:chOff x="5440673" y="2196686"/>
              <a:chExt cx="154285" cy="2232838"/>
            </a:xfrm>
          </p:grpSpPr>
          <p:sp>
            <p:nvSpPr>
              <p:cNvPr id="474" name="Left Bracket 473">
                <a:extLst>
                  <a:ext uri="{FF2B5EF4-FFF2-40B4-BE49-F238E27FC236}">
                    <a16:creationId xmlns:a16="http://schemas.microsoft.com/office/drawing/2014/main" id="{C217AF07-D715-4ED2-97CC-593B232EE882}"/>
                  </a:ext>
                </a:extLst>
              </p:cNvPr>
              <p:cNvSpPr/>
              <p:nvPr/>
            </p:nvSpPr>
            <p:spPr>
              <a:xfrm>
                <a:off x="5508454" y="2196686"/>
                <a:ext cx="86504" cy="2232838"/>
              </a:xfrm>
              <a:prstGeom prst="leftBracket">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5" name="TextBox 474">
                <a:extLst>
                  <a:ext uri="{FF2B5EF4-FFF2-40B4-BE49-F238E27FC236}">
                    <a16:creationId xmlns:a16="http://schemas.microsoft.com/office/drawing/2014/main" id="{8135398A-2428-4DFD-830F-4B292C0A8CB3}"/>
                  </a:ext>
                </a:extLst>
              </p:cNvPr>
              <p:cNvSpPr txBox="1"/>
              <p:nvPr/>
            </p:nvSpPr>
            <p:spPr>
              <a:xfrm rot="16200000">
                <a:off x="5193099" y="3243856"/>
                <a:ext cx="633648" cy="138499"/>
              </a:xfrm>
              <a:prstGeom prst="rect">
                <a:avLst/>
              </a:prstGeom>
              <a:solidFill>
                <a:srgbClr val="FCFDFE"/>
              </a:solidFill>
            </p:spPr>
            <p:txBody>
              <a:bodyPr wrap="squar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UK South</a:t>
                </a:r>
                <a:endParaRPr kumimoji="0" lang="en-US" sz="800" b="0" i="1" u="none" strike="noStrike" kern="1200" cap="none" spc="0" normalizeH="0" baseline="0" noProof="0" dirty="0">
                  <a:ln>
                    <a:noFill/>
                  </a:ln>
                  <a:effectLst/>
                  <a:uLnTx/>
                  <a:uFillTx/>
                  <a:latin typeface="Segoe UI Semibold"/>
                  <a:ea typeface="+mn-ea"/>
                  <a:cs typeface="+mn-cs"/>
                </a:endParaRPr>
              </a:p>
            </p:txBody>
          </p:sp>
        </p:grpSp>
        <p:grpSp>
          <p:nvGrpSpPr>
            <p:cNvPr id="480" name="Group 479">
              <a:extLst>
                <a:ext uri="{FF2B5EF4-FFF2-40B4-BE49-F238E27FC236}">
                  <a16:creationId xmlns:a16="http://schemas.microsoft.com/office/drawing/2014/main" id="{A458FBDF-0E7D-4662-A708-B2714BBCF1EA}"/>
                </a:ext>
              </a:extLst>
            </p:cNvPr>
            <p:cNvGrpSpPr/>
            <p:nvPr/>
          </p:nvGrpSpPr>
          <p:grpSpPr>
            <a:xfrm>
              <a:off x="11970778" y="2196686"/>
              <a:ext cx="156748" cy="2232838"/>
              <a:chOff x="5660854" y="2349086"/>
              <a:chExt cx="156748" cy="2232838"/>
            </a:xfrm>
          </p:grpSpPr>
          <p:sp>
            <p:nvSpPr>
              <p:cNvPr id="476" name="Left Bracket 475">
                <a:extLst>
                  <a:ext uri="{FF2B5EF4-FFF2-40B4-BE49-F238E27FC236}">
                    <a16:creationId xmlns:a16="http://schemas.microsoft.com/office/drawing/2014/main" id="{6D03434D-0FD6-4188-A0F1-7D29C7DFECC8}"/>
                  </a:ext>
                </a:extLst>
              </p:cNvPr>
              <p:cNvSpPr/>
              <p:nvPr/>
            </p:nvSpPr>
            <p:spPr>
              <a:xfrm rot="10800000">
                <a:off x="5660854" y="2349086"/>
                <a:ext cx="86504" cy="2232838"/>
              </a:xfrm>
              <a:prstGeom prst="leftBracket">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8" name="TextBox 477">
                <a:extLst>
                  <a:ext uri="{FF2B5EF4-FFF2-40B4-BE49-F238E27FC236}">
                    <a16:creationId xmlns:a16="http://schemas.microsoft.com/office/drawing/2014/main" id="{322867A4-5E30-4AAB-B3B3-85972D26AE69}"/>
                  </a:ext>
                </a:extLst>
              </p:cNvPr>
              <p:cNvSpPr txBox="1"/>
              <p:nvPr/>
            </p:nvSpPr>
            <p:spPr>
              <a:xfrm rot="5400000">
                <a:off x="5431529" y="3396256"/>
                <a:ext cx="633648" cy="138499"/>
              </a:xfrm>
              <a:prstGeom prst="rect">
                <a:avLst/>
              </a:prstGeom>
              <a:solidFill>
                <a:srgbClr val="FCFDFE"/>
              </a:solidFill>
            </p:spPr>
            <p:txBody>
              <a:bodyPr wrap="square" lIns="0" tIns="0" rIns="0" bIns="0" rtlCol="0" anchor="b">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effectLst/>
                    <a:uLnTx/>
                    <a:uFillTx/>
                    <a:latin typeface="Segoe UI Semibold"/>
                    <a:ea typeface="+mn-ea"/>
                    <a:cs typeface="+mn-cs"/>
                  </a:rPr>
                  <a:t>UK West</a:t>
                </a:r>
                <a:endParaRPr kumimoji="0" lang="en-US" sz="800" b="0" i="1" u="none" strike="noStrike" kern="1200" cap="none" spc="0" normalizeH="0" baseline="0" noProof="0" dirty="0">
                  <a:ln>
                    <a:noFill/>
                  </a:ln>
                  <a:effectLst/>
                  <a:uLnTx/>
                  <a:uFillTx/>
                  <a:latin typeface="Segoe UI Semibold"/>
                  <a:ea typeface="+mn-ea"/>
                  <a:cs typeface="+mn-cs"/>
                </a:endParaRPr>
              </a:p>
            </p:txBody>
          </p:sp>
        </p:grpSp>
      </p:grpSp>
    </p:spTree>
    <p:extLst>
      <p:ext uri="{BB962C8B-B14F-4D97-AF65-F5344CB8AC3E}">
        <p14:creationId xmlns:p14="http://schemas.microsoft.com/office/powerpoint/2010/main" val="2375882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3.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Azure_PowerPoint_Template_Sept2018</Template>
  <TotalTime>0</TotalTime>
  <Words>5288</Words>
  <Application>Microsoft Office PowerPoint</Application>
  <PresentationFormat>Custom</PresentationFormat>
  <Paragraphs>587</Paragraphs>
  <Slides>30</Slides>
  <Notes>30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30</vt:i4>
      </vt:variant>
    </vt:vector>
  </HeadingPairs>
  <TitlesOfParts>
    <vt:vector size="40" baseType="lpstr">
      <vt:lpstr>Arial</vt:lpstr>
      <vt:lpstr>Arial Black</vt:lpstr>
      <vt:lpstr>Consolas</vt:lpstr>
      <vt:lpstr>Segoe UI</vt:lpstr>
      <vt:lpstr>Segoe UI Light</vt:lpstr>
      <vt:lpstr>Segoe UI Semibold</vt:lpstr>
      <vt:lpstr>Wingdings</vt:lpstr>
      <vt:lpstr>Dynamics 365</vt:lpstr>
      <vt:lpstr>Reinventing Productivity</vt:lpstr>
      <vt:lpstr>1_Black Template</vt:lpstr>
      <vt:lpstr>Customer stories</vt:lpstr>
      <vt:lpstr>Mercedes-Benz R&amp;D creates container-driven cars powered by Microsoft Azure</vt:lpstr>
      <vt:lpstr>Mercedes-Benz R&amp;D: architecture</vt:lpstr>
      <vt:lpstr>Bosch Increases Vehicle Safety Using Precision GPS Algorithms and Azure Kubernetes Service</vt:lpstr>
      <vt:lpstr>Bosch: architecture</vt:lpstr>
      <vt:lpstr>Rabobank and Accenture embrace digital transformation with Blockchain on Azure</vt:lpstr>
      <vt:lpstr>Rabobank/Accenture: architecture</vt:lpstr>
      <vt:lpstr>Kainos and NHSX deliver health services  to millions on Microsoft Azure</vt:lpstr>
      <vt:lpstr>Kainos/NHSX: architecture</vt:lpstr>
      <vt:lpstr>Pet care leader turns monolithic app into a global distributed solution on Azure</vt:lpstr>
      <vt:lpstr>Mars Petcare/VCA/CloudIQ: architecture</vt:lpstr>
      <vt:lpstr>Power grid operator uses containerized software  to promote smart utility initiatives for 1.5M people</vt:lpstr>
      <vt:lpstr>Hafslund Nett: architecture</vt:lpstr>
      <vt:lpstr>DNV GL scales up machine learning using Azure Kubernetes Service</vt:lpstr>
      <vt:lpstr>DNV GL: architecture</vt:lpstr>
      <vt:lpstr>Maersk uses AKS for a customer service process  to elevate NSAT, an industry-wide challenge </vt:lpstr>
      <vt:lpstr>Maersk: architecture </vt:lpstr>
      <vt:lpstr>Xerox moves to containers in Azure for faster demo environment releases</vt:lpstr>
      <vt:lpstr>Xerox Docushare Flex—Before</vt:lpstr>
      <vt:lpstr>Xerox Docushare Flex—After</vt:lpstr>
      <vt:lpstr>Cloud computing supports value-based care development for medical technology provider</vt:lpstr>
      <vt:lpstr>Ambit Energy uses cloud to electrify pace of innovation and expansion </vt:lpstr>
      <vt:lpstr>Altair Engineering uses cloud to democratize HPC access </vt:lpstr>
      <vt:lpstr>Varian uses cloud and container software technology to streamline IT and focus on innovation</vt:lpstr>
      <vt:lpstr>Falkonry uses cloud and machine learning to create a “data scientist in a box” </vt:lpstr>
      <vt:lpstr>OpenAI uses cloud to drive flexibility and scalability for deep learning experiments </vt:lpstr>
      <vt:lpstr>Eni quickly delivers business applications using Azure Kubernetes Service</vt:lpstr>
      <vt:lpstr>From monolith to microservices, Vipps  transforms into a cloud-native company</vt:lpstr>
      <vt:lpstr>Ernst &amp; Young accelerates application delivery  and innovation with Azure </vt:lpstr>
      <vt:lpstr>Microsoft Xbox team embraces SRE role to build game streaming</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2021-10-07T17:05:40Z</dcterms:created>
  <dcterms:modified xsi:type="dcterms:W3CDTF">2023-05-18T09:19:56Z</dcterms:modified>
</cp:coreProperties>
</file>